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25"/>
  </p:notesMasterIdLst>
  <p:sldIdLst>
    <p:sldId id="338" r:id="rId6"/>
    <p:sldId id="394" r:id="rId7"/>
    <p:sldId id="469" r:id="rId8"/>
    <p:sldId id="472" r:id="rId9"/>
    <p:sldId id="471" r:id="rId10"/>
    <p:sldId id="473" r:id="rId11"/>
    <p:sldId id="474" r:id="rId12"/>
    <p:sldId id="475" r:id="rId13"/>
    <p:sldId id="476" r:id="rId14"/>
    <p:sldId id="477" r:id="rId15"/>
    <p:sldId id="478" r:id="rId16"/>
    <p:sldId id="479" r:id="rId17"/>
    <p:sldId id="480" r:id="rId18"/>
    <p:sldId id="481" r:id="rId19"/>
    <p:sldId id="482" r:id="rId20"/>
    <p:sldId id="483" r:id="rId21"/>
    <p:sldId id="484" r:id="rId22"/>
    <p:sldId id="485" r:id="rId23"/>
    <p:sldId id="425" r:id="rId24"/>
  </p:sldIdLst>
  <p:sldSz cx="12192000" cy="6858000"/>
  <p:notesSz cx="70104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4811"/>
    <a:srgbClr val="990033"/>
    <a:srgbClr val="660033"/>
    <a:srgbClr val="993300"/>
    <a:srgbClr val="FF33CC"/>
    <a:srgbClr val="00529B"/>
    <a:srgbClr val="DCE0E6"/>
    <a:srgbClr val="DEE3E8"/>
    <a:srgbClr val="E1E6EC"/>
    <a:srgbClr val="DCE6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58791" autoAdjust="0"/>
  </p:normalViewPr>
  <p:slideViewPr>
    <p:cSldViewPr snapToGrid="0">
      <p:cViewPr varScale="1">
        <p:scale>
          <a:sx n="43" d="100"/>
          <a:sy n="43" d="100"/>
        </p:scale>
        <p:origin x="1752" y="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19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D2DCA84-1276-4AD2-B338-28B60B59ACBF}" type="datetimeFigureOut">
              <a:rPr lang="en-US" altLang="en-US"/>
              <a:pPr/>
              <a:t>12/26/2017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7038" y="692150"/>
            <a:ext cx="61563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387850"/>
            <a:ext cx="5607050" cy="4156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772525"/>
            <a:ext cx="3038475" cy="4619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CB7246-E351-4005-8CA0-B8E24E3BE4E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8440418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4194872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9152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5992340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4453532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1468723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613897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0856776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6576662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55860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678971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058279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226845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621357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31419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480713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7232466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10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089606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" y="0"/>
            <a:ext cx="1218214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81121" y="3438659"/>
            <a:ext cx="8534400" cy="1752600"/>
          </a:xfrm>
        </p:spPr>
        <p:txBody>
          <a:bodyPr/>
          <a:lstStyle>
            <a:lvl1pPr marL="0" indent="0" algn="l">
              <a:buNone/>
              <a:defRPr sz="3093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 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 hasCustomPrompt="1"/>
          </p:nvPr>
        </p:nvSpPr>
        <p:spPr>
          <a:xfrm>
            <a:off x="2781121" y="2324100"/>
            <a:ext cx="5667375" cy="838200"/>
          </a:xfrm>
        </p:spPr>
        <p:txBody>
          <a:bodyPr/>
          <a:lstStyle>
            <a:lvl1pPr marL="0" indent="0">
              <a:buNone/>
              <a:defRPr sz="7700" b="1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US" sz="7700" b="1" dirty="0" smtClean="0">
                <a:latin typeface="Myriad Pro" panose="020B0503030403020204" pitchFamily="34" charset="0"/>
              </a:rPr>
              <a:t>Text 1</a:t>
            </a:r>
            <a:endParaRPr lang="en-GB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21414" y="6201309"/>
            <a:ext cx="1104523" cy="4907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9728" y="6205138"/>
            <a:ext cx="411779" cy="4507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66305" y="6215530"/>
            <a:ext cx="1180311" cy="4710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800735" y="6201309"/>
            <a:ext cx="1790757" cy="50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34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20A7F55-BB4D-46DB-8D92-A996237E43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5911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9E5CAF-5185-431C-B454-37B1C4D960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8498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A0159DC-53D3-473A-972F-15C1CCA37C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0978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9DB96DA-FBB2-45F5-BA55-733FF75B29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8399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C0E3CA7-1FE3-4CB9-8FDD-97171484CF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5554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124F912-6943-46C7-A051-B04D30BBD1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1343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286CAF5-41BE-495D-8AC4-A54BA3D071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20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8F32110-1480-4A92-B98B-ABC96A4F7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3531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EBE68BD-43DD-48AC-98FE-4FBD945F1F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2732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269CDBF-648D-4320-9590-DAB667ED27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415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80533" y="609600"/>
            <a:ext cx="103970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5" r:id="rId1"/>
    <p:sldLayoutId id="2147484356" r:id="rId2"/>
    <p:sldLayoutId id="2147484357" r:id="rId3"/>
    <p:sldLayoutId id="2147484358" r:id="rId4"/>
    <p:sldLayoutId id="2147484359" r:id="rId5"/>
    <p:sldLayoutId id="2147484360" r:id="rId6"/>
    <p:sldLayoutId id="2147484361" r:id="rId7"/>
    <p:sldLayoutId id="2147484362" r:id="rId8"/>
    <p:sldLayoutId id="2147484363" r:id="rId9"/>
    <p:sldLayoutId id="2147484364" r:id="rId10"/>
    <p:sldLayoutId id="214748436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990033"/>
          </a:solidFill>
          <a:latin typeface="Myriad Pro" panose="020B0503030403020204" pitchFamily="34" charset="0"/>
          <a:ea typeface="MS PGothic" panose="020B0600070205080204" pitchFamily="34" charset="-128"/>
          <a:cs typeface="Myriad Pro" panose="020B0503030403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781120" y="3438659"/>
            <a:ext cx="9047085" cy="17526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altLang="en-US" sz="3090" dirty="0"/>
              <a:t>Behaviour Change </a:t>
            </a:r>
            <a:r>
              <a:rPr lang="en-GB" altLang="en-US" sz="3090" dirty="0" smtClean="0"/>
              <a:t>as </a:t>
            </a:r>
            <a:r>
              <a:rPr lang="en-GB" altLang="en-US" sz="3090" dirty="0" smtClean="0"/>
              <a:t>Drama - </a:t>
            </a:r>
            <a:r>
              <a:rPr lang="en-US" altLang="en-US" sz="3090" dirty="0" smtClean="0"/>
              <a:t>A </a:t>
            </a:r>
            <a:r>
              <a:rPr lang="en-US" altLang="en-US" sz="3090" dirty="0"/>
              <a:t>Hero on a Journey</a:t>
            </a:r>
          </a:p>
          <a:p>
            <a:pPr eaLnBrk="1" hangingPunct="1">
              <a:spcBef>
                <a:spcPct val="0"/>
              </a:spcBef>
            </a:pPr>
            <a:endParaRPr lang="en-GB" altLang="en-US" sz="309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Class </a:t>
            </a:r>
            <a:r>
              <a:rPr lang="en-US" dirty="0"/>
              <a:t>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086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Because we can…</a:t>
            </a:r>
            <a:endParaRPr lang="en-US" alt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880533" y="17526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Change the social narrative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Success IS possible (</a:t>
            </a:r>
            <a:r>
              <a:rPr lang="ja-JP" altLang="en-US" sz="2400" dirty="0">
                <a:latin typeface="Arial" panose="020B0604020202020204" pitchFamily="34" charset="0"/>
              </a:rPr>
              <a:t>“</a:t>
            </a:r>
            <a:r>
              <a:rPr lang="en-US" altLang="ja-JP" sz="2400" dirty="0"/>
              <a:t>Yes we can</a:t>
            </a:r>
            <a:r>
              <a:rPr lang="ja-JP" altLang="en-US" sz="2400" dirty="0">
                <a:latin typeface="Arial" panose="020B0604020202020204" pitchFamily="34" charset="0"/>
              </a:rPr>
              <a:t>”</a:t>
            </a:r>
            <a:r>
              <a:rPr lang="en-US" altLang="ja-JP" sz="2400" dirty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We tire of feeling defeated and hopeless, and yearn to do well and be well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A nation or community is rescued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A problem or problems are finally solved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Many who did not believe before, now DO believe. They understand the benefits of the hero</a:t>
            </a:r>
            <a:r>
              <a:rPr lang="ja-JP" altLang="en-US" sz="2400" dirty="0">
                <a:latin typeface="Arial" panose="020B0604020202020204" pitchFamily="34" charset="0"/>
              </a:rPr>
              <a:t>’</a:t>
            </a:r>
            <a:r>
              <a:rPr lang="en-US" altLang="ja-JP" sz="2400" dirty="0"/>
              <a:t>s quest, put value on the change that has occurred.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They are the BENEFICIARIES of that quest.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When ONE changes for the good, others follow – individual, family, community, nation etc.</a:t>
            </a:r>
          </a:p>
        </p:txBody>
      </p:sp>
    </p:spTree>
    <p:extLst>
      <p:ext uri="{BB962C8B-B14F-4D97-AF65-F5344CB8AC3E}">
        <p14:creationId xmlns:p14="http://schemas.microsoft.com/office/powerpoint/2010/main" val="101361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Journey…</a:t>
            </a:r>
            <a:endParaRPr lang="en-US" alt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880533" y="17526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is a process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We learn, we discover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The hero is one who at last begins to understand: what his purpose is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The hero understands better the World  &amp; People around him (outer knowledge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The hero understands himself (inner knowledge) 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This process of challenge and discovery reflects the Stages of Change</a:t>
            </a:r>
          </a:p>
          <a:p>
            <a:pPr eaLnBrk="1" hangingPunct="1">
              <a:lnSpc>
                <a:spcPct val="90000"/>
              </a:lnSpc>
            </a:pPr>
            <a:endParaRPr lang="en-GB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17384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BC Drama identifies Five Stages of Change</a:t>
            </a:r>
            <a:endParaRPr lang="en-US" alt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880533" y="17526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9pPr>
          </a:lstStyle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800" b="1" dirty="0"/>
              <a:t>Pre-contemplation Stage</a:t>
            </a:r>
          </a:p>
          <a:p>
            <a:pPr lvl="1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/>
              <a:t> He lacks understanding,</a:t>
            </a:r>
          </a:p>
          <a:p>
            <a:pPr lvl="1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/>
              <a:t>She cannot articulate what’s wrong or how to fix the problem (“Why me?” “What for?”)</a:t>
            </a:r>
          </a:p>
          <a:p>
            <a:pPr lvl="1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ja-JP" sz="2400" dirty="0">
                <a:latin typeface="Arial" panose="020B0604020202020204" pitchFamily="34" charset="0"/>
              </a:rPr>
              <a:t>S</a:t>
            </a:r>
            <a:r>
              <a:rPr lang="en-GB" altLang="ja-JP" sz="2400" dirty="0">
                <a:latin typeface="Arial" panose="020B0604020202020204" pitchFamily="34" charset="0"/>
              </a:rPr>
              <a:t>he laments:</a:t>
            </a:r>
            <a:r>
              <a:rPr lang="ja-JP" altLang="en-US" sz="2400" dirty="0">
                <a:latin typeface="Arial" panose="020B0604020202020204" pitchFamily="34" charset="0"/>
              </a:rPr>
              <a:t>“</a:t>
            </a:r>
            <a:r>
              <a:rPr lang="en-US" altLang="ja-JP" sz="2400" dirty="0"/>
              <a:t>I am part of the problem</a:t>
            </a:r>
            <a:r>
              <a:rPr lang="ja-JP" altLang="en-US" sz="2400" dirty="0">
                <a:latin typeface="Arial" panose="020B0604020202020204" pitchFamily="34" charset="0"/>
              </a:rPr>
              <a:t>”</a:t>
            </a:r>
            <a:r>
              <a:rPr lang="en-US" altLang="ja-JP" sz="2400" dirty="0"/>
              <a:t> – </a:t>
            </a:r>
            <a:r>
              <a:rPr lang="ja-JP" altLang="en-US" sz="2400" dirty="0">
                <a:latin typeface="Arial" panose="020B0604020202020204" pitchFamily="34" charset="0"/>
              </a:rPr>
              <a:t>“</a:t>
            </a:r>
            <a:r>
              <a:rPr lang="en-US" altLang="ja-JP" sz="2400" dirty="0"/>
              <a:t>It can</a:t>
            </a:r>
            <a:r>
              <a:rPr lang="ja-JP" altLang="en-US" sz="2400" dirty="0">
                <a:latin typeface="Arial" panose="020B0604020202020204" pitchFamily="34" charset="0"/>
              </a:rPr>
              <a:t>’</a:t>
            </a:r>
            <a:r>
              <a:rPr lang="en-US" altLang="ja-JP" sz="2400" dirty="0"/>
              <a:t>t be fixed</a:t>
            </a:r>
            <a:r>
              <a:rPr lang="ja-JP" altLang="en-US" sz="2400" dirty="0">
                <a:latin typeface="Arial" panose="020B0604020202020204" pitchFamily="34" charset="0"/>
              </a:rPr>
              <a:t>”</a:t>
            </a:r>
            <a:r>
              <a:rPr lang="en-US" altLang="ja-JP" sz="2400" dirty="0"/>
              <a:t> …</a:t>
            </a:r>
            <a:r>
              <a:rPr lang="ja-JP" altLang="en-US" sz="2400" dirty="0">
                <a:latin typeface="Arial" panose="020B0604020202020204" pitchFamily="34" charset="0"/>
              </a:rPr>
              <a:t>“</a:t>
            </a:r>
            <a:r>
              <a:rPr lang="en-US" altLang="ja-JP" sz="2400" dirty="0">
                <a:latin typeface="Arial" panose="020B0604020202020204" pitchFamily="34" charset="0"/>
              </a:rPr>
              <a:t>I</a:t>
            </a:r>
            <a:r>
              <a:rPr lang="en-GB" altLang="ja-JP" sz="2400" dirty="0">
                <a:latin typeface="Arial" panose="020B0604020202020204" pitchFamily="34" charset="0"/>
              </a:rPr>
              <a:t> am dead already”… “You only live once”</a:t>
            </a:r>
            <a:endParaRPr lang="en-US" altLang="ja-JP" sz="2400" dirty="0"/>
          </a:p>
          <a:p>
            <a:pPr lvl="1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/>
              <a:t>He lacks belief in possibility of success </a:t>
            </a:r>
          </a:p>
          <a:p>
            <a:pPr lvl="1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/>
              <a:t>He lacks skills to succeed, in any case</a:t>
            </a:r>
          </a:p>
          <a:p>
            <a:pPr lvl="1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/>
              <a:t>She wants to run and hide from problem – “I am fine where I am” “I’m okay in my comfort zone”</a:t>
            </a:r>
          </a:p>
        </p:txBody>
      </p:sp>
    </p:spTree>
    <p:extLst>
      <p:ext uri="{BB962C8B-B14F-4D97-AF65-F5344CB8AC3E}">
        <p14:creationId xmlns:p14="http://schemas.microsoft.com/office/powerpoint/2010/main" val="125965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Contemplation</a:t>
            </a:r>
            <a:endParaRPr lang="en-US" alt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880533" y="17526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Something happens to awaken the character to a new way of thinking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A new way? A glimpse. Can this be better?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An opportunity arises to advance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Much debate, argument, introspection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An explanation comes; an offer of support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A glimmer of belief, self-confidence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A path opens up: Should I take it? 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How do I express myself? “I’ll lose too much of myself, of who I am.”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I can/ I can’t/ I want / I don’t</a:t>
            </a:r>
          </a:p>
        </p:txBody>
      </p:sp>
    </p:spTree>
    <p:extLst>
      <p:ext uri="{BB962C8B-B14F-4D97-AF65-F5344CB8AC3E}">
        <p14:creationId xmlns:p14="http://schemas.microsoft.com/office/powerpoint/2010/main" val="75315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Preparation to Action</a:t>
            </a:r>
            <a:endParaRPr lang="en-US" alt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880533" y="17526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Planning – Going back is difficult. But how do I go forward? Planning and scheming starts. “What are my options?” “Which way do I turn?”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Stuck in the middle…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Problem-solving – Looking for a road map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Gathering Knowledge and Information - Intelligence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Pressure, panic, threat – the threat of a setback – Accompanied by fear of change, grief, loss – then galvanized to press on forward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Weighing up opportunities – Benefit versus Risk!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800" dirty="0"/>
              <a:t>A very turbulent, dangerous period. Many fail now…</a:t>
            </a:r>
          </a:p>
        </p:txBody>
      </p:sp>
    </p:spTree>
    <p:extLst>
      <p:ext uri="{BB962C8B-B14F-4D97-AF65-F5344CB8AC3E}">
        <p14:creationId xmlns:p14="http://schemas.microsoft.com/office/powerpoint/2010/main" val="69690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Action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880533" y="17526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dirty="0"/>
              <a:t>Failure is not an option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The final push – it</a:t>
            </a:r>
            <a:r>
              <a:rPr lang="ja-JP" altLang="en-US" dirty="0">
                <a:latin typeface="Arial" panose="020B0604020202020204" pitchFamily="34" charset="0"/>
              </a:rPr>
              <a:t>’</a:t>
            </a:r>
            <a:r>
              <a:rPr lang="en-US" altLang="ja-JP" dirty="0"/>
              <a:t>s now or never!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A reasoned decision based on facts and information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Requires a leap of faith, good timing,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Understanding of why?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The hero’s armed with Knowledge and Information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More and more people around him (audience and characters) identify and approve of his decision</a:t>
            </a:r>
          </a:p>
        </p:txBody>
      </p:sp>
    </p:spTree>
    <p:extLst>
      <p:ext uri="{BB962C8B-B14F-4D97-AF65-F5344CB8AC3E}">
        <p14:creationId xmlns:p14="http://schemas.microsoft.com/office/powerpoint/2010/main" val="165044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Maintenance</a:t>
            </a:r>
            <a:endParaRPr lang="en-US" alt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880533" y="17526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en-US" dirty="0" smtClean="0"/>
              <a:t>Success</a:t>
            </a:r>
            <a:r>
              <a:rPr lang="en-US" altLang="en-US" dirty="0"/>
              <a:t>!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A role-model and example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Inspiring to others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An advocate of change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An ambassador of the journey to change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Upholds the benefits of struggle to change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Champions new values for society, grouping, family, community, state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Changes (has changed) the social narrative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The Struggle now seems worthwhile</a:t>
            </a:r>
          </a:p>
        </p:txBody>
      </p:sp>
    </p:spTree>
    <p:extLst>
      <p:ext uri="{BB962C8B-B14F-4D97-AF65-F5344CB8AC3E}">
        <p14:creationId xmlns:p14="http://schemas.microsoft.com/office/powerpoint/2010/main" val="129576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BC is a powerful tool</a:t>
            </a:r>
            <a:endParaRPr lang="en-US" alt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880533" y="17526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GB" altLang="en-US" dirty="0"/>
              <a:t>An individual ‘saves’ himself by changing the way he thinks and acts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/>
              <a:t>Delivers a message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/>
              <a:t>Saves a nation or community too by his beneficial actions (revolution, leadership)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/>
              <a:t>Reverses the ‘bad’ social narrative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/>
              <a:t>Changes the way others think and act, for the better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/>
              <a:t>Shifts attitudes, change policies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/>
              <a:t>Our hero is identified as a change-bringer – influence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/>
              <a:t>The ‘delivery’ may be simple &amp; ordinary but the impact is as big as we want to make it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/>
          </a:p>
          <a:p>
            <a:pPr eaLnBrk="1" hangingPunct="1">
              <a:lnSpc>
                <a:spcPct val="80000"/>
              </a:lnSpc>
            </a:pPr>
            <a:endParaRPr lang="en-GB" altLang="en-US" dirty="0"/>
          </a:p>
          <a:p>
            <a:pPr eaLnBrk="1" hangingPunct="1">
              <a:lnSpc>
                <a:spcPct val="80000"/>
              </a:lnSpc>
            </a:pP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29707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Is our ‘hero’ any different from us?</a:t>
            </a:r>
            <a:endParaRPr lang="en-US" alt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880533" y="17526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GB" altLang="en-US" sz="2800" dirty="0"/>
              <a:t>NO – NOT REALLY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dirty="0"/>
              <a:t>Credible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dirty="0"/>
              <a:t>Believable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dirty="0"/>
              <a:t>Action-oriented – has lots to do, because here, in action, we the audience witness character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dirty="0"/>
              <a:t>Everything she does is a test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dirty="0"/>
              <a:t>Grounded in reality (research &amp; life)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dirty="0"/>
              <a:t>Has compelling reasons for change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dirty="0"/>
              <a:t>Faces stiff challenges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dirty="0"/>
              <a:t>The stakes are high. Dramatic tension increases audiences expectations – glued to seats</a:t>
            </a:r>
          </a:p>
        </p:txBody>
      </p:sp>
    </p:spTree>
    <p:extLst>
      <p:ext uri="{BB962C8B-B14F-4D97-AF65-F5344CB8AC3E}">
        <p14:creationId xmlns:p14="http://schemas.microsoft.com/office/powerpoint/2010/main" val="35336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880533" y="2964180"/>
            <a:ext cx="10397067" cy="1143000"/>
          </a:xfrm>
        </p:spPr>
        <p:txBody>
          <a:bodyPr/>
          <a:lstStyle/>
          <a:p>
            <a:pPr marL="0" indent="0" algn="ctr" eaLnBrk="1" hangingPunct="1">
              <a:buFont typeface="Wingdings" panose="05000000000000000000" pitchFamily="2" charset="2"/>
              <a:buNone/>
            </a:pPr>
            <a:r>
              <a:rPr lang="en-US" altLang="en-US" sz="8800" dirty="0"/>
              <a:t>You can be a hero!</a:t>
            </a:r>
            <a:r>
              <a:rPr lang="en-US" altLang="en-US" sz="4800" dirty="0"/>
              <a:t/>
            </a:r>
            <a:br>
              <a:rPr lang="en-US" altLang="en-US" sz="4800" dirty="0"/>
            </a:br>
            <a:r>
              <a:rPr lang="en-US" altLang="en-US" sz="4800" dirty="0" smtClean="0"/>
              <a:t/>
            </a:r>
            <a:br>
              <a:rPr lang="en-US" altLang="en-US" sz="4800" dirty="0" smtClean="0"/>
            </a:br>
            <a:r>
              <a:rPr lang="en-US" altLang="en-US" sz="4800" dirty="0" err="1" smtClean="0"/>
              <a:t>Shukriya</a:t>
            </a:r>
            <a:r>
              <a:rPr lang="en-US" altLang="en-US" sz="4800" dirty="0"/>
              <a:t>!</a:t>
            </a:r>
            <a:br>
              <a:rPr lang="en-US" altLang="en-US" sz="4800" dirty="0"/>
            </a:br>
            <a:r>
              <a:rPr lang="en-US" altLang="en-US" sz="4800" dirty="0"/>
              <a:t/>
            </a:r>
            <a:br>
              <a:rPr lang="en-US" altLang="en-US" sz="4800" dirty="0"/>
            </a:br>
            <a:r>
              <a:rPr lang="en-US" altLang="en-US" sz="4800" dirty="0" err="1"/>
              <a:t>Apka</a:t>
            </a:r>
            <a:r>
              <a:rPr lang="en-US" altLang="en-US" sz="4800" dirty="0"/>
              <a:t> Din </a:t>
            </a:r>
            <a:r>
              <a:rPr lang="en-US" altLang="en-US" sz="4800" dirty="0" err="1"/>
              <a:t>Achaa</a:t>
            </a:r>
            <a:r>
              <a:rPr lang="en-US" altLang="en-US" sz="4800" dirty="0"/>
              <a:t> </a:t>
            </a:r>
            <a:r>
              <a:rPr lang="en-US" altLang="en-US" sz="4800" dirty="0" err="1"/>
              <a:t>Guzray</a:t>
            </a:r>
            <a:r>
              <a:rPr lang="en-US" altLang="en-US" sz="4800" dirty="0"/>
              <a:t>! </a:t>
            </a:r>
            <a:br>
              <a:rPr lang="en-US" altLang="en-US" sz="4800" dirty="0"/>
            </a:br>
            <a:r>
              <a:rPr lang="en-US" altLang="en-US" sz="1800" dirty="0"/>
              <a:t/>
            </a:r>
            <a:br>
              <a:rPr lang="en-US" altLang="en-US" sz="1800" dirty="0"/>
            </a:br>
            <a:r>
              <a:rPr lang="en-US" altLang="en-US" sz="4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388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journey begins…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Behaviour Change drama is storytelling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A Hero goes on a journey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…that will answer questions he has not even asked yet of himself!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65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 is the journey?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From first steps to final destination, short or long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Many challenges along the way (dangers, obstacles, foes, detours, risks and threats)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friends &amp; helpers, nourishment</a:t>
            </a:r>
          </a:p>
          <a:p>
            <a:pPr eaLnBrk="1" hangingPunct="1">
              <a:lnSpc>
                <a:spcPct val="80000"/>
              </a:lnSpc>
            </a:pPr>
            <a:endParaRPr lang="en-GB" altLang="en-U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93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Who is the hero?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…somebody who has no idea of the journey ahead, and what it will bring. (Why me?)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…a messenger who may not understand the ‘message’ she is carrying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… His true character will emerge along the way as he faces many challenges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latin typeface="Myriad Pro" panose="020B0503030403020204" pitchFamily="34" charset="0"/>
              </a:rPr>
              <a:t>…her TRUE character has will be tested on the journey</a:t>
            </a:r>
          </a:p>
        </p:txBody>
      </p:sp>
    </p:spTree>
    <p:extLst>
      <p:ext uri="{BB962C8B-B14F-4D97-AF65-F5344CB8AC3E}">
        <p14:creationId xmlns:p14="http://schemas.microsoft.com/office/powerpoint/2010/main" val="373757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The </a:t>
            </a:r>
            <a:r>
              <a:rPr lang="en-US" altLang="en-US" dirty="0"/>
              <a:t>Hero is…</a:t>
            </a:r>
            <a:endParaRPr lang="en-US" alt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880533" y="17526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9pPr>
          </a:lstStyle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Often poor, unworthy, an unlikely ambassador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Entrusted with a great mission (BCO)  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Has personal qualities, like ours, that will redeem him (even though he stumbles many times)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Her TRUE character decides how she responds to challenges, what she will do, how she will act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Ignorant at first… Will discover what her quest is along the way. She will BECOME the quest 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The carrier of essential, good values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Is always pitted against seemingly impossible adversity. The odds are stacked against her. Big risk = Big drama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altLang="en-US" sz="2800" dirty="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81482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 Hero in Transition</a:t>
            </a:r>
            <a:endParaRPr lang="en-US" alt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880533" y="17526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Faces (life-threatening) challenges that transform him/her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Is someone like us, with strengths and failings, just like us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Grows aware of the significance of his mission or quest as she travels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Carries a nation/audience on his back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Acquires skills to avert danger and risk; becomes stronger as he faces setbacks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Experiences emotional highs and lows – joy + despair, achievement + failure / defeat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Finds helpers (Facilitators) and encounters obstacles (barriers) that  push him forward or backwards; either slow him down or speed him up…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Is changed at the end from how she was at the beginning</a:t>
            </a:r>
          </a:p>
        </p:txBody>
      </p:sp>
    </p:spTree>
    <p:extLst>
      <p:ext uri="{BB962C8B-B14F-4D97-AF65-F5344CB8AC3E}">
        <p14:creationId xmlns:p14="http://schemas.microsoft.com/office/powerpoint/2010/main" val="64270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 is the mission or quest?</a:t>
            </a:r>
            <a:endParaRPr lang="en-US" alt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880533" y="17526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A </a:t>
            </a:r>
            <a:r>
              <a:rPr lang="en-US" altLang="en-US" sz="2400" dirty="0"/>
              <a:t>test of character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Our hero lives character. We identify, fall in love with her struggle. We will her to succeed. Her character BECOMES the dramatic journey. We start wanting her to succeed.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Individual survival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At a point, there is no going back. The character understands his quest and must achieve it, at all costs.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Salvation or rescue of a society, community, nation etc.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Begins in times of trouble, social disruption and trauma when lives are at stake, death is near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The mission is about saving cherished values that have been squandered, eroded or put at risk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Often seems to be the last intervention before total catastrophe– the hero must go on the journey…or else (doom and destruction)!</a:t>
            </a:r>
          </a:p>
        </p:txBody>
      </p:sp>
    </p:spTree>
    <p:extLst>
      <p:ext uri="{BB962C8B-B14F-4D97-AF65-F5344CB8AC3E}">
        <p14:creationId xmlns:p14="http://schemas.microsoft.com/office/powerpoint/2010/main" val="53100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We experience his journey…</a:t>
            </a:r>
            <a:endParaRPr lang="en-US" alt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880533" y="17526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Face his Risks and Challenges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Understand the way she thinks, feels and acts even if we don</a:t>
            </a:r>
            <a:r>
              <a:rPr lang="ja-JP" altLang="en-US" sz="2800" dirty="0">
                <a:latin typeface="Arial" panose="020B0604020202020204" pitchFamily="34" charset="0"/>
              </a:rPr>
              <a:t>’</a:t>
            </a:r>
            <a:r>
              <a:rPr lang="en-US" altLang="ja-JP" sz="2800" dirty="0"/>
              <a:t>t always agree.  We identify, intimately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Battle to solve his problems – even though we </a:t>
            </a:r>
            <a:r>
              <a:rPr lang="ja-JP" altLang="en-US" sz="2800" dirty="0">
                <a:latin typeface="Arial" panose="020B0604020202020204" pitchFamily="34" charset="0"/>
              </a:rPr>
              <a:t>‘</a:t>
            </a:r>
            <a:r>
              <a:rPr lang="en-US" altLang="ja-JP" sz="2800" dirty="0"/>
              <a:t>might have acted differently in the circumstances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Engage in a dialogue with our hero at every step of his journey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err="1"/>
              <a:t>Internalise</a:t>
            </a:r>
            <a:r>
              <a:rPr lang="en-US" altLang="en-US" sz="2800" dirty="0"/>
              <a:t> his struggles, conflicts and inevitable CHANGES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The best BC drama develops a hunger for change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56123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Before Change, there is stagnation</a:t>
            </a:r>
            <a:endParaRPr lang="en-US" alt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880533" y="17526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n-lt"/>
                <a:ea typeface="ＭＳ Ｐゴシック" charset="-128"/>
              </a:defRPr>
            </a:lvl9pPr>
          </a:lstStyle>
          <a:p>
            <a:pPr eaLnBrk="1" hangingPunct="1"/>
            <a:r>
              <a:rPr lang="en-GB" altLang="ja-JP" dirty="0">
                <a:latin typeface="Myriad Pro" panose="020B0503030403020204" pitchFamily="34" charset="0"/>
              </a:rPr>
              <a:t>The journey changes </a:t>
            </a:r>
            <a:r>
              <a:rPr lang="en-GB" altLang="ja-JP" i="1" dirty="0">
                <a:latin typeface="Myriad Pro" panose="020B0503030403020204" pitchFamily="34" charset="0"/>
              </a:rPr>
              <a:t>the social narrative </a:t>
            </a:r>
            <a:r>
              <a:rPr lang="en-GB" altLang="ja-JP" dirty="0">
                <a:latin typeface="Myriad Pro" panose="020B0503030403020204" pitchFamily="34" charset="0"/>
              </a:rPr>
              <a:t>– the way we think and feel about ourselves</a:t>
            </a:r>
          </a:p>
          <a:p>
            <a:pPr eaLnBrk="1" hangingPunct="1"/>
            <a:r>
              <a:rPr lang="en-GB" altLang="ja-JP" dirty="0">
                <a:latin typeface="Myriad Pro" panose="020B0503030403020204" pitchFamily="34" charset="0"/>
              </a:rPr>
              <a:t>We move from a negative and defeatist frame of mind… </a:t>
            </a:r>
            <a:r>
              <a:rPr lang="ja-JP" altLang="en-US" dirty="0">
                <a:latin typeface="Myriad Pro" panose="020B0503030403020204" pitchFamily="34" charset="0"/>
              </a:rPr>
              <a:t>“</a:t>
            </a:r>
            <a:r>
              <a:rPr lang="en-US" altLang="ja-JP" dirty="0">
                <a:latin typeface="Myriad Pro" panose="020B0503030403020204" pitchFamily="34" charset="0"/>
              </a:rPr>
              <a:t>It can</a:t>
            </a:r>
            <a:r>
              <a:rPr lang="ja-JP" altLang="en-US" dirty="0">
                <a:latin typeface="Myriad Pro" panose="020B0503030403020204" pitchFamily="34" charset="0"/>
              </a:rPr>
              <a:t>’</a:t>
            </a:r>
            <a:r>
              <a:rPr lang="en-US" altLang="ja-JP" dirty="0">
                <a:latin typeface="Myriad Pro" panose="020B0503030403020204" pitchFamily="34" charset="0"/>
              </a:rPr>
              <a:t>t be done</a:t>
            </a:r>
            <a:r>
              <a:rPr lang="ja-JP" altLang="en-US" dirty="0">
                <a:latin typeface="Myriad Pro" panose="020B0503030403020204" pitchFamily="34" charset="0"/>
              </a:rPr>
              <a:t>”</a:t>
            </a:r>
            <a:r>
              <a:rPr lang="en-GB" altLang="ja-JP" dirty="0">
                <a:latin typeface="Myriad Pro" panose="020B0503030403020204" pitchFamily="34" charset="0"/>
              </a:rPr>
              <a:t>/</a:t>
            </a:r>
            <a:r>
              <a:rPr lang="ja-JP" altLang="en-US" dirty="0">
                <a:latin typeface="Myriad Pro" panose="020B0503030403020204" pitchFamily="34" charset="0"/>
              </a:rPr>
              <a:t>“</a:t>
            </a:r>
            <a:r>
              <a:rPr lang="en-US" altLang="ja-JP" dirty="0">
                <a:latin typeface="Myriad Pro" panose="020B0503030403020204" pitchFamily="34" charset="0"/>
              </a:rPr>
              <a:t>It has never been done before</a:t>
            </a:r>
            <a:r>
              <a:rPr lang="ja-JP" altLang="en-US" dirty="0">
                <a:latin typeface="Myriad Pro" panose="020B0503030403020204" pitchFamily="34" charset="0"/>
              </a:rPr>
              <a:t>”</a:t>
            </a:r>
            <a:r>
              <a:rPr lang="en-US" altLang="ja-JP" dirty="0">
                <a:latin typeface="Myriad Pro" panose="020B0503030403020204" pitchFamily="34" charset="0"/>
              </a:rPr>
              <a:t>/</a:t>
            </a:r>
            <a:r>
              <a:rPr lang="ja-JP" altLang="en-US" dirty="0">
                <a:latin typeface="Myriad Pro" panose="020B0503030403020204" pitchFamily="34" charset="0"/>
              </a:rPr>
              <a:t>“</a:t>
            </a:r>
            <a:r>
              <a:rPr lang="en-US" altLang="ja-JP" dirty="0">
                <a:latin typeface="Myriad Pro" panose="020B0503030403020204" pitchFamily="34" charset="0"/>
              </a:rPr>
              <a:t>You won</a:t>
            </a:r>
            <a:r>
              <a:rPr lang="ja-JP" altLang="en-US" dirty="0">
                <a:latin typeface="Myriad Pro" panose="020B0503030403020204" pitchFamily="34" charset="0"/>
              </a:rPr>
              <a:t>’</a:t>
            </a:r>
            <a:r>
              <a:rPr lang="en-US" altLang="ja-JP" dirty="0">
                <a:latin typeface="Myriad Pro" panose="020B0503030403020204" pitchFamily="34" charset="0"/>
              </a:rPr>
              <a:t>t succeed</a:t>
            </a:r>
            <a:r>
              <a:rPr lang="ja-JP" altLang="en-US" dirty="0">
                <a:latin typeface="Myriad Pro" panose="020B0503030403020204" pitchFamily="34" charset="0"/>
              </a:rPr>
              <a:t>”</a:t>
            </a:r>
            <a:r>
              <a:rPr lang="en-US" altLang="ja-JP" dirty="0">
                <a:latin typeface="Myriad Pro" panose="020B0503030403020204" pitchFamily="34" charset="0"/>
              </a:rPr>
              <a:t>/ Mission Impossible</a:t>
            </a:r>
          </a:p>
          <a:p>
            <a:pPr eaLnBrk="1" hangingPunct="1"/>
            <a:r>
              <a:rPr lang="en-US" altLang="en-US" dirty="0">
                <a:latin typeface="Myriad Pro" panose="020B0503030403020204" pitchFamily="34" charset="0"/>
              </a:rPr>
              <a:t>Fatalism, resignation and defeatism</a:t>
            </a:r>
          </a:p>
          <a:p>
            <a:pPr eaLnBrk="1" hangingPunct="1"/>
            <a:r>
              <a:rPr lang="ja-JP" altLang="en-US" dirty="0">
                <a:latin typeface="Myriad Pro" panose="020B0503030403020204" pitchFamily="34" charset="0"/>
              </a:rPr>
              <a:t>“</a:t>
            </a:r>
            <a:r>
              <a:rPr lang="en-US" altLang="ja-JP" dirty="0">
                <a:latin typeface="Myriad Pro" panose="020B0503030403020204" pitchFamily="34" charset="0"/>
              </a:rPr>
              <a:t>Nothing changes. This is how it has always been…</a:t>
            </a:r>
            <a:r>
              <a:rPr lang="ja-JP" altLang="en-US" dirty="0">
                <a:latin typeface="Myriad Pro" panose="020B0503030403020204" pitchFamily="34" charset="0"/>
              </a:rPr>
              <a:t>”</a:t>
            </a:r>
            <a:endParaRPr lang="en-US" altLang="ja-JP" dirty="0">
              <a:latin typeface="Myriad Pro" panose="020B0503030403020204" pitchFamily="34" charset="0"/>
            </a:endParaRPr>
          </a:p>
          <a:p>
            <a:pPr eaLnBrk="1" hangingPunct="1"/>
            <a:endParaRPr lang="en-US" altLang="en-US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69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Class 1 Presentation - Introduction to EE revised Jan 17" id="{4954F83B-83C4-4308-976F-D3E219D41E98}" vid="{AE4A33D2-E37F-4002-BDA3-864ECA3D85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hoices xmlns="2e60505b-e9d5-44ae-86ed-25a79902a601">Forms / Templates</choices>
    <Description0 xmlns="f996eb00-712e-496f-82d8-af161b8d2fa0">NEW with Bloomberg logo</Description0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4E16842AEB2C46A4CD3245271CCB32" ma:contentTypeVersion="2" ma:contentTypeDescription="Create a new document." ma:contentTypeScope="" ma:versionID="bb24abbf33be77d3121f7cb73866360a">
  <xsd:schema xmlns:xsd="http://www.w3.org/2001/XMLSchema" xmlns:xs="http://www.w3.org/2001/XMLSchema" xmlns:p="http://schemas.microsoft.com/office/2006/metadata/properties" xmlns:ns2="f996eb00-712e-496f-82d8-af161b8d2fa0" xmlns:ns3="2e60505b-e9d5-44ae-86ed-25a79902a601" targetNamespace="http://schemas.microsoft.com/office/2006/metadata/properties" ma:root="true" ma:fieldsID="e1204d3c299ef264b9f5bec9569aef9b" ns2:_="" ns3:_="">
    <xsd:import namespace="f996eb00-712e-496f-82d8-af161b8d2fa0"/>
    <xsd:import namespace="2e60505b-e9d5-44ae-86ed-25a79902a601"/>
    <xsd:element name="properties">
      <xsd:complexType>
        <xsd:sequence>
          <xsd:element name="documentManagement">
            <xsd:complexType>
              <xsd:all>
                <xsd:element ref="ns2:Description0" minOccurs="0"/>
                <xsd:element ref="ns3:choic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96eb00-712e-496f-82d8-af161b8d2fa0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internalName="Description0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60505b-e9d5-44ae-86ed-25a79902a601" elementFormDefault="qualified">
    <xsd:import namespace="http://schemas.microsoft.com/office/2006/documentManagement/types"/>
    <xsd:import namespace="http://schemas.microsoft.com/office/infopath/2007/PartnerControls"/>
    <xsd:element name="choices" ma:index="9" nillable="true" ma:displayName="Topic" ma:format="Dropdown" ma:internalName="choices">
      <xsd:simpleType>
        <xsd:restriction base="dms:Choice">
          <xsd:enumeration value="Intellectual Property"/>
          <xsd:enumeration value="Contracts"/>
          <xsd:enumeration value="Forms / Templates"/>
          <xsd:enumeration value="Organigrams"/>
          <xsd:enumeration value="Travel Documents"/>
          <xsd:enumeration value="Intellectual Property"/>
          <xsd:enumeration value="Staff Listing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LongProperties xmlns="http://schemas.microsoft.com/office/2006/metadata/longProperties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073E8B-DBD8-411B-8876-6BDC98BDB7C2}">
  <ds:schemaRefs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f996eb00-712e-496f-82d8-af161b8d2fa0"/>
    <ds:schemaRef ds:uri="2e60505b-e9d5-44ae-86ed-25a79902a601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288A997-BFBE-4539-8B66-E1222DEF84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96eb00-712e-496f-82d8-af161b8d2fa0"/>
    <ds:schemaRef ds:uri="2e60505b-e9d5-44ae-86ed-25a79902a6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5110E89-C867-4576-8F9E-27B827996107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E743F90B-BC3D-48AD-B967-36DDDC87E2B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4017</TotalTime>
  <Words>1422</Words>
  <Application>Microsoft Office PowerPoint</Application>
  <PresentationFormat>Widescreen</PresentationFormat>
  <Paragraphs>157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ＭＳ Ｐゴシック</vt:lpstr>
      <vt:lpstr>ＭＳ Ｐゴシック</vt:lpstr>
      <vt:lpstr>Arial</vt:lpstr>
      <vt:lpstr>Calibri</vt:lpstr>
      <vt:lpstr>Myriad Pro</vt:lpstr>
      <vt:lpstr>Times</vt:lpstr>
      <vt:lpstr>Wingdings</vt:lpstr>
      <vt:lpstr>Blank Presentation</vt:lpstr>
      <vt:lpstr>PowerPoint Presentation</vt:lpstr>
      <vt:lpstr>The journey begins…</vt:lpstr>
      <vt:lpstr>What is the journey?</vt:lpstr>
      <vt:lpstr>Who is the hero?</vt:lpstr>
      <vt:lpstr>The Hero is…</vt:lpstr>
      <vt:lpstr>A Hero in Transition</vt:lpstr>
      <vt:lpstr>What is the mission or quest?</vt:lpstr>
      <vt:lpstr>We experience his journey…</vt:lpstr>
      <vt:lpstr>Before Change, there is stagnation</vt:lpstr>
      <vt:lpstr>Because we can…</vt:lpstr>
      <vt:lpstr>The Journey…</vt:lpstr>
      <vt:lpstr>BC Drama identifies Five Stages of Change</vt:lpstr>
      <vt:lpstr>Contemplation</vt:lpstr>
      <vt:lpstr>Preparation to Action</vt:lpstr>
      <vt:lpstr>Action</vt:lpstr>
      <vt:lpstr>Maintenance</vt:lpstr>
      <vt:lpstr>BC is a powerful tool</vt:lpstr>
      <vt:lpstr>Is our ‘hero’ any different from us?</vt:lpstr>
      <vt:lpstr>You can be a hero!  Shukriya!  Apka Din Achaa Guzray!    </vt:lpstr>
    </vt:vector>
  </TitlesOfParts>
  <Company>JHUCCP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BEISSER</dc:creator>
  <cp:lastModifiedBy>smile</cp:lastModifiedBy>
  <cp:revision>151</cp:revision>
  <cp:lastPrinted>2016-01-05T19:42:29Z</cp:lastPrinted>
  <dcterms:created xsi:type="dcterms:W3CDTF">2011-02-18T19:32:43Z</dcterms:created>
  <dcterms:modified xsi:type="dcterms:W3CDTF">2017-12-26T09:10:18Z</dcterms:modified>
</cp:coreProperties>
</file>