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3"/>
  </p:notesMasterIdLst>
  <p:sldIdLst>
    <p:sldId id="338" r:id="rId6"/>
    <p:sldId id="394" r:id="rId7"/>
    <p:sldId id="469" r:id="rId8"/>
    <p:sldId id="472" r:id="rId9"/>
    <p:sldId id="471" r:id="rId10"/>
    <p:sldId id="473" r:id="rId11"/>
    <p:sldId id="425" r:id="rId12"/>
  </p:sldIdLst>
  <p:sldSz cx="12192000" cy="6858000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4811"/>
    <a:srgbClr val="990033"/>
    <a:srgbClr val="660033"/>
    <a:srgbClr val="993300"/>
    <a:srgbClr val="FF33CC"/>
    <a:srgbClr val="00529B"/>
    <a:srgbClr val="DCE0E6"/>
    <a:srgbClr val="DEE3E8"/>
    <a:srgbClr val="E1E6EC"/>
    <a:srgbClr val="DCE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343" autoAdjust="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2DCA84-1276-4AD2-B338-28B60B59ACBF}" type="datetimeFigureOut">
              <a:rPr lang="en-US" altLang="en-US"/>
              <a:pPr/>
              <a:t>12/26/2017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CB7246-E351-4005-8CA0-B8E24E3BE4E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44041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78971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058279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26845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62135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55860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81121" y="3438659"/>
            <a:ext cx="8534400" cy="1752600"/>
          </a:xfrm>
        </p:spPr>
        <p:txBody>
          <a:bodyPr/>
          <a:lstStyle>
            <a:lvl1pPr marL="0" indent="0" algn="l">
              <a:buNone/>
              <a:defRPr sz="3093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 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 hasCustomPrompt="1"/>
          </p:nvPr>
        </p:nvSpPr>
        <p:spPr>
          <a:xfrm>
            <a:off x="2781121" y="2324100"/>
            <a:ext cx="5667375" cy="838200"/>
          </a:xfrm>
        </p:spPr>
        <p:txBody>
          <a:bodyPr/>
          <a:lstStyle>
            <a:lvl1pPr marL="0" indent="0">
              <a:buNone/>
              <a:defRPr sz="77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sz="7700" b="1" dirty="0" smtClean="0">
                <a:latin typeface="Myriad Pro" panose="020B0503030403020204" pitchFamily="34" charset="0"/>
              </a:rPr>
              <a:t>Text 1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21414" y="6201309"/>
            <a:ext cx="1104523" cy="4907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9728" y="6205138"/>
            <a:ext cx="411779" cy="450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6305" y="6215530"/>
            <a:ext cx="1180311" cy="471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800735" y="6215530"/>
            <a:ext cx="1790757" cy="50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4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20A7F55-BB4D-46DB-8D92-A996237E43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911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9E5CAF-5185-431C-B454-37B1C4D960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498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0159DC-53D3-473A-972F-15C1CCA37C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0978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9DB96DA-FBB2-45F5-BA55-733FF75B29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8399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C0E3CA7-1FE3-4CB9-8FDD-97171484CF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55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124F912-6943-46C7-A051-B04D30BBD1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343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286CAF5-41BE-495D-8AC4-A54BA3D07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2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8F32110-1480-4A92-B98B-ABC96A4F7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531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EBE68BD-43DD-48AC-98FE-4FBD945F1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732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269CDBF-648D-4320-9590-DAB667ED27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1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0533" y="609600"/>
            <a:ext cx="103970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5" r:id="rId1"/>
    <p:sldLayoutId id="2147484356" r:id="rId2"/>
    <p:sldLayoutId id="2147484357" r:id="rId3"/>
    <p:sldLayoutId id="2147484358" r:id="rId4"/>
    <p:sldLayoutId id="2147484359" r:id="rId5"/>
    <p:sldLayoutId id="2147484360" r:id="rId6"/>
    <p:sldLayoutId id="2147484361" r:id="rId7"/>
    <p:sldLayoutId id="2147484362" r:id="rId8"/>
    <p:sldLayoutId id="2147484363" r:id="rId9"/>
    <p:sldLayoutId id="2147484364" r:id="rId10"/>
    <p:sldLayoutId id="214748436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990033"/>
          </a:solidFill>
          <a:latin typeface="Myriad Pro" panose="020B0503030403020204" pitchFamily="34" charset="0"/>
          <a:ea typeface="MS PGothic" panose="020B0600070205080204" pitchFamily="34" charset="-128"/>
          <a:cs typeface="Myriad Pro" panose="020B0503030403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781120" y="3438659"/>
            <a:ext cx="9047085" cy="1752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sz="3090" dirty="0" smtClean="0"/>
              <a:t>PATHWAYS to </a:t>
            </a:r>
            <a:r>
              <a:rPr lang="en-GB" altLang="en-US" sz="3090" dirty="0" smtClean="0"/>
              <a:t>CHANGE - Integrating </a:t>
            </a:r>
            <a:r>
              <a:rPr lang="en-GB" altLang="en-US" sz="3090" dirty="0" smtClean="0"/>
              <a:t>Theory and Research into </a:t>
            </a:r>
            <a:r>
              <a:rPr lang="en-GB" altLang="en-US" sz="3090" dirty="0" err="1" smtClean="0"/>
              <a:t>Behavior</a:t>
            </a:r>
            <a:r>
              <a:rPr lang="en-GB" altLang="en-US" sz="3090" dirty="0" smtClean="0"/>
              <a:t> Change Communication</a:t>
            </a:r>
          </a:p>
          <a:p>
            <a:pPr eaLnBrk="1" hangingPunct="1">
              <a:spcBef>
                <a:spcPct val="0"/>
              </a:spcBef>
            </a:pPr>
            <a:endParaRPr lang="en-GB" altLang="en-US" sz="309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Class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86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-108" charset="-128"/>
              </a:rPr>
              <a:t>Pathways to Change 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Myriad Pro" panose="020B0503030403020204" pitchFamily="34" charset="0"/>
              </a:rPr>
              <a:t>The </a:t>
            </a:r>
            <a:r>
              <a:rPr lang="en-GB" altLang="en-US" dirty="0">
                <a:solidFill>
                  <a:srgbClr val="AC4811"/>
                </a:solidFill>
                <a:latin typeface="Myriad Pro" panose="020B0503030403020204" pitchFamily="34" charset="0"/>
              </a:rPr>
              <a:t>Pathways to Change </a:t>
            </a:r>
            <a:r>
              <a:rPr lang="en-GB" altLang="en-US" dirty="0" smtClean="0">
                <a:latin typeface="Myriad Pro" panose="020B0503030403020204" pitchFamily="34" charset="0"/>
              </a:rPr>
              <a:t>tools consist </a:t>
            </a:r>
            <a:r>
              <a:rPr lang="en-GB" altLang="en-US" dirty="0">
                <a:latin typeface="Myriad Pro" panose="020B0503030403020204" pitchFamily="34" charset="0"/>
              </a:rPr>
              <a:t>of</a:t>
            </a:r>
            <a:r>
              <a:rPr lang="en-GB" altLang="en-US" dirty="0" smtClean="0">
                <a:latin typeface="Myriad Pro" panose="020B0503030403020204" pitchFamily="34" charset="0"/>
              </a:rPr>
              <a:t>: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A Game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A </a:t>
            </a:r>
            <a:r>
              <a:rPr lang="en-GB" altLang="en-US" dirty="0">
                <a:latin typeface="Myriad Pro" panose="020B0503030403020204" pitchFamily="34" charset="0"/>
              </a:rPr>
              <a:t>Chart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A </a:t>
            </a:r>
            <a:r>
              <a:rPr lang="en-GB" altLang="en-US" dirty="0">
                <a:latin typeface="Myriad Pro" panose="020B0503030403020204" pitchFamily="34" charset="0"/>
              </a:rPr>
              <a:t>Speech Acts Journal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-108" charset="-128"/>
              </a:rPr>
              <a:t>Pathways to Change 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Myriad Pro" panose="020B0503030403020204" pitchFamily="34" charset="0"/>
              </a:rPr>
              <a:t>The </a:t>
            </a:r>
            <a:r>
              <a:rPr lang="en-GB" altLang="en-US" dirty="0">
                <a:solidFill>
                  <a:srgbClr val="AC4811"/>
                </a:solidFill>
                <a:latin typeface="Myriad Pro" panose="020B0503030403020204" pitchFamily="34" charset="0"/>
              </a:rPr>
              <a:t>Pathways to </a:t>
            </a:r>
            <a:r>
              <a:rPr lang="en-GB" altLang="en-US" dirty="0" smtClean="0">
                <a:solidFill>
                  <a:srgbClr val="AC4811"/>
                </a:solidFill>
                <a:latin typeface="Myriad Pro" panose="020B0503030403020204" pitchFamily="34" charset="0"/>
              </a:rPr>
              <a:t>Change </a:t>
            </a:r>
            <a:r>
              <a:rPr lang="en-GB" altLang="en-US" u="sng" dirty="0" smtClean="0">
                <a:latin typeface="Myriad Pro" panose="020B0503030403020204" pitchFamily="34" charset="0"/>
              </a:rPr>
              <a:t>Game</a:t>
            </a:r>
            <a:r>
              <a:rPr lang="en-GB" altLang="en-US" dirty="0" smtClean="0">
                <a:latin typeface="Myriad Pro" panose="020B0503030403020204" pitchFamily="34" charset="0"/>
              </a:rPr>
              <a:t> </a:t>
            </a:r>
            <a:r>
              <a:rPr lang="en-GB" altLang="en-US" dirty="0">
                <a:latin typeface="Myriad Pro" panose="020B0503030403020204" pitchFamily="34" charset="0"/>
              </a:rPr>
              <a:t>is used to give MARCH scriptwriters and advisors experience in three critical areas</a:t>
            </a:r>
            <a:r>
              <a:rPr lang="en-GB" altLang="en-US" dirty="0" smtClean="0">
                <a:latin typeface="Myriad Pro" panose="020B0503030403020204" pitchFamily="34" charset="0"/>
              </a:rPr>
              <a:t>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dirty="0" smtClean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Familiarizing </a:t>
            </a:r>
            <a:r>
              <a:rPr lang="en-GB" altLang="en-US" dirty="0">
                <a:latin typeface="Myriad Pro" panose="020B0503030403020204" pitchFamily="34" charset="0"/>
              </a:rPr>
              <a:t>themselves with formative assessment data.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Learning </a:t>
            </a:r>
            <a:r>
              <a:rPr lang="en-GB" altLang="en-US" dirty="0">
                <a:latin typeface="Myriad Pro" panose="020B0503030403020204" pitchFamily="34" charset="0"/>
              </a:rPr>
              <a:t>key </a:t>
            </a: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change concepts.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Identifying </a:t>
            </a:r>
            <a:r>
              <a:rPr lang="en-GB" altLang="en-US" dirty="0">
                <a:latin typeface="Myriad Pro" panose="020B0503030403020204" pitchFamily="34" charset="0"/>
              </a:rPr>
              <a:t>barriers and facilitators to </a:t>
            </a: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change in reference to a specific character living in a specific setting.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dirty="0">
              <a:latin typeface="Myriad Pro" panose="020B0503030403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dirty="0">
              <a:latin typeface="Myriad Pro" panose="020B0503030403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 smtClean="0">
                <a:latin typeface="Myriad Pro" panose="020B0503030403020204" pitchFamily="34" charset="0"/>
              </a:rPr>
              <a:t/>
            </a:r>
            <a:br>
              <a:rPr lang="en-GB" altLang="en-US" dirty="0" smtClean="0">
                <a:latin typeface="Myriad Pro" panose="020B0503030403020204" pitchFamily="34" charset="0"/>
              </a:rPr>
            </a:b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93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-108" charset="-128"/>
              </a:rPr>
              <a:t>Pathways to Change 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Myriad Pro" panose="020B0503030403020204" pitchFamily="34" charset="0"/>
              </a:rPr>
              <a:t>The </a:t>
            </a:r>
            <a:r>
              <a:rPr lang="en-GB" altLang="en-US" dirty="0">
                <a:solidFill>
                  <a:srgbClr val="AC4811"/>
                </a:solidFill>
                <a:latin typeface="Myriad Pro" panose="020B0503030403020204" pitchFamily="34" charset="0"/>
              </a:rPr>
              <a:t>Pathways to </a:t>
            </a:r>
            <a:r>
              <a:rPr lang="en-GB" altLang="en-US" dirty="0" smtClean="0">
                <a:solidFill>
                  <a:srgbClr val="AC4811"/>
                </a:solidFill>
                <a:latin typeface="Myriad Pro" panose="020B0503030403020204" pitchFamily="34" charset="0"/>
              </a:rPr>
              <a:t>Change </a:t>
            </a:r>
            <a:r>
              <a:rPr lang="en-GB" altLang="en-US" u="sng" dirty="0" smtClean="0">
                <a:latin typeface="Myriad Pro" panose="020B0503030403020204" pitchFamily="34" charset="0"/>
              </a:rPr>
              <a:t>Chart</a:t>
            </a:r>
            <a:r>
              <a:rPr lang="en-GB" altLang="en-US" dirty="0" smtClean="0">
                <a:latin typeface="Myriad Pro" panose="020B0503030403020204" pitchFamily="34" charset="0"/>
              </a:rPr>
              <a:t> is used to help MARCH scriptwriters and advisors:</a:t>
            </a:r>
            <a:r>
              <a:rPr lang="en-GB" altLang="en-US" u="sng" dirty="0">
                <a:latin typeface="Myriad Pro" panose="020B0503030403020204" pitchFamily="34" charset="0"/>
              </a:rPr>
              <a:t/>
            </a:r>
            <a:br>
              <a:rPr lang="en-GB" altLang="en-US" u="sng" dirty="0">
                <a:latin typeface="Myriad Pro" panose="020B0503030403020204" pitchFamily="34" charset="0"/>
              </a:rPr>
            </a:br>
            <a:endParaRPr lang="en-GB" altLang="en-US" dirty="0" smtClean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Distribute events in a transitional character’s “</a:t>
            </a: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change trajectory” over a period of time.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Observe how a series of </a:t>
            </a: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change events look in terms of the “stages of change” (and revise, if necessary).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Keep track of transitional characters’ </a:t>
            </a: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change trajectories.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 smtClean="0">
                <a:latin typeface="Myriad Pro" panose="020B0503030403020204" pitchFamily="34" charset="0"/>
              </a:rPr>
              <a:t/>
            </a:r>
            <a:br>
              <a:rPr lang="en-GB" altLang="en-US" dirty="0" smtClean="0">
                <a:latin typeface="Myriad Pro" panose="020B0503030403020204" pitchFamily="34" charset="0"/>
              </a:rPr>
            </a:b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57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-108" charset="-128"/>
              </a:rPr>
              <a:t>Pathways to Change 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altLang="en-US" kern="0" dirty="0" smtClean="0">
                <a:latin typeface="Myriad Pro" panose="020B0503030403020204" pitchFamily="34" charset="0"/>
              </a:rPr>
              <a:t>The </a:t>
            </a:r>
            <a:r>
              <a:rPr lang="en-GB" altLang="en-US" kern="0" dirty="0" smtClean="0">
                <a:solidFill>
                  <a:srgbClr val="AC4811"/>
                </a:solidFill>
                <a:latin typeface="Myriad Pro" panose="020B0503030403020204" pitchFamily="34" charset="0"/>
              </a:rPr>
              <a:t>Pathways to Change </a:t>
            </a:r>
            <a:r>
              <a:rPr lang="en-GB" altLang="en-US" u="sng" kern="0" dirty="0" smtClean="0">
                <a:latin typeface="Myriad Pro" panose="020B0503030403020204" pitchFamily="34" charset="0"/>
              </a:rPr>
              <a:t>Speech Acts Journal </a:t>
            </a:r>
            <a:r>
              <a:rPr lang="en-GB" altLang="en-US" kern="0" dirty="0" smtClean="0">
                <a:latin typeface="Myriad Pro" panose="020B0503030403020204" pitchFamily="34" charset="0"/>
              </a:rPr>
              <a:t>is used to help MARCH scriptwriters and advisors:</a:t>
            </a:r>
            <a:br>
              <a:rPr lang="en-GB" altLang="en-US" kern="0" dirty="0" smtClean="0">
                <a:latin typeface="Myriad Pro" panose="020B0503030403020204" pitchFamily="34" charset="0"/>
              </a:rPr>
            </a:br>
            <a:endParaRPr lang="en-GB" altLang="en-US" kern="0" dirty="0" smtClean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kern="0" dirty="0" smtClean="0">
                <a:latin typeface="Myriad Pro" panose="020B0503030403020204" pitchFamily="34" charset="0"/>
              </a:rPr>
              <a:t>Remember that, on radio, it didn’t happen if no one said it.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kern="0" dirty="0" smtClean="0">
                <a:latin typeface="Myriad Pro" panose="020B0503030403020204" pitchFamily="34" charset="0"/>
              </a:rPr>
              <a:t>Ensure that the kinds of “speech acts” MARCH believes are important to model people changing </a:t>
            </a:r>
            <a:r>
              <a:rPr lang="en-GB" altLang="en-US" kern="0" dirty="0" err="1" smtClean="0">
                <a:latin typeface="Myriad Pro" panose="020B0503030403020204" pitchFamily="34" charset="0"/>
              </a:rPr>
              <a:t>behaviors</a:t>
            </a:r>
            <a:r>
              <a:rPr lang="en-GB" altLang="en-US" kern="0" dirty="0" smtClean="0">
                <a:latin typeface="Myriad Pro" panose="020B0503030403020204" pitchFamily="34" charset="0"/>
              </a:rPr>
              <a:t> (</a:t>
            </a:r>
            <a:r>
              <a:rPr lang="en-GB" altLang="en-US" kern="0" dirty="0" err="1" smtClean="0">
                <a:latin typeface="Myriad Pro" panose="020B0503030403020204" pitchFamily="34" charset="0"/>
              </a:rPr>
              <a:t>i.e.,rejecting</a:t>
            </a:r>
            <a:r>
              <a:rPr lang="en-GB" altLang="en-US" kern="0" dirty="0" smtClean="0">
                <a:latin typeface="Myriad Pro" panose="020B0503030403020204" pitchFamily="34" charset="0"/>
              </a:rPr>
              <a:t> stigma, building self-efficacy, having positive outcome expectancies, etc.) are, in fact, reflected in the script and associated with the appropriate stage/event.</a:t>
            </a:r>
          </a:p>
          <a:p>
            <a:pPr eaLnBrk="1" hangingPunct="1">
              <a:lnSpc>
                <a:spcPct val="80000"/>
              </a:lnSpc>
            </a:pPr>
            <a:endParaRPr lang="en-GB" altLang="en-US" kern="0" dirty="0" smtClean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GB" altLang="en-US" kern="0" dirty="0" smtClean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GB" altLang="en-US" kern="0" dirty="0" smtClean="0">
              <a:latin typeface="Myriad Pro" panose="020B0503030403020204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altLang="en-US" kern="0" dirty="0" smtClean="0">
              <a:latin typeface="Myriad Pro" panose="020B0503030403020204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altLang="en-US" kern="0" dirty="0" smtClean="0">
                <a:latin typeface="Myriad Pro" panose="020B0503030403020204" pitchFamily="34" charset="0"/>
              </a:rPr>
              <a:t/>
            </a:r>
            <a:br>
              <a:rPr lang="en-GB" altLang="en-US" kern="0" dirty="0" smtClean="0">
                <a:latin typeface="Myriad Pro" panose="020B0503030403020204" pitchFamily="34" charset="0"/>
              </a:rPr>
            </a:br>
            <a:endParaRPr lang="en-GB" altLang="en-US" kern="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2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-108" charset="-128"/>
              </a:rPr>
              <a:t>Pathways to Change 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altLang="en-US" kern="0" dirty="0" smtClean="0">
                <a:latin typeface="Myriad Pro" panose="020B0503030403020204" pitchFamily="34" charset="0"/>
              </a:rPr>
              <a:t>Taken together, the </a:t>
            </a:r>
            <a:r>
              <a:rPr lang="en-GB" altLang="en-US" kern="0" dirty="0" smtClean="0">
                <a:solidFill>
                  <a:srgbClr val="AC4811"/>
                </a:solidFill>
                <a:latin typeface="Myriad Pro" panose="020B0503030403020204" pitchFamily="34" charset="0"/>
              </a:rPr>
              <a:t>Game, Chart </a:t>
            </a:r>
            <a:r>
              <a:rPr lang="en-GB" altLang="en-US" kern="0" dirty="0" smtClean="0">
                <a:latin typeface="Myriad Pro" panose="020B0503030403020204" pitchFamily="34" charset="0"/>
              </a:rPr>
              <a:t>and </a:t>
            </a:r>
            <a:r>
              <a:rPr lang="en-GB" altLang="en-US" kern="0" dirty="0" smtClean="0">
                <a:solidFill>
                  <a:srgbClr val="AC4811"/>
                </a:solidFill>
                <a:latin typeface="Myriad Pro" panose="020B0503030403020204" pitchFamily="34" charset="0"/>
              </a:rPr>
              <a:t>Journal</a:t>
            </a:r>
            <a:r>
              <a:rPr lang="en-GB" altLang="en-US" kern="0" dirty="0" smtClean="0">
                <a:latin typeface="Myriad Pro" panose="020B0503030403020204" pitchFamily="34" charset="0"/>
              </a:rPr>
              <a:t> are intended to help scriptwriters and other MARCH personnel:</a:t>
            </a:r>
          </a:p>
          <a:p>
            <a:pPr eaLnBrk="1" hangingPunct="1">
              <a:lnSpc>
                <a:spcPct val="80000"/>
              </a:lnSpc>
            </a:pPr>
            <a:endParaRPr lang="en-GB" altLang="en-US" kern="0" dirty="0" smtClean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kern="0" dirty="0" smtClean="0">
                <a:latin typeface="Myriad Pro" panose="020B0503030403020204" pitchFamily="34" charset="0"/>
              </a:rPr>
              <a:t>keep the serial drama believable (in terms of the pacing and trajectories of </a:t>
            </a:r>
            <a:r>
              <a:rPr lang="en-GB" altLang="en-US" kern="0" dirty="0" err="1" smtClean="0">
                <a:latin typeface="Myriad Pro" panose="020B0503030403020204" pitchFamily="34" charset="0"/>
              </a:rPr>
              <a:t>behavior</a:t>
            </a:r>
            <a:r>
              <a:rPr lang="en-GB" altLang="en-US" kern="0" dirty="0" smtClean="0">
                <a:latin typeface="Myriad Pro" panose="020B0503030403020204" pitchFamily="34" charset="0"/>
              </a:rPr>
              <a:t> change)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kern="0" dirty="0" smtClean="0">
                <a:latin typeface="Myriad Pro" panose="020B0503030403020204" pitchFamily="34" charset="0"/>
              </a:rPr>
              <a:t>ensure that the storylines are in keeping with the situation on the ground”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kern="0" dirty="0" smtClean="0">
                <a:latin typeface="Myriad Pro" panose="020B0503030403020204" pitchFamily="34" charset="0"/>
              </a:rPr>
              <a:t>keep track of where and how MARCH’s </a:t>
            </a:r>
            <a:r>
              <a:rPr lang="en-GB" altLang="en-US" kern="0" dirty="0" err="1" smtClean="0">
                <a:latin typeface="Myriad Pro" panose="020B0503030403020204" pitchFamily="34" charset="0"/>
              </a:rPr>
              <a:t>behavior</a:t>
            </a:r>
            <a:r>
              <a:rPr lang="en-GB" altLang="en-US" kern="0" dirty="0" smtClean="0">
                <a:latin typeface="Myriad Pro" panose="020B0503030403020204" pitchFamily="34" charset="0"/>
              </a:rPr>
              <a:t> change objectives are met by the script.</a:t>
            </a:r>
            <a:br>
              <a:rPr lang="en-GB" altLang="en-US" kern="0" dirty="0" smtClean="0">
                <a:latin typeface="Myriad Pro" panose="020B0503030403020204" pitchFamily="34" charset="0"/>
              </a:rPr>
            </a:br>
            <a:endParaRPr lang="en-GB" altLang="en-US" kern="0" dirty="0" smtClean="0">
              <a:latin typeface="Myriad Pro" panose="020B0503030403020204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altLang="en-US" kern="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70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2964180"/>
            <a:ext cx="10397067" cy="1143000"/>
          </a:xfrm>
        </p:spPr>
        <p:txBody>
          <a:bodyPr/>
          <a:lstStyle/>
          <a:p>
            <a:pPr algn="ctr"/>
            <a:r>
              <a:rPr lang="en-GB" altLang="en-US" sz="4800" dirty="0" smtClean="0">
                <a:ea typeface="ＭＳ Ｐゴシック" pitchFamily="-108" charset="-128"/>
              </a:rPr>
              <a:t>Thank you.</a:t>
            </a:r>
            <a:endParaRPr lang="en-US" altLang="en-US" sz="5400" dirty="0" smtClean="0">
              <a:solidFill>
                <a:srgbClr val="AC48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88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lass 1 Presentation - Introduction to EE revised Jan 17" id="{4954F83B-83C4-4308-976F-D3E219D41E98}" vid="{AE4A33D2-E37F-4002-BDA3-864ECA3D85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hoices xmlns="2e60505b-e9d5-44ae-86ed-25a79902a601">Forms / Templates</choices>
    <Description0 xmlns="f996eb00-712e-496f-82d8-af161b8d2fa0">NEW with Bloomberg logo</Description0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4E16842AEB2C46A4CD3245271CCB32" ma:contentTypeVersion="2" ma:contentTypeDescription="Create a new document." ma:contentTypeScope="" ma:versionID="bb24abbf33be77d3121f7cb73866360a">
  <xsd:schema xmlns:xsd="http://www.w3.org/2001/XMLSchema" xmlns:xs="http://www.w3.org/2001/XMLSchema" xmlns:p="http://schemas.microsoft.com/office/2006/metadata/properties" xmlns:ns2="f996eb00-712e-496f-82d8-af161b8d2fa0" xmlns:ns3="2e60505b-e9d5-44ae-86ed-25a79902a601" targetNamespace="http://schemas.microsoft.com/office/2006/metadata/properties" ma:root="true" ma:fieldsID="e1204d3c299ef264b9f5bec9569aef9b" ns2:_="" ns3:_="">
    <xsd:import namespace="f996eb00-712e-496f-82d8-af161b8d2fa0"/>
    <xsd:import namespace="2e60505b-e9d5-44ae-86ed-25a79902a601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3:choic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6eb00-712e-496f-82d8-af161b8d2fa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0505b-e9d5-44ae-86ed-25a79902a601" elementFormDefault="qualified">
    <xsd:import namespace="http://schemas.microsoft.com/office/2006/documentManagement/types"/>
    <xsd:import namespace="http://schemas.microsoft.com/office/infopath/2007/PartnerControls"/>
    <xsd:element name="choices" ma:index="9" nillable="true" ma:displayName="Topic" ma:format="Dropdown" ma:internalName="choices">
      <xsd:simpleType>
        <xsd:restriction base="dms:Choice">
          <xsd:enumeration value="Intellectual Property"/>
          <xsd:enumeration value="Contracts"/>
          <xsd:enumeration value="Forms / Templates"/>
          <xsd:enumeration value="Organigrams"/>
          <xsd:enumeration value="Travel Documents"/>
          <xsd:enumeration value="Intellectual Property"/>
          <xsd:enumeration value="Staff Listing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110E89-C867-4576-8F9E-27B827996107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E743F90B-BC3D-48AD-B967-36DDDC87E2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073E8B-DBD8-411B-8876-6BDC98BDB7C2}">
  <ds:schemaRefs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f996eb00-712e-496f-82d8-af161b8d2fa0"/>
    <ds:schemaRef ds:uri="2e60505b-e9d5-44ae-86ed-25a79902a601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0288A997-BFBE-4539-8B66-E1222DEF84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96eb00-712e-496f-82d8-af161b8d2fa0"/>
    <ds:schemaRef ds:uri="2e60505b-e9d5-44ae-86ed-25a79902a6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3997</TotalTime>
  <Words>201</Words>
  <Application>Microsoft Office PowerPoint</Application>
  <PresentationFormat>Widescreen</PresentationFormat>
  <Paragraphs>46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ＭＳ Ｐゴシック</vt:lpstr>
      <vt:lpstr>ＭＳ Ｐゴシック</vt:lpstr>
      <vt:lpstr>Arial</vt:lpstr>
      <vt:lpstr>Calibri</vt:lpstr>
      <vt:lpstr>Myriad Pro</vt:lpstr>
      <vt:lpstr>Times</vt:lpstr>
      <vt:lpstr>Blank Presentation</vt:lpstr>
      <vt:lpstr>PowerPoint Presentation</vt:lpstr>
      <vt:lpstr>Pathways to Change </vt:lpstr>
      <vt:lpstr>Pathways to Change </vt:lpstr>
      <vt:lpstr>Pathways to Change </vt:lpstr>
      <vt:lpstr>Pathways to Change </vt:lpstr>
      <vt:lpstr>Pathways to Change </vt:lpstr>
      <vt:lpstr>Thank you.</vt:lpstr>
    </vt:vector>
  </TitlesOfParts>
  <Company>JHUCCP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BEISSER</dc:creator>
  <cp:lastModifiedBy>smile</cp:lastModifiedBy>
  <cp:revision>148</cp:revision>
  <cp:lastPrinted>2016-01-05T19:42:29Z</cp:lastPrinted>
  <dcterms:created xsi:type="dcterms:W3CDTF">2011-02-18T19:32:43Z</dcterms:created>
  <dcterms:modified xsi:type="dcterms:W3CDTF">2017-12-26T09:09:34Z</dcterms:modified>
</cp:coreProperties>
</file>