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5"/>
  </p:sldMasterIdLst>
  <p:notesMasterIdLst>
    <p:notesMasterId r:id="rId41"/>
  </p:notesMasterIdLst>
  <p:sldIdLst>
    <p:sldId id="338" r:id="rId6"/>
    <p:sldId id="326" r:id="rId7"/>
    <p:sldId id="417" r:id="rId8"/>
    <p:sldId id="394" r:id="rId9"/>
    <p:sldId id="418" r:id="rId10"/>
    <p:sldId id="419" r:id="rId11"/>
    <p:sldId id="420" r:id="rId12"/>
    <p:sldId id="457" r:id="rId13"/>
    <p:sldId id="444" r:id="rId14"/>
    <p:sldId id="421" r:id="rId15"/>
    <p:sldId id="445" r:id="rId16"/>
    <p:sldId id="422" r:id="rId17"/>
    <p:sldId id="423" r:id="rId18"/>
    <p:sldId id="424" r:id="rId19"/>
    <p:sldId id="446" r:id="rId20"/>
    <p:sldId id="458" r:id="rId21"/>
    <p:sldId id="459" r:id="rId22"/>
    <p:sldId id="450" r:id="rId23"/>
    <p:sldId id="449" r:id="rId24"/>
    <p:sldId id="460" r:id="rId25"/>
    <p:sldId id="461" r:id="rId26"/>
    <p:sldId id="453" r:id="rId27"/>
    <p:sldId id="427" r:id="rId28"/>
    <p:sldId id="428" r:id="rId29"/>
    <p:sldId id="454" r:id="rId30"/>
    <p:sldId id="455" r:id="rId31"/>
    <p:sldId id="456" r:id="rId32"/>
    <p:sldId id="462" r:id="rId33"/>
    <p:sldId id="463" r:id="rId34"/>
    <p:sldId id="464" r:id="rId35"/>
    <p:sldId id="465" r:id="rId36"/>
    <p:sldId id="466" r:id="rId37"/>
    <p:sldId id="467" r:id="rId38"/>
    <p:sldId id="468" r:id="rId39"/>
    <p:sldId id="425" r:id="rId40"/>
  </p:sldIdLst>
  <p:sldSz cx="12192000" cy="6858000"/>
  <p:notesSz cx="70104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4811"/>
    <a:srgbClr val="990033"/>
    <a:srgbClr val="660033"/>
    <a:srgbClr val="993300"/>
    <a:srgbClr val="FF33CC"/>
    <a:srgbClr val="00529B"/>
    <a:srgbClr val="DCE0E6"/>
    <a:srgbClr val="DEE3E8"/>
    <a:srgbClr val="E1E6EC"/>
    <a:srgbClr val="DCE6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58059" autoAdjust="0"/>
  </p:normalViewPr>
  <p:slideViewPr>
    <p:cSldViewPr snapToGrid="0">
      <p:cViewPr varScale="1">
        <p:scale>
          <a:sx n="42" d="100"/>
          <a:sy n="42" d="100"/>
        </p:scale>
        <p:origin x="1794" y="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19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D2DCA84-1276-4AD2-B338-28B60B59ACBF}" type="datetimeFigureOut">
              <a:rPr lang="en-US" altLang="en-US"/>
              <a:pPr/>
              <a:t>12/26/2017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7038" y="692150"/>
            <a:ext cx="61563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387850"/>
            <a:ext cx="5607050" cy="4156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772525"/>
            <a:ext cx="3038475" cy="4619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7CB7246-E351-4005-8CA0-B8E24E3BE4E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909319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0093805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4488977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6079419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9967796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2430165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7835555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5994962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7809576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20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249681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6482959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B7246-E351-4005-8CA0-B8E24E3BE4E6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56133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22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7759337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23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8111355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24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5719502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25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4121608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26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2854878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27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1843582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B7246-E351-4005-8CA0-B8E24E3BE4E6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10858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30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9530868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B7246-E351-4005-8CA0-B8E24E3BE4E6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2684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8440418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35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55860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1244243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7341827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6727302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2327705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6815352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10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462581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" y="0"/>
            <a:ext cx="1218214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781121" y="3438659"/>
            <a:ext cx="8534400" cy="1752600"/>
          </a:xfrm>
        </p:spPr>
        <p:txBody>
          <a:bodyPr/>
          <a:lstStyle>
            <a:lvl1pPr marL="0" indent="0" algn="l">
              <a:buNone/>
              <a:defRPr sz="3093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 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 hasCustomPrompt="1"/>
          </p:nvPr>
        </p:nvSpPr>
        <p:spPr>
          <a:xfrm>
            <a:off x="2781121" y="2324100"/>
            <a:ext cx="5667375" cy="838200"/>
          </a:xfrm>
        </p:spPr>
        <p:txBody>
          <a:bodyPr/>
          <a:lstStyle>
            <a:lvl1pPr marL="0" indent="0">
              <a:buNone/>
              <a:defRPr sz="7700" b="1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US" sz="7700" b="1" dirty="0" smtClean="0">
                <a:latin typeface="Myriad Pro" panose="020B0503030403020204" pitchFamily="34" charset="0"/>
              </a:rPr>
              <a:t>Text 1</a:t>
            </a:r>
            <a:endParaRPr lang="en-GB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21414" y="6201309"/>
            <a:ext cx="1104523" cy="4907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9728" y="6205138"/>
            <a:ext cx="411779" cy="4507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66305" y="6215530"/>
            <a:ext cx="1180311" cy="4710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800735" y="6215530"/>
            <a:ext cx="1790757" cy="50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34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20A7F55-BB4D-46DB-8D92-A996237E43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5911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9E5CAF-5185-431C-B454-37B1C4D960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8498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A0159DC-53D3-473A-972F-15C1CCA37C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0978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9DB96DA-FBB2-45F5-BA55-733FF75B29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8399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C0E3CA7-1FE3-4CB9-8FDD-97171484CF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5554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124F912-6943-46C7-A051-B04D30BBD1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1343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286CAF5-41BE-495D-8AC4-A54BA3D071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20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8F32110-1480-4A92-B98B-ABC96A4F7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3531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EBE68BD-43DD-48AC-98FE-4FBD945F1F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2732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269CDBF-648D-4320-9590-DAB667ED27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415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80533" y="609600"/>
            <a:ext cx="103970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5" r:id="rId1"/>
    <p:sldLayoutId id="2147484356" r:id="rId2"/>
    <p:sldLayoutId id="2147484357" r:id="rId3"/>
    <p:sldLayoutId id="2147484358" r:id="rId4"/>
    <p:sldLayoutId id="2147484359" r:id="rId5"/>
    <p:sldLayoutId id="2147484360" r:id="rId6"/>
    <p:sldLayoutId id="2147484361" r:id="rId7"/>
    <p:sldLayoutId id="2147484362" r:id="rId8"/>
    <p:sldLayoutId id="2147484363" r:id="rId9"/>
    <p:sldLayoutId id="2147484364" r:id="rId10"/>
    <p:sldLayoutId id="214748436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990033"/>
          </a:solidFill>
          <a:latin typeface="Myriad Pro" panose="020B0503030403020204" pitchFamily="34" charset="0"/>
          <a:ea typeface="MS PGothic" panose="020B0600070205080204" pitchFamily="34" charset="-128"/>
          <a:cs typeface="Myriad Pro" panose="020B0503030403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781120" y="3438659"/>
            <a:ext cx="9047085" cy="17526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altLang="en-US" sz="3090" dirty="0">
                <a:latin typeface="Arial" panose="020B0604020202020204" pitchFamily="34" charset="0"/>
              </a:rPr>
              <a:t>Key Principles </a:t>
            </a:r>
            <a:r>
              <a:rPr lang="en-GB" altLang="en-US" sz="3090" dirty="0" smtClean="0">
                <a:latin typeface="Arial" panose="020B0604020202020204" pitchFamily="34" charset="0"/>
              </a:rPr>
              <a:t>of </a:t>
            </a:r>
            <a:r>
              <a:rPr lang="en-GB" altLang="en-US" sz="3090" dirty="0" err="1" smtClean="0">
                <a:latin typeface="Arial" panose="020B0604020202020204" pitchFamily="34" charset="0"/>
              </a:rPr>
              <a:t>Behavior</a:t>
            </a:r>
            <a:r>
              <a:rPr lang="en-GB" altLang="en-US" sz="3090" dirty="0" smtClean="0">
                <a:latin typeface="Arial" panose="020B0604020202020204" pitchFamily="34" charset="0"/>
              </a:rPr>
              <a:t> Change</a:t>
            </a:r>
            <a:endParaRPr lang="en-US" altLang="en-US" sz="3090" dirty="0" smtClean="0"/>
          </a:p>
          <a:p>
            <a:pPr eaLnBrk="1" hangingPunct="1">
              <a:spcBef>
                <a:spcPct val="0"/>
              </a:spcBef>
            </a:pPr>
            <a:endParaRPr lang="en-US" altLang="en-US" sz="3090" dirty="0">
              <a:latin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Class 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086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I know BUT…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I know I drink too much BUT… I need time to relax away from home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I know my child needs to go to school BUT… what is the point if there are no jobs?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What will my neighbours/ family say?</a:t>
            </a:r>
          </a:p>
        </p:txBody>
      </p:sp>
    </p:spTree>
    <p:extLst>
      <p:ext uri="{BB962C8B-B14F-4D97-AF65-F5344CB8AC3E}">
        <p14:creationId xmlns:p14="http://schemas.microsoft.com/office/powerpoint/2010/main" val="326015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880533" y="1981200"/>
            <a:ext cx="10397067" cy="1143000"/>
          </a:xfrm>
        </p:spPr>
        <p:txBody>
          <a:bodyPr/>
          <a:lstStyle/>
          <a:p>
            <a:pPr algn="ctr"/>
            <a:r>
              <a:rPr lang="en-GB" altLang="en-US" dirty="0">
                <a:ea typeface="ＭＳ Ｐゴシック" pitchFamily="-108" charset="-128"/>
              </a:rPr>
              <a:t>PRINCIPLE </a:t>
            </a:r>
            <a:r>
              <a:rPr lang="en-GB" altLang="en-US" dirty="0" smtClean="0">
                <a:ea typeface="ＭＳ Ｐゴシック" pitchFamily="-108" charset="-128"/>
              </a:rPr>
              <a:t>#3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3352800"/>
            <a:ext cx="10363200" cy="411480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GB" altLang="en-US" sz="5400" dirty="0">
                <a:latin typeface="Myriad Pro" panose="020B0503030403020204" pitchFamily="34" charset="0"/>
              </a:rPr>
              <a:t>Human </a:t>
            </a:r>
            <a:r>
              <a:rPr lang="en-GB" altLang="en-US" sz="5400" dirty="0" err="1">
                <a:latin typeface="Myriad Pro" panose="020B0503030403020204" pitchFamily="34" charset="0"/>
              </a:rPr>
              <a:t>behavior</a:t>
            </a:r>
            <a:r>
              <a:rPr lang="en-GB" altLang="en-US" sz="5400" dirty="0">
                <a:latin typeface="Myriad Pro" panose="020B0503030403020204" pitchFamily="34" charset="0"/>
              </a:rPr>
              <a:t>, and thus </a:t>
            </a:r>
            <a:r>
              <a:rPr lang="en-GB" altLang="en-US" sz="5400" dirty="0" err="1">
                <a:latin typeface="Myriad Pro" panose="020B0503030403020204" pitchFamily="34" charset="0"/>
              </a:rPr>
              <a:t>behavior</a:t>
            </a:r>
            <a:r>
              <a:rPr lang="en-GB" altLang="en-US" sz="5400" dirty="0">
                <a:latin typeface="Myriad Pro" panose="020B0503030403020204" pitchFamily="34" charset="0"/>
              </a:rPr>
              <a:t> change, is influenced by many factors. </a:t>
            </a:r>
            <a:br>
              <a:rPr lang="en-GB" altLang="en-US" sz="5400" dirty="0">
                <a:latin typeface="Myriad Pro" panose="020B0503030403020204" pitchFamily="34" charset="0"/>
              </a:rPr>
            </a:br>
            <a:endParaRPr lang="en-GB" altLang="en-US" sz="5400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Building Blocks of Change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dirty="0" smtClean="0">
                <a:latin typeface="Myriad Pro" panose="020B0503030403020204" pitchFamily="34" charset="0"/>
              </a:rPr>
              <a:t>When </a:t>
            </a:r>
            <a:r>
              <a:rPr lang="en-GB" altLang="en-US" dirty="0">
                <a:latin typeface="Myriad Pro" panose="020B0503030403020204" pitchFamily="34" charset="0"/>
              </a:rPr>
              <a:t>factors make it hard to change </a:t>
            </a:r>
            <a:r>
              <a:rPr lang="en-GB" altLang="en-US" dirty="0" err="1">
                <a:latin typeface="Myriad Pro" panose="020B0503030403020204" pitchFamily="34" charset="0"/>
              </a:rPr>
              <a:t>behavior</a:t>
            </a:r>
            <a:r>
              <a:rPr lang="en-GB" altLang="en-US" dirty="0">
                <a:latin typeface="Myriad Pro" panose="020B0503030403020204" pitchFamily="34" charset="0"/>
              </a:rPr>
              <a:t> we call them </a:t>
            </a:r>
            <a:r>
              <a:rPr lang="en-GB" altLang="en-US" dirty="0">
                <a:solidFill>
                  <a:srgbClr val="AC4811"/>
                </a:solidFill>
                <a:latin typeface="Myriad Pro" panose="020B0503030403020204" pitchFamily="34" charset="0"/>
              </a:rPr>
              <a:t>Barriers </a:t>
            </a:r>
            <a:endParaRPr lang="en-GB" altLang="en-US" dirty="0" smtClean="0">
              <a:solidFill>
                <a:srgbClr val="AC4811"/>
              </a:solidFill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dirty="0" smtClean="0">
                <a:latin typeface="Myriad Pro" panose="020B0503030403020204" pitchFamily="34" charset="0"/>
              </a:rPr>
              <a:t>When </a:t>
            </a:r>
            <a:r>
              <a:rPr lang="en-GB" altLang="en-US" dirty="0">
                <a:latin typeface="Myriad Pro" panose="020B0503030403020204" pitchFamily="34" charset="0"/>
              </a:rPr>
              <a:t>they make it easier to change </a:t>
            </a:r>
            <a:r>
              <a:rPr lang="en-GB" altLang="en-US" dirty="0" err="1">
                <a:latin typeface="Myriad Pro" panose="020B0503030403020204" pitchFamily="34" charset="0"/>
              </a:rPr>
              <a:t>behavior</a:t>
            </a:r>
            <a:r>
              <a:rPr lang="en-GB" altLang="en-US" dirty="0">
                <a:latin typeface="Myriad Pro" panose="020B0503030403020204" pitchFamily="34" charset="0"/>
              </a:rPr>
              <a:t> we call them </a:t>
            </a:r>
            <a:r>
              <a:rPr lang="en-GB" altLang="en-US" dirty="0">
                <a:solidFill>
                  <a:srgbClr val="AC4811"/>
                </a:solidFill>
                <a:latin typeface="Myriad Pro" panose="020B0503030403020204" pitchFamily="34" charset="0"/>
              </a:rPr>
              <a:t>Facilitators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47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err="1">
                <a:ea typeface="ＭＳ Ｐゴシック" pitchFamily="-108" charset="-128"/>
              </a:rPr>
              <a:t>Behavior</a:t>
            </a:r>
            <a:r>
              <a:rPr lang="en-GB" altLang="en-US" dirty="0">
                <a:ea typeface="ＭＳ Ｐゴシック" pitchFamily="-108" charset="-128"/>
              </a:rPr>
              <a:t> Change in Context</a:t>
            </a:r>
            <a:br>
              <a:rPr lang="en-GB" altLang="en-US" dirty="0">
                <a:ea typeface="ＭＳ Ｐゴシック" pitchFamily="-108" charset="-128"/>
              </a:rPr>
            </a:br>
            <a:endParaRPr lang="en-US" altLang="en-US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Many factors influence </a:t>
            </a:r>
            <a:r>
              <a:rPr lang="en-GB" dirty="0" err="1"/>
              <a:t>behavior</a:t>
            </a:r>
            <a:endParaRPr lang="en-GB" dirty="0"/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3383280" y="2819400"/>
            <a:ext cx="6324600" cy="4038600"/>
            <a:chOff x="864" y="1488"/>
            <a:chExt cx="3984" cy="2544"/>
          </a:xfrm>
        </p:grpSpPr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864" y="1488"/>
              <a:ext cx="3984" cy="2544"/>
            </a:xfrm>
            <a:prstGeom prst="ellipse">
              <a:avLst/>
            </a:prstGeom>
            <a:solidFill>
              <a:srgbClr val="993300"/>
            </a:solidFill>
            <a:ln>
              <a:noFill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8" name="Oval 5"/>
            <p:cNvSpPr>
              <a:spLocks noChangeArrowheads="1"/>
            </p:cNvSpPr>
            <p:nvPr/>
          </p:nvSpPr>
          <p:spPr bwMode="auto">
            <a:xfrm>
              <a:off x="1488" y="1968"/>
              <a:ext cx="2736" cy="1728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th-TH" b="1">
                <a:solidFill>
                  <a:schemeClr val="accent1"/>
                </a:solidFill>
                <a:latin typeface="Tahoma" charset="0"/>
                <a:ea typeface="ＭＳ Ｐゴシック" charset="0"/>
              </a:endParaRPr>
            </a:p>
          </p:txBody>
        </p:sp>
        <p:sp>
          <p:nvSpPr>
            <p:cNvPr id="9" name="Oval 6"/>
            <p:cNvSpPr>
              <a:spLocks noChangeArrowheads="1"/>
            </p:cNvSpPr>
            <p:nvPr/>
          </p:nvSpPr>
          <p:spPr bwMode="auto">
            <a:xfrm>
              <a:off x="2160" y="2448"/>
              <a:ext cx="1392" cy="816"/>
            </a:xfrm>
            <a:prstGeom prst="ellipse">
              <a:avLst/>
            </a:prstGeom>
            <a:solidFill>
              <a:srgbClr val="FFCC99"/>
            </a:solidFill>
            <a:ln>
              <a:noFill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bg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th-TH" b="1">
                <a:solidFill>
                  <a:srgbClr val="FF9900"/>
                </a:solidFill>
                <a:latin typeface="Futura Bk BT" charset="0"/>
                <a:ea typeface="ＭＳ Ｐゴシック" charset="0"/>
              </a:endParaRPr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2400" y="2640"/>
              <a:ext cx="995" cy="308"/>
            </a:xfrm>
            <a:prstGeom prst="rect">
              <a:avLst/>
            </a:prstGeom>
            <a:noFill/>
            <a:ln>
              <a:noFill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600" b="1">
                  <a:latin typeface="Futura Bk BT" charset="0"/>
                  <a:ea typeface="ＭＳ Ｐゴシック" charset="0"/>
                </a:rPr>
                <a:t>Personal</a:t>
              </a:r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2496" y="2064"/>
              <a:ext cx="729" cy="308"/>
            </a:xfrm>
            <a:prstGeom prst="rect">
              <a:avLst/>
            </a:prstGeom>
            <a:noFill/>
            <a:ln>
              <a:noFill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600" b="1">
                  <a:latin typeface="Futura Bk BT" charset="0"/>
                  <a:ea typeface="ＭＳ Ｐゴシック" charset="0"/>
                </a:rPr>
                <a:t>Social</a:t>
              </a:r>
            </a:p>
          </p:txBody>
        </p:sp>
        <p:sp>
          <p:nvSpPr>
            <p:cNvPr id="12" name="Text Box 9"/>
            <p:cNvSpPr txBox="1">
              <a:spLocks noChangeArrowheads="1"/>
            </p:cNvSpPr>
            <p:nvPr/>
          </p:nvSpPr>
          <p:spPr bwMode="auto">
            <a:xfrm>
              <a:off x="2160" y="1584"/>
              <a:ext cx="1561" cy="308"/>
            </a:xfrm>
            <a:prstGeom prst="rect">
              <a:avLst/>
            </a:prstGeom>
            <a:noFill/>
            <a:ln>
              <a:noFill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600" b="1">
                  <a:latin typeface="Futura Bk BT" charset="0"/>
                  <a:ea typeface="ＭＳ Ｐゴシック" charset="0"/>
                </a:rPr>
                <a:t>Environmental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367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Personal Influences	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Information - What’s the problem? 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Risk perception - What’s it got to do with me?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Skills - Do I have what it takes?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Confidence - Will I succeed?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Expected Results - What will happen if I do this?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24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Social and Environmental Influences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Interpersonal relationships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Myriad Pro" panose="020B0503030403020204" pitchFamily="34" charset="0"/>
              </a:rPr>
              <a:t>Sex partners, family, friends, health care workers, </a:t>
            </a:r>
            <a:r>
              <a:rPr lang="en-GB" altLang="en-US" dirty="0" err="1">
                <a:latin typeface="Myriad Pro" panose="020B0503030403020204" pitchFamily="34" charset="0"/>
              </a:rPr>
              <a:t>counselors</a:t>
            </a:r>
            <a:endParaRPr lang="en-GB" altLang="en-US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Media, Culture, Legislation, Service Availability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64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880533" y="586740"/>
            <a:ext cx="10397067" cy="1143000"/>
          </a:xfrm>
        </p:spPr>
        <p:txBody>
          <a:bodyPr/>
          <a:lstStyle/>
          <a:p>
            <a:pPr algn="ctr"/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301240"/>
            <a:ext cx="10363200" cy="411480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US" altLang="en-US" sz="5400" b="1" dirty="0"/>
              <a:t>Influencing behavior means addressing the context of behavior change </a:t>
            </a:r>
            <a:r>
              <a:rPr lang="en-US" altLang="en-US" sz="5400" b="1" dirty="0">
                <a:solidFill>
                  <a:srgbClr val="AC4811"/>
                </a:solidFill>
              </a:rPr>
              <a:t>at every level.</a:t>
            </a:r>
            <a:r>
              <a:rPr lang="en-US" altLang="en-US" sz="5400" dirty="0">
                <a:solidFill>
                  <a:srgbClr val="AC4811"/>
                </a:solidFill>
              </a:rPr>
              <a:t/>
            </a:r>
            <a:br>
              <a:rPr lang="en-US" altLang="en-US" sz="5400" dirty="0">
                <a:solidFill>
                  <a:srgbClr val="AC4811"/>
                </a:solidFill>
              </a:rPr>
            </a:br>
            <a:endParaRPr lang="en-GB" altLang="en-US" sz="5400" dirty="0">
              <a:solidFill>
                <a:srgbClr val="AC4811"/>
              </a:solidFill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89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What do barriers &amp; facilitators sound/look like?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dirty="0">
                <a:latin typeface="Myriad Pro" panose="020B0503030403020204" pitchFamily="34" charset="0"/>
              </a:rPr>
              <a:t>Barrier to nourishment in family: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Myriad Pro" panose="020B0503030403020204" pitchFamily="34" charset="0"/>
              </a:rPr>
              <a:t>I plant a cash crop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dirty="0">
                <a:latin typeface="Myriad Pro" panose="020B0503030403020204" pitchFamily="34" charset="0"/>
              </a:rPr>
              <a:t>Facilitator: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Myriad Pro" panose="020B0503030403020204" pitchFamily="34" charset="0"/>
              </a:rPr>
              <a:t>My child is ill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57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880533" y="1981200"/>
            <a:ext cx="10397067" cy="1143000"/>
          </a:xfrm>
        </p:spPr>
        <p:txBody>
          <a:bodyPr/>
          <a:lstStyle/>
          <a:p>
            <a:pPr algn="ctr"/>
            <a:r>
              <a:rPr lang="en-GB" altLang="en-US" dirty="0">
                <a:ea typeface="ＭＳ Ｐゴシック" pitchFamily="-108" charset="-128"/>
              </a:rPr>
              <a:t>PRINCIPLE </a:t>
            </a:r>
            <a:r>
              <a:rPr lang="en-GB" altLang="en-US" dirty="0" smtClean="0">
                <a:ea typeface="ＭＳ Ｐゴシック" pitchFamily="-108" charset="-128"/>
              </a:rPr>
              <a:t>#4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3352800"/>
            <a:ext cx="10363200" cy="411480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US" altLang="en-US" sz="5400" dirty="0"/>
              <a:t>Change is a process.</a:t>
            </a:r>
            <a:endParaRPr lang="en-GB" altLang="en-US" sz="5400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21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err="1">
                <a:ea typeface="ＭＳ Ｐゴシック" pitchFamily="-108" charset="-128"/>
              </a:rPr>
              <a:t>Behavior</a:t>
            </a:r>
            <a:r>
              <a:rPr lang="en-GB" altLang="en-US" dirty="0">
                <a:ea typeface="ＭＳ Ｐゴシック" pitchFamily="-108" charset="-128"/>
              </a:rPr>
              <a:t> Change is a Process:</a:t>
            </a:r>
            <a:br>
              <a:rPr lang="en-GB" altLang="en-US" dirty="0">
                <a:ea typeface="ＭＳ Ｐゴシック" pitchFamily="-108" charset="-128"/>
              </a:rPr>
            </a:br>
            <a:r>
              <a:rPr lang="en-GB" altLang="en-US" dirty="0">
                <a:ea typeface="ＭＳ Ｐゴシック" pitchFamily="-108" charset="-128"/>
              </a:rPr>
              <a:t>Stages of Change</a:t>
            </a:r>
            <a:endParaRPr lang="en-US" altLang="en-US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AutoShape 4"/>
          <p:cNvSpPr>
            <a:spLocks noChangeArrowheads="1"/>
          </p:cNvSpPr>
          <p:nvPr/>
        </p:nvSpPr>
        <p:spPr bwMode="auto">
          <a:xfrm>
            <a:off x="4747260" y="4107180"/>
            <a:ext cx="976313" cy="1323975"/>
          </a:xfrm>
          <a:prstGeom prst="chevron">
            <a:avLst>
              <a:gd name="adj" fmla="val 25000"/>
            </a:avLst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sp>
        <p:nvSpPr>
          <p:cNvPr id="29" name="AutoShape 5"/>
          <p:cNvSpPr>
            <a:spLocks noChangeArrowheads="1"/>
          </p:cNvSpPr>
          <p:nvPr/>
        </p:nvSpPr>
        <p:spPr bwMode="auto">
          <a:xfrm>
            <a:off x="5814060" y="4107180"/>
            <a:ext cx="976313" cy="1323975"/>
          </a:xfrm>
          <a:prstGeom prst="chevron">
            <a:avLst>
              <a:gd name="adj" fmla="val 25000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sp>
        <p:nvSpPr>
          <p:cNvPr id="30" name="AutoShape 6"/>
          <p:cNvSpPr>
            <a:spLocks noChangeArrowheads="1"/>
          </p:cNvSpPr>
          <p:nvPr/>
        </p:nvSpPr>
        <p:spPr bwMode="auto">
          <a:xfrm>
            <a:off x="6804660" y="4107180"/>
            <a:ext cx="976313" cy="1323975"/>
          </a:xfrm>
          <a:prstGeom prst="chevron">
            <a:avLst>
              <a:gd name="adj" fmla="val 25000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sp>
        <p:nvSpPr>
          <p:cNvPr id="31" name="AutoShape 7"/>
          <p:cNvSpPr>
            <a:spLocks noChangeArrowheads="1"/>
          </p:cNvSpPr>
          <p:nvPr/>
        </p:nvSpPr>
        <p:spPr bwMode="auto">
          <a:xfrm>
            <a:off x="3756660" y="4107180"/>
            <a:ext cx="976313" cy="1323975"/>
          </a:xfrm>
          <a:prstGeom prst="chevron">
            <a:avLst>
              <a:gd name="adj" fmla="val 25000"/>
            </a:avLst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sp>
        <p:nvSpPr>
          <p:cNvPr id="32" name="AutoShape 8"/>
          <p:cNvSpPr>
            <a:spLocks noChangeArrowheads="1"/>
          </p:cNvSpPr>
          <p:nvPr/>
        </p:nvSpPr>
        <p:spPr bwMode="auto">
          <a:xfrm>
            <a:off x="2842260" y="4107180"/>
            <a:ext cx="976313" cy="1323975"/>
          </a:xfrm>
          <a:prstGeom prst="chevron">
            <a:avLst>
              <a:gd name="adj" fmla="val 25000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sp>
        <p:nvSpPr>
          <p:cNvPr id="33" name="AutoShape 9"/>
          <p:cNvSpPr>
            <a:spLocks noChangeArrowheads="1"/>
          </p:cNvSpPr>
          <p:nvPr/>
        </p:nvSpPr>
        <p:spPr bwMode="auto">
          <a:xfrm>
            <a:off x="7871460" y="4107180"/>
            <a:ext cx="976313" cy="1323975"/>
          </a:xfrm>
          <a:prstGeom prst="chevron">
            <a:avLst>
              <a:gd name="adj" fmla="val 25000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sp>
        <p:nvSpPr>
          <p:cNvPr id="34" name="AutoShape 10"/>
          <p:cNvSpPr>
            <a:spLocks noChangeArrowheads="1"/>
          </p:cNvSpPr>
          <p:nvPr/>
        </p:nvSpPr>
        <p:spPr bwMode="auto">
          <a:xfrm>
            <a:off x="8862060" y="4107180"/>
            <a:ext cx="976313" cy="1323975"/>
          </a:xfrm>
          <a:prstGeom prst="chevron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 rot="19680000">
            <a:off x="2820355" y="3004989"/>
            <a:ext cx="20678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latin typeface="Myriad Pro" panose="020B0503030403020204" pitchFamily="34" charset="0"/>
                <a:ea typeface="ＭＳ Ｐゴシック" charset="0"/>
              </a:rPr>
              <a:t>Not thinking</a:t>
            </a:r>
            <a:endParaRPr lang="en-US" dirty="0">
              <a:latin typeface="Myriad Pro" panose="020B0503030403020204" pitchFamily="34" charset="0"/>
              <a:ea typeface="ＭＳ Ｐゴシック" charset="0"/>
            </a:endParaRPr>
          </a:p>
        </p:txBody>
      </p:sp>
      <p:sp>
        <p:nvSpPr>
          <p:cNvPr id="36" name="Text Box 12"/>
          <p:cNvSpPr txBox="1">
            <a:spLocks noChangeArrowheads="1"/>
          </p:cNvSpPr>
          <p:nvPr/>
        </p:nvSpPr>
        <p:spPr bwMode="auto">
          <a:xfrm rot="19680000">
            <a:off x="4318635" y="3203893"/>
            <a:ext cx="14874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latin typeface="Myriad Pro" panose="020B0503030403020204" pitchFamily="34" charset="0"/>
                <a:ea typeface="ＭＳ Ｐゴシック" charset="0"/>
              </a:rPr>
              <a:t>Thinking</a:t>
            </a:r>
            <a:endParaRPr lang="en-US">
              <a:latin typeface="Myriad Pro" panose="020B0503030403020204" pitchFamily="34" charset="0"/>
              <a:ea typeface="ＭＳ Ｐゴシック" charset="0"/>
            </a:endParaRPr>
          </a:p>
        </p:txBody>
      </p:sp>
      <p:sp>
        <p:nvSpPr>
          <p:cNvPr id="37" name="Text Box 13"/>
          <p:cNvSpPr txBox="1">
            <a:spLocks noChangeArrowheads="1"/>
          </p:cNvSpPr>
          <p:nvPr/>
        </p:nvSpPr>
        <p:spPr bwMode="auto">
          <a:xfrm rot="19494210">
            <a:off x="5988685" y="3013393"/>
            <a:ext cx="2051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latin typeface="Myriad Pro" panose="020B0503030403020204" pitchFamily="34" charset="0"/>
                <a:ea typeface="ＭＳ Ｐゴシック" charset="0"/>
              </a:rPr>
              <a:t>Taking Steps</a:t>
            </a:r>
            <a:endParaRPr lang="en-US">
              <a:latin typeface="Myriad Pro" panose="020B0503030403020204" pitchFamily="34" charset="0"/>
              <a:ea typeface="ＭＳ Ｐゴシック" charset="0"/>
            </a:endParaRPr>
          </a:p>
        </p:txBody>
      </p:sp>
      <p:sp>
        <p:nvSpPr>
          <p:cNvPr id="38" name="Text Box 14"/>
          <p:cNvSpPr txBox="1">
            <a:spLocks noChangeArrowheads="1"/>
          </p:cNvSpPr>
          <p:nvPr/>
        </p:nvSpPr>
        <p:spPr bwMode="auto">
          <a:xfrm rot="19680000">
            <a:off x="7400879" y="3151039"/>
            <a:ext cx="16444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latin typeface="Myriad Pro" panose="020B0503030403020204" pitchFamily="34" charset="0"/>
                <a:ea typeface="ＭＳ Ｐゴシック" charset="0"/>
              </a:rPr>
              <a:t>Changing</a:t>
            </a:r>
            <a:endParaRPr lang="en-US">
              <a:latin typeface="Myriad Pro" panose="020B0503030403020204" pitchFamily="34" charset="0"/>
              <a:ea typeface="ＭＳ Ｐゴシック" charset="0"/>
            </a:endParaRPr>
          </a:p>
        </p:txBody>
      </p:sp>
      <p:sp>
        <p:nvSpPr>
          <p:cNvPr id="39" name="Rectangle 16"/>
          <p:cNvSpPr>
            <a:spLocks noChangeArrowheads="1"/>
          </p:cNvSpPr>
          <p:nvPr/>
        </p:nvSpPr>
        <p:spPr bwMode="auto">
          <a:xfrm>
            <a:off x="9727248" y="288480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8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4" descr="SAM_00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121" y="-953362"/>
            <a:ext cx="12588242" cy="878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Box 3"/>
          <p:cNvSpPr txBox="1">
            <a:spLocks noChangeArrowheads="1"/>
          </p:cNvSpPr>
          <p:nvPr/>
        </p:nvSpPr>
        <p:spPr bwMode="auto">
          <a:xfrm>
            <a:off x="2125980" y="4343400"/>
            <a:ext cx="5029200" cy="1920875"/>
          </a:xfrm>
          <a:prstGeom prst="rect">
            <a:avLst/>
          </a:prstGeom>
          <a:noFill/>
          <a:ln>
            <a:noFill/>
          </a:ln>
          <a:effectLst>
            <a:outerShdw blurRad="63500" dist="107763" dir="189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>
                <a:solidFill>
                  <a:schemeClr val="tx2"/>
                </a:solidFill>
                <a:latin typeface="Myriad Pro" panose="020B0503030403020204" pitchFamily="34" charset="0"/>
                <a:ea typeface="ＭＳ Ｐゴシック" charset="0"/>
              </a:rPr>
              <a:t>T H I N K I N G </a:t>
            </a:r>
          </a:p>
          <a:p>
            <a:pPr>
              <a:defRPr/>
            </a:pPr>
            <a:r>
              <a:rPr lang="en-US" sz="4000" b="1">
                <a:solidFill>
                  <a:schemeClr val="tx2"/>
                </a:solidFill>
                <a:latin typeface="Myriad Pro" panose="020B0503030403020204" pitchFamily="34" charset="0"/>
                <a:ea typeface="ＭＳ Ｐゴシック" charset="0"/>
              </a:rPr>
              <a:t>	   &amp;</a:t>
            </a:r>
          </a:p>
          <a:p>
            <a:pPr>
              <a:defRPr/>
            </a:pPr>
            <a:r>
              <a:rPr lang="en-US" sz="4000" b="1">
                <a:solidFill>
                  <a:schemeClr val="tx2"/>
                </a:solidFill>
                <a:latin typeface="Myriad Pro" panose="020B0503030403020204" pitchFamily="34" charset="0"/>
                <a:ea typeface="ＭＳ Ｐゴシック" charset="0"/>
              </a:rPr>
              <a:t>F E E L I N G</a:t>
            </a:r>
          </a:p>
        </p:txBody>
      </p:sp>
      <p:sp>
        <p:nvSpPr>
          <p:cNvPr id="44" name="Text Box 4"/>
          <p:cNvSpPr txBox="1">
            <a:spLocks noChangeArrowheads="1"/>
          </p:cNvSpPr>
          <p:nvPr/>
        </p:nvSpPr>
        <p:spPr bwMode="auto">
          <a:xfrm>
            <a:off x="6545580" y="4343400"/>
            <a:ext cx="3352800" cy="701675"/>
          </a:xfrm>
          <a:prstGeom prst="rect">
            <a:avLst/>
          </a:prstGeom>
          <a:noFill/>
          <a:ln>
            <a:noFill/>
          </a:ln>
          <a:effectLst>
            <a:outerShdw blurRad="63500" dist="107763" dir="189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>
                <a:solidFill>
                  <a:schemeClr val="tx2"/>
                </a:solidFill>
                <a:latin typeface="Myriad Pro" panose="020B0503030403020204" pitchFamily="34" charset="0"/>
                <a:ea typeface="ＭＳ Ｐゴシック" charset="0"/>
              </a:rPr>
              <a:t>D O I N G</a:t>
            </a:r>
          </a:p>
        </p:txBody>
      </p:sp>
      <p:grpSp>
        <p:nvGrpSpPr>
          <p:cNvPr id="45" name="Group 5"/>
          <p:cNvGrpSpPr>
            <a:grpSpLocks/>
          </p:cNvGrpSpPr>
          <p:nvPr/>
        </p:nvGrpSpPr>
        <p:grpSpPr bwMode="auto">
          <a:xfrm>
            <a:off x="2310130" y="852488"/>
            <a:ext cx="7040563" cy="3109912"/>
            <a:chOff x="740" y="1792"/>
            <a:chExt cx="4435" cy="1586"/>
          </a:xfrm>
        </p:grpSpPr>
        <p:sp>
          <p:nvSpPr>
            <p:cNvPr id="46" name="AutoShape 6"/>
            <p:cNvSpPr>
              <a:spLocks noChangeArrowheads="1"/>
            </p:cNvSpPr>
            <p:nvPr/>
          </p:nvSpPr>
          <p:spPr bwMode="auto">
            <a:xfrm>
              <a:off x="1968" y="2544"/>
              <a:ext cx="615" cy="834"/>
            </a:xfrm>
            <a:prstGeom prst="chevron">
              <a:avLst>
                <a:gd name="adj" fmla="val 25000"/>
              </a:avLst>
            </a:prstGeom>
            <a:solidFill>
              <a:srgbClr val="CC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47" name="AutoShape 7"/>
            <p:cNvSpPr>
              <a:spLocks noChangeArrowheads="1"/>
            </p:cNvSpPr>
            <p:nvPr/>
          </p:nvSpPr>
          <p:spPr bwMode="auto">
            <a:xfrm>
              <a:off x="2640" y="2544"/>
              <a:ext cx="615" cy="834"/>
            </a:xfrm>
            <a:prstGeom prst="chevron">
              <a:avLst>
                <a:gd name="adj" fmla="val 25000"/>
              </a:avLst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48" name="AutoShape 8"/>
            <p:cNvSpPr>
              <a:spLocks noChangeArrowheads="1"/>
            </p:cNvSpPr>
            <p:nvPr/>
          </p:nvSpPr>
          <p:spPr bwMode="auto">
            <a:xfrm>
              <a:off x="3264" y="2544"/>
              <a:ext cx="615" cy="834"/>
            </a:xfrm>
            <a:prstGeom prst="chevron">
              <a:avLst>
                <a:gd name="adj" fmla="val 25000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49" name="AutoShape 9"/>
            <p:cNvSpPr>
              <a:spLocks noChangeArrowheads="1"/>
            </p:cNvSpPr>
            <p:nvPr/>
          </p:nvSpPr>
          <p:spPr bwMode="auto">
            <a:xfrm>
              <a:off x="1344" y="2544"/>
              <a:ext cx="615" cy="834"/>
            </a:xfrm>
            <a:prstGeom prst="chevron">
              <a:avLst>
                <a:gd name="adj" fmla="val 25000"/>
              </a:avLst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50" name="AutoShape 10"/>
            <p:cNvSpPr>
              <a:spLocks noChangeArrowheads="1"/>
            </p:cNvSpPr>
            <p:nvPr/>
          </p:nvSpPr>
          <p:spPr bwMode="auto">
            <a:xfrm>
              <a:off x="768" y="2544"/>
              <a:ext cx="615" cy="834"/>
            </a:xfrm>
            <a:prstGeom prst="chevron">
              <a:avLst>
                <a:gd name="adj" fmla="val 25000"/>
              </a:avLst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51" name="AutoShape 11"/>
            <p:cNvSpPr>
              <a:spLocks noChangeArrowheads="1"/>
            </p:cNvSpPr>
            <p:nvPr/>
          </p:nvSpPr>
          <p:spPr bwMode="auto">
            <a:xfrm>
              <a:off x="3936" y="2544"/>
              <a:ext cx="615" cy="834"/>
            </a:xfrm>
            <a:prstGeom prst="chevron">
              <a:avLst>
                <a:gd name="adj" fmla="val 2500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52" name="AutoShape 12"/>
            <p:cNvSpPr>
              <a:spLocks noChangeArrowheads="1"/>
            </p:cNvSpPr>
            <p:nvPr/>
          </p:nvSpPr>
          <p:spPr bwMode="auto">
            <a:xfrm>
              <a:off x="4560" y="2544"/>
              <a:ext cx="615" cy="834"/>
            </a:xfrm>
            <a:prstGeom prst="chevron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53" name="Text Box 13"/>
            <p:cNvSpPr txBox="1">
              <a:spLocks noChangeArrowheads="1"/>
            </p:cNvSpPr>
            <p:nvPr/>
          </p:nvSpPr>
          <p:spPr bwMode="auto">
            <a:xfrm rot="19680000">
              <a:off x="740" y="1792"/>
              <a:ext cx="1522" cy="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r>
                <a:rPr lang="en-US" altLang="en-US" sz="2800" dirty="0" smtClean="0">
                  <a:latin typeface="Myriad Pro" panose="020B0503030403020204" pitchFamily="34" charset="0"/>
                </a:rPr>
                <a:t>I can’t / I won’t</a:t>
              </a:r>
              <a:endParaRPr lang="en-US" altLang="en-US" dirty="0" smtClean="0">
                <a:latin typeface="Myriad Pro" panose="020B0503030403020204" pitchFamily="34" charset="0"/>
              </a:endParaRPr>
            </a:p>
          </p:txBody>
        </p:sp>
        <p:sp>
          <p:nvSpPr>
            <p:cNvPr id="54" name="Text Box 14"/>
            <p:cNvSpPr txBox="1">
              <a:spLocks noChangeArrowheads="1"/>
            </p:cNvSpPr>
            <p:nvPr/>
          </p:nvSpPr>
          <p:spPr bwMode="auto">
            <a:xfrm rot="19680000">
              <a:off x="1704" y="2033"/>
              <a:ext cx="632" cy="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800">
                  <a:latin typeface="Myriad Pro" panose="020B0503030403020204" pitchFamily="34" charset="0"/>
                  <a:ea typeface="ＭＳ Ｐゴシック" charset="0"/>
                </a:rPr>
                <a:t>I may</a:t>
              </a:r>
              <a:endParaRPr lang="en-US">
                <a:latin typeface="Myriad Pro" panose="020B0503030403020204" pitchFamily="34" charset="0"/>
                <a:ea typeface="ＭＳ Ｐゴシック" charset="0"/>
              </a:endParaRPr>
            </a:p>
          </p:txBody>
        </p:sp>
        <p:sp>
          <p:nvSpPr>
            <p:cNvPr id="55" name="Text Box 15"/>
            <p:cNvSpPr txBox="1">
              <a:spLocks noChangeArrowheads="1"/>
            </p:cNvSpPr>
            <p:nvPr/>
          </p:nvSpPr>
          <p:spPr bwMode="auto">
            <a:xfrm rot="19494210">
              <a:off x="2820" y="2044"/>
              <a:ext cx="544" cy="2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800">
                  <a:latin typeface="Myriad Pro" panose="020B0503030403020204" pitchFamily="34" charset="0"/>
                  <a:ea typeface="ＭＳ Ｐゴシック" charset="0"/>
                </a:rPr>
                <a:t>I will</a:t>
              </a:r>
              <a:endParaRPr lang="en-US">
                <a:latin typeface="Myriad Pro" panose="020B0503030403020204" pitchFamily="34" charset="0"/>
                <a:ea typeface="ＭＳ Ｐゴシック" charset="0"/>
              </a:endParaRPr>
            </a:p>
          </p:txBody>
        </p:sp>
        <p:sp>
          <p:nvSpPr>
            <p:cNvPr id="56" name="Text Box 16"/>
            <p:cNvSpPr txBox="1">
              <a:spLocks noChangeArrowheads="1"/>
            </p:cNvSpPr>
            <p:nvPr/>
          </p:nvSpPr>
          <p:spPr bwMode="auto">
            <a:xfrm rot="19680000">
              <a:off x="3681" y="2071"/>
              <a:ext cx="520" cy="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800">
                  <a:latin typeface="Myriad Pro" panose="020B0503030403020204" pitchFamily="34" charset="0"/>
                  <a:ea typeface="ＭＳ Ｐゴシック" charset="0"/>
                </a:rPr>
                <a:t>I am</a:t>
              </a:r>
              <a:endParaRPr lang="en-US">
                <a:latin typeface="Myriad Pro" panose="020B0503030403020204" pitchFamily="34" charset="0"/>
                <a:ea typeface="ＭＳ Ｐゴシック" charset="0"/>
              </a:endParaRPr>
            </a:p>
          </p:txBody>
        </p:sp>
        <p:sp>
          <p:nvSpPr>
            <p:cNvPr id="57" name="Text Box 17"/>
            <p:cNvSpPr txBox="1">
              <a:spLocks noChangeArrowheads="1"/>
            </p:cNvSpPr>
            <p:nvPr/>
          </p:nvSpPr>
          <p:spPr bwMode="auto">
            <a:xfrm rot="19680000">
              <a:off x="4378" y="1994"/>
              <a:ext cx="669" cy="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800" dirty="0">
                  <a:latin typeface="Myriad Pro" panose="020B0503030403020204" pitchFamily="34" charset="0"/>
                  <a:ea typeface="ＭＳ Ｐゴシック" charset="0"/>
                </a:rPr>
                <a:t>I have</a:t>
              </a:r>
              <a:endParaRPr lang="en-US" dirty="0">
                <a:latin typeface="Myriad Pro" panose="020B0503030403020204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693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377440" y="442578"/>
            <a:ext cx="7291388" cy="1664035"/>
            <a:chOff x="768" y="1764"/>
            <a:chExt cx="4641" cy="1614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auto">
            <a:xfrm>
              <a:off x="1968" y="2543"/>
              <a:ext cx="610" cy="835"/>
            </a:xfrm>
            <a:prstGeom prst="chevron">
              <a:avLst>
                <a:gd name="adj" fmla="val 25000"/>
              </a:avLst>
            </a:prstGeom>
            <a:solidFill>
              <a:srgbClr val="CC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2640" y="2543"/>
              <a:ext cx="610" cy="835"/>
            </a:xfrm>
            <a:prstGeom prst="chevron">
              <a:avLst>
                <a:gd name="adj" fmla="val 25000"/>
              </a:avLst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3264" y="2543"/>
              <a:ext cx="615" cy="835"/>
            </a:xfrm>
            <a:prstGeom prst="chevron">
              <a:avLst>
                <a:gd name="adj" fmla="val 25000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>
              <a:off x="1344" y="2543"/>
              <a:ext cx="615" cy="835"/>
            </a:xfrm>
            <a:prstGeom prst="chevron">
              <a:avLst>
                <a:gd name="adj" fmla="val 25000"/>
              </a:avLst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768" y="2543"/>
              <a:ext cx="615" cy="835"/>
            </a:xfrm>
            <a:prstGeom prst="chevron">
              <a:avLst>
                <a:gd name="adj" fmla="val 25000"/>
              </a:avLst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10" name="AutoShape 8"/>
            <p:cNvSpPr>
              <a:spLocks noChangeArrowheads="1"/>
            </p:cNvSpPr>
            <p:nvPr/>
          </p:nvSpPr>
          <p:spPr bwMode="auto">
            <a:xfrm>
              <a:off x="3936" y="2543"/>
              <a:ext cx="615" cy="835"/>
            </a:xfrm>
            <a:prstGeom prst="chevron">
              <a:avLst>
                <a:gd name="adj" fmla="val 2500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11" name="AutoShape 9"/>
            <p:cNvSpPr>
              <a:spLocks noChangeArrowheads="1"/>
            </p:cNvSpPr>
            <p:nvPr/>
          </p:nvSpPr>
          <p:spPr bwMode="auto">
            <a:xfrm>
              <a:off x="4560" y="2543"/>
              <a:ext cx="610" cy="835"/>
            </a:xfrm>
            <a:prstGeom prst="chevron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latin typeface="Arial" charset="0"/>
                <a:ea typeface="ＭＳ Ｐゴシック" charset="0"/>
              </a:endParaRPr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 rot="19680000">
              <a:off x="812" y="1764"/>
              <a:ext cx="1346" cy="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 b="1">
                  <a:latin typeface="Arial" charset="0"/>
                  <a:ea typeface="ＭＳ Ｐゴシック" charset="0"/>
                  <a:cs typeface="Times New Roman" charset="0"/>
                </a:rPr>
                <a:t>Precontemplation</a:t>
              </a: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 rot="19680000">
              <a:off x="1724" y="1863"/>
              <a:ext cx="1136" cy="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 b="1">
                  <a:latin typeface="Arial" charset="0"/>
                  <a:ea typeface="ＭＳ Ｐゴシック" charset="0"/>
                  <a:cs typeface="Times New Roman" charset="0"/>
                </a:rPr>
                <a:t>Contemplation</a:t>
              </a:r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auto">
            <a:xfrm rot="19494210">
              <a:off x="2828" y="1890"/>
              <a:ext cx="926" cy="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 b="1">
                  <a:latin typeface="Arial" charset="0"/>
                  <a:ea typeface="ＭＳ Ｐゴシック" charset="0"/>
                  <a:cs typeface="Times New Roman" charset="0"/>
                </a:rPr>
                <a:t>Preparation</a:t>
              </a:r>
            </a:p>
          </p:txBody>
        </p:sp>
        <p:sp>
          <p:nvSpPr>
            <p:cNvPr id="15" name="Text Box 13"/>
            <p:cNvSpPr txBox="1">
              <a:spLocks noChangeArrowheads="1"/>
            </p:cNvSpPr>
            <p:nvPr/>
          </p:nvSpPr>
          <p:spPr bwMode="auto">
            <a:xfrm rot="19680000">
              <a:off x="3736" y="1983"/>
              <a:ext cx="570" cy="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 b="1">
                  <a:latin typeface="Arial" charset="0"/>
                  <a:ea typeface="ＭＳ Ｐゴシック" charset="0"/>
                  <a:cs typeface="Times New Roman" charset="0"/>
                </a:rPr>
                <a:t>Action</a:t>
              </a:r>
            </a:p>
          </p:txBody>
        </p: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 rot="19680000">
              <a:off x="4411" y="1855"/>
              <a:ext cx="998" cy="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 b="1" dirty="0">
                  <a:latin typeface="Arial" charset="0"/>
                  <a:ea typeface="ＭＳ Ｐゴシック" charset="0"/>
                  <a:cs typeface="Times New Roman" charset="0"/>
                </a:rPr>
                <a:t>Maintenance</a:t>
              </a:r>
            </a:p>
          </p:txBody>
        </p:sp>
      </p:grpSp>
      <p:sp>
        <p:nvSpPr>
          <p:cNvPr id="17" name="AutoShape 15"/>
          <p:cNvSpPr>
            <a:spLocks noChangeArrowheads="1"/>
          </p:cNvSpPr>
          <p:nvPr/>
        </p:nvSpPr>
        <p:spPr bwMode="auto">
          <a:xfrm>
            <a:off x="2377440" y="2133600"/>
            <a:ext cx="4114800" cy="685800"/>
          </a:xfrm>
          <a:prstGeom prst="rightArrow">
            <a:avLst>
              <a:gd name="adj1" fmla="val 50000"/>
              <a:gd name="adj2" fmla="val 1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sp>
        <p:nvSpPr>
          <p:cNvPr id="18" name="AutoShape 16"/>
          <p:cNvSpPr>
            <a:spLocks noChangeArrowheads="1"/>
          </p:cNvSpPr>
          <p:nvPr/>
        </p:nvSpPr>
        <p:spPr bwMode="auto">
          <a:xfrm rot="9708023">
            <a:off x="4434840" y="2819400"/>
            <a:ext cx="2286000" cy="685800"/>
          </a:xfrm>
          <a:prstGeom prst="rightArrow">
            <a:avLst>
              <a:gd name="adj1" fmla="val 50000"/>
              <a:gd name="adj2" fmla="val 8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sp>
        <p:nvSpPr>
          <p:cNvPr id="19" name="AutoShape 17"/>
          <p:cNvSpPr>
            <a:spLocks noChangeArrowheads="1"/>
          </p:cNvSpPr>
          <p:nvPr/>
        </p:nvSpPr>
        <p:spPr bwMode="auto">
          <a:xfrm>
            <a:off x="4358640" y="3657600"/>
            <a:ext cx="2971800" cy="685800"/>
          </a:xfrm>
          <a:prstGeom prst="rightArrow">
            <a:avLst>
              <a:gd name="adj1" fmla="val 50000"/>
              <a:gd name="adj2" fmla="val 10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sp>
        <p:nvSpPr>
          <p:cNvPr id="20" name="AutoShape 18"/>
          <p:cNvSpPr>
            <a:spLocks noChangeArrowheads="1"/>
          </p:cNvSpPr>
          <p:nvPr/>
        </p:nvSpPr>
        <p:spPr bwMode="auto">
          <a:xfrm>
            <a:off x="3672840" y="5867400"/>
            <a:ext cx="4953000" cy="685800"/>
          </a:xfrm>
          <a:prstGeom prst="rightArrow">
            <a:avLst>
              <a:gd name="adj1" fmla="val 50000"/>
              <a:gd name="adj2" fmla="val 1805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sp>
        <p:nvSpPr>
          <p:cNvPr id="21" name="AutoShape 19"/>
          <p:cNvSpPr>
            <a:spLocks noChangeArrowheads="1"/>
          </p:cNvSpPr>
          <p:nvPr/>
        </p:nvSpPr>
        <p:spPr bwMode="auto">
          <a:xfrm rot="9356245">
            <a:off x="3596640" y="4800600"/>
            <a:ext cx="3962400" cy="685800"/>
          </a:xfrm>
          <a:prstGeom prst="rightArrow">
            <a:avLst>
              <a:gd name="adj1" fmla="val 50000"/>
              <a:gd name="adj2" fmla="val 1444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 rot="20520746">
            <a:off x="4969828" y="2916238"/>
            <a:ext cx="13192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solidFill>
                  <a:schemeClr val="bg2"/>
                </a:solidFill>
                <a:latin typeface="Arial" charset="0"/>
                <a:ea typeface="ＭＳ Ｐゴシック" charset="0"/>
                <a:cs typeface="Arial" charset="0"/>
              </a:rPr>
              <a:t>setback</a:t>
            </a:r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auto">
          <a:xfrm rot="20272797">
            <a:off x="4742815" y="4981575"/>
            <a:ext cx="1319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solidFill>
                  <a:schemeClr val="bg2"/>
                </a:solidFill>
                <a:latin typeface="Arial" charset="0"/>
                <a:ea typeface="ＭＳ Ｐゴシック" charset="0"/>
                <a:cs typeface="Arial" charset="0"/>
              </a:rPr>
              <a:t>setback</a:t>
            </a:r>
          </a:p>
        </p:txBody>
      </p:sp>
    </p:spTree>
    <p:extLst>
      <p:ext uri="{BB962C8B-B14F-4D97-AF65-F5344CB8AC3E}">
        <p14:creationId xmlns:p14="http://schemas.microsoft.com/office/powerpoint/2010/main" val="119489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880533" y="1981200"/>
            <a:ext cx="10397067" cy="1143000"/>
          </a:xfrm>
        </p:spPr>
        <p:txBody>
          <a:bodyPr/>
          <a:lstStyle/>
          <a:p>
            <a:pPr algn="ctr"/>
            <a:r>
              <a:rPr lang="en-GB" altLang="en-US" dirty="0">
                <a:ea typeface="ＭＳ Ｐゴシック" pitchFamily="-108" charset="-128"/>
              </a:rPr>
              <a:t>PRINCIPLE </a:t>
            </a:r>
            <a:r>
              <a:rPr lang="en-GB" altLang="en-US" dirty="0" smtClean="0">
                <a:ea typeface="ＭＳ Ｐゴシック" pitchFamily="-108" charset="-128"/>
              </a:rPr>
              <a:t>#5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3352800"/>
            <a:ext cx="10363200" cy="411480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GB" altLang="en-US" sz="5400" dirty="0"/>
              <a:t>People learn by observing others.</a:t>
            </a:r>
          </a:p>
        </p:txBody>
      </p:sp>
    </p:spTree>
    <p:extLst>
      <p:ext uri="{BB962C8B-B14F-4D97-AF65-F5344CB8AC3E}">
        <p14:creationId xmlns:p14="http://schemas.microsoft.com/office/powerpoint/2010/main" val="248269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Role Models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/>
              <a:t>Who are your role models?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/>
              <a:t>What are their qualities?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/>
              <a:t>How and why do you identify with them?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/>
              <a:t>Do you think you can become like them?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/>
              <a:t>How would you become like them? </a:t>
            </a:r>
          </a:p>
        </p:txBody>
      </p:sp>
    </p:spTree>
    <p:extLst>
      <p:ext uri="{BB962C8B-B14F-4D97-AF65-F5344CB8AC3E}">
        <p14:creationId xmlns:p14="http://schemas.microsoft.com/office/powerpoint/2010/main" val="387258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Who are Role Models?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People we know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 smtClean="0">
                <a:latin typeface="Myriad Pro" panose="020B0503030403020204" pitchFamily="34" charset="0"/>
              </a:rPr>
              <a:t>Celebrities</a:t>
            </a:r>
            <a:endParaRPr lang="en-GB" altLang="en-US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dirty="0" smtClean="0">
                <a:latin typeface="Myriad Pro" panose="020B0503030403020204" pitchFamily="34" charset="0"/>
              </a:rPr>
              <a:t>Fictional/media </a:t>
            </a:r>
            <a:r>
              <a:rPr lang="en-GB" altLang="en-US" dirty="0">
                <a:latin typeface="Myriad Pro" panose="020B0503030403020204" pitchFamily="34" charset="0"/>
              </a:rPr>
              <a:t>characters</a:t>
            </a:r>
          </a:p>
        </p:txBody>
      </p:sp>
    </p:spTree>
    <p:extLst>
      <p:ext uri="{BB962C8B-B14F-4D97-AF65-F5344CB8AC3E}">
        <p14:creationId xmlns:p14="http://schemas.microsoft.com/office/powerpoint/2010/main" val="346100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Key Factors for </a:t>
            </a:r>
            <a:r>
              <a:rPr lang="en-GB" altLang="en-US" dirty="0" err="1" smtClean="0">
                <a:ea typeface="ＭＳ Ｐゴシック" pitchFamily="-108" charset="-128"/>
              </a:rPr>
              <a:t>Behavioral</a:t>
            </a:r>
            <a:r>
              <a:rPr lang="en-GB" altLang="en-US" dirty="0" smtClean="0">
                <a:ea typeface="ＭＳ Ｐゴシック" pitchFamily="-108" charset="-128"/>
              </a:rPr>
              <a:t> </a:t>
            </a:r>
            <a:r>
              <a:rPr lang="en-GB" altLang="en-US" dirty="0">
                <a:ea typeface="ＭＳ Ｐゴシック" pitchFamily="-108" charset="-128"/>
              </a:rPr>
              <a:t>Models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sz="2800" dirty="0">
                <a:latin typeface="Myriad Pro" panose="020B0503030403020204" pitchFamily="34" charset="0"/>
              </a:rPr>
              <a:t>Similarity</a:t>
            </a:r>
          </a:p>
          <a:p>
            <a:pPr eaLnBrk="1" hangingPunct="1">
              <a:lnSpc>
                <a:spcPct val="80000"/>
              </a:lnSpc>
            </a:pPr>
            <a:endParaRPr lang="en-GB" altLang="en-US" sz="2800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sz="2800" dirty="0">
                <a:latin typeface="Myriad Pro" panose="020B0503030403020204" pitchFamily="34" charset="0"/>
              </a:rPr>
              <a:t>Aspiration</a:t>
            </a:r>
          </a:p>
          <a:p>
            <a:pPr eaLnBrk="1" hangingPunct="1">
              <a:lnSpc>
                <a:spcPct val="80000"/>
              </a:lnSpc>
            </a:pPr>
            <a:endParaRPr lang="en-GB" altLang="en-US" sz="2800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sz="2800" dirty="0">
                <a:latin typeface="Myriad Pro" panose="020B0503030403020204" pitchFamily="34" charset="0"/>
              </a:rPr>
              <a:t>Identification</a:t>
            </a:r>
          </a:p>
          <a:p>
            <a:pPr eaLnBrk="1" hangingPunct="1">
              <a:lnSpc>
                <a:spcPct val="80000"/>
              </a:lnSpc>
            </a:pPr>
            <a:endParaRPr lang="en-GB" altLang="en-US" sz="2800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sz="2800" dirty="0">
                <a:latin typeface="Myriad Pro" panose="020B0503030403020204" pitchFamily="34" charset="0"/>
              </a:rPr>
              <a:t>Competence</a:t>
            </a:r>
          </a:p>
          <a:p>
            <a:pPr eaLnBrk="1" hangingPunct="1">
              <a:lnSpc>
                <a:spcPct val="80000"/>
              </a:lnSpc>
            </a:pPr>
            <a:endParaRPr lang="en-GB" altLang="en-US" sz="2800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sz="2800" dirty="0">
                <a:latin typeface="Myriad Pro" panose="020B0503030403020204" pitchFamily="34" charset="0"/>
              </a:rPr>
              <a:t>Credibility</a:t>
            </a:r>
          </a:p>
          <a:p>
            <a:pPr eaLnBrk="1" hangingPunct="1">
              <a:lnSpc>
                <a:spcPct val="80000"/>
              </a:lnSpc>
            </a:pPr>
            <a:endParaRPr lang="en-GB" altLang="en-US" sz="2800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sz="2800" dirty="0">
                <a:latin typeface="Myriad Pro" panose="020B0503030403020204" pitchFamily="34" charset="0"/>
              </a:rPr>
              <a:t>Empathy</a:t>
            </a:r>
          </a:p>
          <a:p>
            <a:pPr eaLnBrk="1" hangingPunct="1">
              <a:lnSpc>
                <a:spcPct val="80000"/>
              </a:lnSpc>
            </a:pPr>
            <a:endParaRPr lang="en-GB" altLang="en-US" sz="2800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91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Role Models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Educate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Persuade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Motivate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Enhance Confidence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0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Key Principles of BC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People need information to motivate change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People need more than information to motivate change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BC is influenced by many factors &amp; occurs in context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BC is a process, not an event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People learn by observing others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88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0533" y="2324100"/>
            <a:ext cx="10397067" cy="1143000"/>
          </a:xfrm>
        </p:spPr>
        <p:txBody>
          <a:bodyPr/>
          <a:lstStyle/>
          <a:p>
            <a:pPr algn="ctr"/>
            <a:r>
              <a:rPr lang="en-GB" sz="5400" dirty="0" err="1"/>
              <a:t>Modeling</a:t>
            </a:r>
            <a:r>
              <a:rPr lang="en-GB" sz="5400" dirty="0"/>
              <a:t> </a:t>
            </a:r>
            <a:r>
              <a:rPr lang="en-GB" sz="5400" dirty="0" err="1"/>
              <a:t>Behavior</a:t>
            </a:r>
            <a:r>
              <a:rPr lang="en-GB" sz="5400" dirty="0"/>
              <a:t> 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3467100"/>
            <a:ext cx="10363200" cy="262890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 smtClean="0"/>
              <a:t>Through Storytelling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69372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Stories?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Storytelling is intuitive, traditional</a:t>
            </a:r>
          </a:p>
          <a:p>
            <a:r>
              <a:rPr lang="en-GB" sz="2800" dirty="0"/>
              <a:t>People process information more easily and effectively through stories</a:t>
            </a:r>
          </a:p>
          <a:p>
            <a:r>
              <a:rPr lang="en-GB" sz="2800" dirty="0"/>
              <a:t>Cross cutting</a:t>
            </a:r>
          </a:p>
          <a:p>
            <a:r>
              <a:rPr lang="en-GB" sz="2800" dirty="0"/>
              <a:t>Thematically</a:t>
            </a:r>
          </a:p>
          <a:p>
            <a:r>
              <a:rPr lang="en-GB" sz="2800" dirty="0"/>
              <a:t>Media platform</a:t>
            </a:r>
          </a:p>
          <a:p>
            <a:r>
              <a:rPr lang="en-GB" sz="2800" dirty="0"/>
              <a:t>Characters can’t let you down </a:t>
            </a:r>
          </a:p>
          <a:p>
            <a:r>
              <a:rPr lang="en-GB" sz="2800" dirty="0"/>
              <a:t>Story context = life context = Life &amp; Death</a:t>
            </a:r>
          </a:p>
          <a:p>
            <a:r>
              <a:rPr lang="en-GB" sz="2800" dirty="0"/>
              <a:t>Storytelling is food – a foundation for who you are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56499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880533" y="3078480"/>
            <a:ext cx="10892367" cy="1143000"/>
          </a:xfrm>
        </p:spPr>
        <p:txBody>
          <a:bodyPr/>
          <a:lstStyle/>
          <a:p>
            <a:pPr algn="ctr"/>
            <a:r>
              <a:rPr lang="en-GB" altLang="en-US" dirty="0">
                <a:ea typeface="ＭＳ Ｐゴシック" pitchFamily="-108" charset="-128"/>
              </a:rPr>
              <a:t>Change is dramatic. </a:t>
            </a:r>
            <a:br>
              <a:rPr lang="en-GB" altLang="en-US" dirty="0">
                <a:ea typeface="ＭＳ Ｐゴシック" pitchFamily="-108" charset="-128"/>
              </a:rPr>
            </a:br>
            <a:r>
              <a:rPr lang="en-GB" altLang="en-US" dirty="0">
                <a:ea typeface="ＭＳ Ｐゴシック" pitchFamily="-108" charset="-128"/>
              </a:rPr>
              <a:t>But it is a result of a process not a single </a:t>
            </a:r>
            <a:r>
              <a:rPr lang="en-GB" altLang="en-US" dirty="0" smtClean="0">
                <a:ea typeface="ＭＳ Ｐゴシック" pitchFamily="-108" charset="-128"/>
              </a:rPr>
              <a:t>event</a:t>
            </a:r>
            <a:r>
              <a:rPr lang="en-GB" altLang="en-US" dirty="0">
                <a:ea typeface="ＭＳ Ｐゴシック" pitchFamily="-108" charset="-128"/>
              </a:rPr>
              <a:t>. </a:t>
            </a:r>
            <a:br>
              <a:rPr lang="en-GB" altLang="en-US" dirty="0">
                <a:ea typeface="ＭＳ Ｐゴシック" pitchFamily="-108" charset="-128"/>
              </a:rPr>
            </a:br>
            <a:r>
              <a:rPr lang="en-GB" altLang="en-US" dirty="0">
                <a:ea typeface="ＭＳ Ｐゴシック" pitchFamily="-108" charset="-128"/>
              </a:rPr>
              <a:t>For a pot to boil, you must increase the heat. </a:t>
            </a:r>
            <a:endParaRPr lang="en-US" altLang="en-US" dirty="0">
              <a:ea typeface="ＭＳ Ｐゴシック" pitchFamily="-10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460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4" descr="SAM_00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121" y="-953362"/>
            <a:ext cx="12588242" cy="878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914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-stop-aids-sign-in-zanzibar-lar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6813" y="-7937"/>
            <a:ext cx="5493233" cy="686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03250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Media can…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Stimulate dialogue &amp; widen debate</a:t>
            </a:r>
          </a:p>
          <a:p>
            <a:r>
              <a:rPr lang="en-GB" dirty="0"/>
              <a:t>Provide platform for voices to be heard</a:t>
            </a:r>
          </a:p>
          <a:p>
            <a:r>
              <a:rPr lang="en-GB" dirty="0"/>
              <a:t>Provide accurate information</a:t>
            </a:r>
          </a:p>
          <a:p>
            <a:r>
              <a:rPr lang="en-GB" dirty="0"/>
              <a:t>Provide positive images &amp; role models</a:t>
            </a:r>
          </a:p>
          <a:p>
            <a:r>
              <a:rPr lang="en-GB" dirty="0"/>
              <a:t>Encourage action</a:t>
            </a:r>
          </a:p>
          <a:p>
            <a:r>
              <a:rPr lang="en-GB" dirty="0"/>
              <a:t>Create supportive environment</a:t>
            </a:r>
          </a:p>
          <a:p>
            <a:r>
              <a:rPr lang="en-GB" dirty="0"/>
              <a:t>Capture attention</a:t>
            </a:r>
          </a:p>
          <a:p>
            <a:r>
              <a:rPr lang="en-GB" dirty="0"/>
              <a:t>Build capacity through partnerships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33311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do we model </a:t>
            </a:r>
            <a:r>
              <a:rPr lang="en-GB" dirty="0" err="1"/>
              <a:t>behavior</a:t>
            </a:r>
            <a:r>
              <a:rPr lang="en-GB" dirty="0"/>
              <a:t> change?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Stories with characters who: </a:t>
            </a:r>
          </a:p>
          <a:p>
            <a:r>
              <a:rPr lang="en-GB" dirty="0"/>
              <a:t>are similar and empathetic and inspire the listener</a:t>
            </a:r>
          </a:p>
          <a:p>
            <a:r>
              <a:rPr lang="en-GB" dirty="0"/>
              <a:t>go through the process of </a:t>
            </a:r>
            <a:r>
              <a:rPr lang="en-GB" dirty="0" err="1"/>
              <a:t>behavior</a:t>
            </a:r>
            <a:r>
              <a:rPr lang="en-GB" dirty="0"/>
              <a:t> change</a:t>
            </a:r>
          </a:p>
          <a:p>
            <a:r>
              <a:rPr lang="en-GB" dirty="0"/>
              <a:t>use facilitators to overcome barriers</a:t>
            </a:r>
          </a:p>
          <a:p>
            <a:r>
              <a:rPr lang="en-GB" dirty="0"/>
              <a:t>Experience </a:t>
            </a:r>
            <a:r>
              <a:rPr lang="en-GB" dirty="0" err="1"/>
              <a:t>upliftment</a:t>
            </a:r>
            <a:r>
              <a:rPr lang="en-GB" dirty="0"/>
              <a:t>/ progress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6995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Character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 Positive </a:t>
            </a:r>
          </a:p>
          <a:p>
            <a:endParaRPr lang="en-GB" dirty="0"/>
          </a:p>
          <a:p>
            <a:r>
              <a:rPr lang="en-GB" dirty="0" smtClean="0"/>
              <a:t>Negative </a:t>
            </a:r>
            <a:endParaRPr lang="en-GB" dirty="0"/>
          </a:p>
          <a:p>
            <a:endParaRPr lang="en-GB" dirty="0"/>
          </a:p>
          <a:p>
            <a:r>
              <a:rPr lang="en-GB" dirty="0"/>
              <a:t>Transitional</a:t>
            </a:r>
          </a:p>
          <a:p>
            <a:endParaRPr lang="en-GB" dirty="0"/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3827448" y="1781480"/>
            <a:ext cx="1469433" cy="1049595"/>
            <a:chOff x="3432" y="132"/>
            <a:chExt cx="2171" cy="1372"/>
          </a:xfrm>
        </p:grpSpPr>
        <p:grpSp>
          <p:nvGrpSpPr>
            <p:cNvPr id="5" name="Group 6"/>
            <p:cNvGrpSpPr>
              <a:grpSpLocks/>
            </p:cNvGrpSpPr>
            <p:nvPr/>
          </p:nvGrpSpPr>
          <p:grpSpPr bwMode="auto">
            <a:xfrm flipH="1">
              <a:off x="4808" y="783"/>
              <a:ext cx="545" cy="721"/>
              <a:chOff x="1663" y="2167"/>
              <a:chExt cx="653" cy="858"/>
            </a:xfrm>
          </p:grpSpPr>
          <p:sp>
            <p:nvSpPr>
              <p:cNvPr id="22" name="Freeform 7"/>
              <p:cNvSpPr>
                <a:spLocks/>
              </p:cNvSpPr>
              <p:nvPr/>
            </p:nvSpPr>
            <p:spPr bwMode="auto">
              <a:xfrm rot="1468926">
                <a:off x="1908" y="2167"/>
                <a:ext cx="384" cy="431"/>
              </a:xfrm>
              <a:custGeom>
                <a:avLst/>
                <a:gdLst>
                  <a:gd name="T0" fmla="*/ 793 w 296"/>
                  <a:gd name="T1" fmla="*/ 0 h 720"/>
                  <a:gd name="T2" fmla="*/ 87 w 296"/>
                  <a:gd name="T3" fmla="*/ 19 h 720"/>
                  <a:gd name="T4" fmla="*/ 265 w 296"/>
                  <a:gd name="T5" fmla="*/ 30 h 720"/>
                  <a:gd name="T6" fmla="*/ 969 w 296"/>
                  <a:gd name="T7" fmla="*/ 44 h 720"/>
                  <a:gd name="T8" fmla="*/ 969 w 296"/>
                  <a:gd name="T9" fmla="*/ 55 h 7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720"/>
                  <a:gd name="T17" fmla="*/ 296 w 296"/>
                  <a:gd name="T18" fmla="*/ 720 h 7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720">
                    <a:moveTo>
                      <a:pt x="216" y="0"/>
                    </a:moveTo>
                    <a:cubicBezTo>
                      <a:pt x="132" y="88"/>
                      <a:pt x="48" y="176"/>
                      <a:pt x="24" y="240"/>
                    </a:cubicBezTo>
                    <a:cubicBezTo>
                      <a:pt x="0" y="304"/>
                      <a:pt x="32" y="328"/>
                      <a:pt x="72" y="384"/>
                    </a:cubicBezTo>
                    <a:cubicBezTo>
                      <a:pt x="112" y="440"/>
                      <a:pt x="232" y="520"/>
                      <a:pt x="264" y="576"/>
                    </a:cubicBezTo>
                    <a:cubicBezTo>
                      <a:pt x="296" y="632"/>
                      <a:pt x="264" y="696"/>
                      <a:pt x="264" y="720"/>
                    </a:cubicBezTo>
                  </a:path>
                </a:pathLst>
              </a:custGeom>
              <a:noFill/>
              <a:ln w="1746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23" name="Group 8"/>
              <p:cNvGrpSpPr>
                <a:grpSpLocks/>
              </p:cNvGrpSpPr>
              <p:nvPr/>
            </p:nvGrpSpPr>
            <p:grpSpPr bwMode="auto">
              <a:xfrm>
                <a:off x="1663" y="2544"/>
                <a:ext cx="653" cy="481"/>
                <a:chOff x="499" y="2063"/>
                <a:chExt cx="955" cy="625"/>
              </a:xfrm>
            </p:grpSpPr>
            <p:sp>
              <p:nvSpPr>
                <p:cNvPr id="24" name="Freeform 9"/>
                <p:cNvSpPr>
                  <a:spLocks/>
                </p:cNvSpPr>
                <p:nvPr/>
              </p:nvSpPr>
              <p:spPr bwMode="auto">
                <a:xfrm>
                  <a:off x="518" y="2087"/>
                  <a:ext cx="912" cy="581"/>
                </a:xfrm>
                <a:custGeom>
                  <a:avLst/>
                  <a:gdLst>
                    <a:gd name="T0" fmla="*/ 42 w 912"/>
                    <a:gd name="T1" fmla="*/ 581 h 581"/>
                    <a:gd name="T2" fmla="*/ 0 w 912"/>
                    <a:gd name="T3" fmla="*/ 499 h 581"/>
                    <a:gd name="T4" fmla="*/ 0 w 912"/>
                    <a:gd name="T5" fmla="*/ 488 h 581"/>
                    <a:gd name="T6" fmla="*/ 2 w 912"/>
                    <a:gd name="T7" fmla="*/ 463 h 581"/>
                    <a:gd name="T8" fmla="*/ 8 w 912"/>
                    <a:gd name="T9" fmla="*/ 426 h 581"/>
                    <a:gd name="T10" fmla="*/ 20 w 912"/>
                    <a:gd name="T11" fmla="*/ 384 h 581"/>
                    <a:gd name="T12" fmla="*/ 42 w 912"/>
                    <a:gd name="T13" fmla="*/ 344 h 581"/>
                    <a:gd name="T14" fmla="*/ 75 w 912"/>
                    <a:gd name="T15" fmla="*/ 310 h 581"/>
                    <a:gd name="T16" fmla="*/ 124 w 912"/>
                    <a:gd name="T17" fmla="*/ 287 h 581"/>
                    <a:gd name="T18" fmla="*/ 188 w 912"/>
                    <a:gd name="T19" fmla="*/ 283 h 581"/>
                    <a:gd name="T20" fmla="*/ 191 w 912"/>
                    <a:gd name="T21" fmla="*/ 283 h 581"/>
                    <a:gd name="T22" fmla="*/ 197 w 912"/>
                    <a:gd name="T23" fmla="*/ 283 h 581"/>
                    <a:gd name="T24" fmla="*/ 208 w 912"/>
                    <a:gd name="T25" fmla="*/ 283 h 581"/>
                    <a:gd name="T26" fmla="*/ 221 w 912"/>
                    <a:gd name="T27" fmla="*/ 283 h 581"/>
                    <a:gd name="T28" fmla="*/ 238 w 912"/>
                    <a:gd name="T29" fmla="*/ 281 h 581"/>
                    <a:gd name="T30" fmla="*/ 258 w 912"/>
                    <a:gd name="T31" fmla="*/ 275 h 581"/>
                    <a:gd name="T32" fmla="*/ 280 w 912"/>
                    <a:gd name="T33" fmla="*/ 269 h 581"/>
                    <a:gd name="T34" fmla="*/ 305 w 912"/>
                    <a:gd name="T35" fmla="*/ 258 h 581"/>
                    <a:gd name="T36" fmla="*/ 330 w 912"/>
                    <a:gd name="T37" fmla="*/ 245 h 581"/>
                    <a:gd name="T38" fmla="*/ 357 w 912"/>
                    <a:gd name="T39" fmla="*/ 227 h 581"/>
                    <a:gd name="T40" fmla="*/ 385 w 912"/>
                    <a:gd name="T41" fmla="*/ 204 h 581"/>
                    <a:gd name="T42" fmla="*/ 414 w 912"/>
                    <a:gd name="T43" fmla="*/ 177 h 581"/>
                    <a:gd name="T44" fmla="*/ 443 w 912"/>
                    <a:gd name="T45" fmla="*/ 144 h 581"/>
                    <a:gd name="T46" fmla="*/ 472 w 912"/>
                    <a:gd name="T47" fmla="*/ 105 h 581"/>
                    <a:gd name="T48" fmla="*/ 499 w 912"/>
                    <a:gd name="T49" fmla="*/ 59 h 581"/>
                    <a:gd name="T50" fmla="*/ 525 w 912"/>
                    <a:gd name="T51" fmla="*/ 5 h 581"/>
                    <a:gd name="T52" fmla="*/ 529 w 912"/>
                    <a:gd name="T53" fmla="*/ 3 h 581"/>
                    <a:gd name="T54" fmla="*/ 538 w 912"/>
                    <a:gd name="T55" fmla="*/ 1 h 581"/>
                    <a:gd name="T56" fmla="*/ 554 w 912"/>
                    <a:gd name="T57" fmla="*/ 0 h 581"/>
                    <a:gd name="T58" fmla="*/ 575 w 912"/>
                    <a:gd name="T59" fmla="*/ 0 h 581"/>
                    <a:gd name="T60" fmla="*/ 600 w 912"/>
                    <a:gd name="T61" fmla="*/ 2 h 581"/>
                    <a:gd name="T62" fmla="*/ 628 w 912"/>
                    <a:gd name="T63" fmla="*/ 11 h 581"/>
                    <a:gd name="T64" fmla="*/ 658 w 912"/>
                    <a:gd name="T65" fmla="*/ 27 h 581"/>
                    <a:gd name="T66" fmla="*/ 689 w 912"/>
                    <a:gd name="T67" fmla="*/ 51 h 581"/>
                    <a:gd name="T68" fmla="*/ 692 w 912"/>
                    <a:gd name="T69" fmla="*/ 51 h 581"/>
                    <a:gd name="T70" fmla="*/ 700 w 912"/>
                    <a:gd name="T71" fmla="*/ 52 h 581"/>
                    <a:gd name="T72" fmla="*/ 712 w 912"/>
                    <a:gd name="T73" fmla="*/ 52 h 581"/>
                    <a:gd name="T74" fmla="*/ 726 w 912"/>
                    <a:gd name="T75" fmla="*/ 52 h 581"/>
                    <a:gd name="T76" fmla="*/ 743 w 912"/>
                    <a:gd name="T77" fmla="*/ 52 h 581"/>
                    <a:gd name="T78" fmla="*/ 762 w 912"/>
                    <a:gd name="T79" fmla="*/ 52 h 581"/>
                    <a:gd name="T80" fmla="*/ 781 w 912"/>
                    <a:gd name="T81" fmla="*/ 52 h 581"/>
                    <a:gd name="T82" fmla="*/ 802 w 912"/>
                    <a:gd name="T83" fmla="*/ 52 h 581"/>
                    <a:gd name="T84" fmla="*/ 823 w 912"/>
                    <a:gd name="T85" fmla="*/ 52 h 581"/>
                    <a:gd name="T86" fmla="*/ 843 w 912"/>
                    <a:gd name="T87" fmla="*/ 52 h 581"/>
                    <a:gd name="T88" fmla="*/ 861 w 912"/>
                    <a:gd name="T89" fmla="*/ 52 h 581"/>
                    <a:gd name="T90" fmla="*/ 878 w 912"/>
                    <a:gd name="T91" fmla="*/ 51 h 581"/>
                    <a:gd name="T92" fmla="*/ 893 w 912"/>
                    <a:gd name="T93" fmla="*/ 51 h 581"/>
                    <a:gd name="T94" fmla="*/ 903 w 912"/>
                    <a:gd name="T95" fmla="*/ 51 h 581"/>
                    <a:gd name="T96" fmla="*/ 910 w 912"/>
                    <a:gd name="T97" fmla="*/ 51 h 581"/>
                    <a:gd name="T98" fmla="*/ 912 w 912"/>
                    <a:gd name="T99" fmla="*/ 51 h 581"/>
                    <a:gd name="T100" fmla="*/ 910 w 912"/>
                    <a:gd name="T101" fmla="*/ 578 h 581"/>
                    <a:gd name="T102" fmla="*/ 77 w 912"/>
                    <a:gd name="T103" fmla="*/ 578 h 581"/>
                    <a:gd name="T104" fmla="*/ 42 w 912"/>
                    <a:gd name="T105" fmla="*/ 581 h 581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912"/>
                    <a:gd name="T160" fmla="*/ 0 h 581"/>
                    <a:gd name="T161" fmla="*/ 912 w 912"/>
                    <a:gd name="T162" fmla="*/ 581 h 581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912" h="581">
                      <a:moveTo>
                        <a:pt x="42" y="581"/>
                      </a:moveTo>
                      <a:lnTo>
                        <a:pt x="0" y="499"/>
                      </a:lnTo>
                      <a:lnTo>
                        <a:pt x="0" y="488"/>
                      </a:lnTo>
                      <a:lnTo>
                        <a:pt x="2" y="463"/>
                      </a:lnTo>
                      <a:lnTo>
                        <a:pt x="8" y="426"/>
                      </a:lnTo>
                      <a:lnTo>
                        <a:pt x="20" y="384"/>
                      </a:lnTo>
                      <a:lnTo>
                        <a:pt x="42" y="344"/>
                      </a:lnTo>
                      <a:lnTo>
                        <a:pt x="75" y="310"/>
                      </a:lnTo>
                      <a:lnTo>
                        <a:pt x="124" y="287"/>
                      </a:lnTo>
                      <a:lnTo>
                        <a:pt x="188" y="283"/>
                      </a:lnTo>
                      <a:lnTo>
                        <a:pt x="191" y="283"/>
                      </a:lnTo>
                      <a:lnTo>
                        <a:pt x="197" y="283"/>
                      </a:lnTo>
                      <a:lnTo>
                        <a:pt x="208" y="283"/>
                      </a:lnTo>
                      <a:lnTo>
                        <a:pt x="221" y="283"/>
                      </a:lnTo>
                      <a:lnTo>
                        <a:pt x="238" y="281"/>
                      </a:lnTo>
                      <a:lnTo>
                        <a:pt x="258" y="275"/>
                      </a:lnTo>
                      <a:lnTo>
                        <a:pt x="280" y="269"/>
                      </a:lnTo>
                      <a:lnTo>
                        <a:pt x="305" y="258"/>
                      </a:lnTo>
                      <a:lnTo>
                        <a:pt x="330" y="245"/>
                      </a:lnTo>
                      <a:lnTo>
                        <a:pt x="357" y="227"/>
                      </a:lnTo>
                      <a:lnTo>
                        <a:pt x="385" y="204"/>
                      </a:lnTo>
                      <a:lnTo>
                        <a:pt x="414" y="177"/>
                      </a:lnTo>
                      <a:lnTo>
                        <a:pt x="443" y="144"/>
                      </a:lnTo>
                      <a:lnTo>
                        <a:pt x="472" y="105"/>
                      </a:lnTo>
                      <a:lnTo>
                        <a:pt x="499" y="59"/>
                      </a:lnTo>
                      <a:lnTo>
                        <a:pt x="525" y="5"/>
                      </a:lnTo>
                      <a:lnTo>
                        <a:pt x="529" y="3"/>
                      </a:lnTo>
                      <a:lnTo>
                        <a:pt x="538" y="1"/>
                      </a:lnTo>
                      <a:lnTo>
                        <a:pt x="554" y="0"/>
                      </a:lnTo>
                      <a:lnTo>
                        <a:pt x="575" y="0"/>
                      </a:lnTo>
                      <a:lnTo>
                        <a:pt x="600" y="2"/>
                      </a:lnTo>
                      <a:lnTo>
                        <a:pt x="628" y="11"/>
                      </a:lnTo>
                      <a:lnTo>
                        <a:pt x="658" y="27"/>
                      </a:lnTo>
                      <a:lnTo>
                        <a:pt x="689" y="51"/>
                      </a:lnTo>
                      <a:lnTo>
                        <a:pt x="692" y="51"/>
                      </a:lnTo>
                      <a:lnTo>
                        <a:pt x="700" y="52"/>
                      </a:lnTo>
                      <a:lnTo>
                        <a:pt x="712" y="52"/>
                      </a:lnTo>
                      <a:lnTo>
                        <a:pt x="726" y="52"/>
                      </a:lnTo>
                      <a:lnTo>
                        <a:pt x="743" y="52"/>
                      </a:lnTo>
                      <a:lnTo>
                        <a:pt x="762" y="52"/>
                      </a:lnTo>
                      <a:lnTo>
                        <a:pt x="781" y="52"/>
                      </a:lnTo>
                      <a:lnTo>
                        <a:pt x="802" y="52"/>
                      </a:lnTo>
                      <a:lnTo>
                        <a:pt x="823" y="52"/>
                      </a:lnTo>
                      <a:lnTo>
                        <a:pt x="843" y="52"/>
                      </a:lnTo>
                      <a:lnTo>
                        <a:pt x="861" y="52"/>
                      </a:lnTo>
                      <a:lnTo>
                        <a:pt x="878" y="51"/>
                      </a:lnTo>
                      <a:lnTo>
                        <a:pt x="893" y="51"/>
                      </a:lnTo>
                      <a:lnTo>
                        <a:pt x="903" y="51"/>
                      </a:lnTo>
                      <a:lnTo>
                        <a:pt x="910" y="51"/>
                      </a:lnTo>
                      <a:lnTo>
                        <a:pt x="912" y="51"/>
                      </a:lnTo>
                      <a:lnTo>
                        <a:pt x="910" y="578"/>
                      </a:lnTo>
                      <a:lnTo>
                        <a:pt x="77" y="578"/>
                      </a:lnTo>
                      <a:lnTo>
                        <a:pt x="42" y="58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5" name="Freeform 10"/>
                <p:cNvSpPr>
                  <a:spLocks/>
                </p:cNvSpPr>
                <p:nvPr/>
              </p:nvSpPr>
              <p:spPr bwMode="auto">
                <a:xfrm>
                  <a:off x="992" y="2154"/>
                  <a:ext cx="134" cy="73"/>
                </a:xfrm>
                <a:custGeom>
                  <a:avLst/>
                  <a:gdLst>
                    <a:gd name="T0" fmla="*/ 9 w 134"/>
                    <a:gd name="T1" fmla="*/ 0 h 73"/>
                    <a:gd name="T2" fmla="*/ 5 w 134"/>
                    <a:gd name="T3" fmla="*/ 1 h 73"/>
                    <a:gd name="T4" fmla="*/ 3 w 134"/>
                    <a:gd name="T5" fmla="*/ 3 h 73"/>
                    <a:gd name="T6" fmla="*/ 1 w 134"/>
                    <a:gd name="T7" fmla="*/ 6 h 73"/>
                    <a:gd name="T8" fmla="*/ 0 w 134"/>
                    <a:gd name="T9" fmla="*/ 10 h 73"/>
                    <a:gd name="T10" fmla="*/ 1 w 134"/>
                    <a:gd name="T11" fmla="*/ 14 h 73"/>
                    <a:gd name="T12" fmla="*/ 4 w 134"/>
                    <a:gd name="T13" fmla="*/ 17 h 73"/>
                    <a:gd name="T14" fmla="*/ 7 w 134"/>
                    <a:gd name="T15" fmla="*/ 18 h 73"/>
                    <a:gd name="T16" fmla="*/ 11 w 134"/>
                    <a:gd name="T17" fmla="*/ 18 h 73"/>
                    <a:gd name="T18" fmla="*/ 24 w 134"/>
                    <a:gd name="T19" fmla="*/ 18 h 73"/>
                    <a:gd name="T20" fmla="*/ 38 w 134"/>
                    <a:gd name="T21" fmla="*/ 19 h 73"/>
                    <a:gd name="T22" fmla="*/ 53 w 134"/>
                    <a:gd name="T23" fmla="*/ 22 h 73"/>
                    <a:gd name="T24" fmla="*/ 67 w 134"/>
                    <a:gd name="T25" fmla="*/ 26 h 73"/>
                    <a:gd name="T26" fmla="*/ 80 w 134"/>
                    <a:gd name="T27" fmla="*/ 32 h 73"/>
                    <a:gd name="T28" fmla="*/ 95 w 134"/>
                    <a:gd name="T29" fmla="*/ 42 h 73"/>
                    <a:gd name="T30" fmla="*/ 106 w 134"/>
                    <a:gd name="T31" fmla="*/ 53 h 73"/>
                    <a:gd name="T32" fmla="*/ 117 w 134"/>
                    <a:gd name="T33" fmla="*/ 69 h 73"/>
                    <a:gd name="T34" fmla="*/ 120 w 134"/>
                    <a:gd name="T35" fmla="*/ 72 h 73"/>
                    <a:gd name="T36" fmla="*/ 122 w 134"/>
                    <a:gd name="T37" fmla="*/ 73 h 73"/>
                    <a:gd name="T38" fmla="*/ 126 w 134"/>
                    <a:gd name="T39" fmla="*/ 73 h 73"/>
                    <a:gd name="T40" fmla="*/ 129 w 134"/>
                    <a:gd name="T41" fmla="*/ 73 h 73"/>
                    <a:gd name="T42" fmla="*/ 131 w 134"/>
                    <a:gd name="T43" fmla="*/ 70 h 73"/>
                    <a:gd name="T44" fmla="*/ 134 w 134"/>
                    <a:gd name="T45" fmla="*/ 67 h 73"/>
                    <a:gd name="T46" fmla="*/ 134 w 134"/>
                    <a:gd name="T47" fmla="*/ 64 h 73"/>
                    <a:gd name="T48" fmla="*/ 133 w 134"/>
                    <a:gd name="T49" fmla="*/ 60 h 73"/>
                    <a:gd name="T50" fmla="*/ 120 w 134"/>
                    <a:gd name="T51" fmla="*/ 42 h 73"/>
                    <a:gd name="T52" fmla="*/ 105 w 134"/>
                    <a:gd name="T53" fmla="*/ 27 h 73"/>
                    <a:gd name="T54" fmla="*/ 88 w 134"/>
                    <a:gd name="T55" fmla="*/ 15 h 73"/>
                    <a:gd name="T56" fmla="*/ 71 w 134"/>
                    <a:gd name="T57" fmla="*/ 7 h 73"/>
                    <a:gd name="T58" fmla="*/ 54 w 134"/>
                    <a:gd name="T59" fmla="*/ 3 h 73"/>
                    <a:gd name="T60" fmla="*/ 37 w 134"/>
                    <a:gd name="T61" fmla="*/ 1 h 73"/>
                    <a:gd name="T62" fmla="*/ 22 w 134"/>
                    <a:gd name="T63" fmla="*/ 0 h 73"/>
                    <a:gd name="T64" fmla="*/ 9 w 134"/>
                    <a:gd name="T65" fmla="*/ 0 h 7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34"/>
                    <a:gd name="T100" fmla="*/ 0 h 73"/>
                    <a:gd name="T101" fmla="*/ 134 w 134"/>
                    <a:gd name="T102" fmla="*/ 73 h 7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34" h="73">
                      <a:moveTo>
                        <a:pt x="9" y="0"/>
                      </a:moveTo>
                      <a:lnTo>
                        <a:pt x="5" y="1"/>
                      </a:lnTo>
                      <a:lnTo>
                        <a:pt x="3" y="3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1" y="14"/>
                      </a:lnTo>
                      <a:lnTo>
                        <a:pt x="4" y="17"/>
                      </a:lnTo>
                      <a:lnTo>
                        <a:pt x="7" y="18"/>
                      </a:lnTo>
                      <a:lnTo>
                        <a:pt x="11" y="18"/>
                      </a:lnTo>
                      <a:lnTo>
                        <a:pt x="24" y="18"/>
                      </a:lnTo>
                      <a:lnTo>
                        <a:pt x="38" y="19"/>
                      </a:lnTo>
                      <a:lnTo>
                        <a:pt x="53" y="22"/>
                      </a:lnTo>
                      <a:lnTo>
                        <a:pt x="67" y="26"/>
                      </a:lnTo>
                      <a:lnTo>
                        <a:pt x="80" y="32"/>
                      </a:lnTo>
                      <a:lnTo>
                        <a:pt x="95" y="42"/>
                      </a:lnTo>
                      <a:lnTo>
                        <a:pt x="106" y="53"/>
                      </a:lnTo>
                      <a:lnTo>
                        <a:pt x="117" y="69"/>
                      </a:lnTo>
                      <a:lnTo>
                        <a:pt x="120" y="72"/>
                      </a:lnTo>
                      <a:lnTo>
                        <a:pt x="122" y="73"/>
                      </a:lnTo>
                      <a:lnTo>
                        <a:pt x="126" y="73"/>
                      </a:lnTo>
                      <a:lnTo>
                        <a:pt x="129" y="73"/>
                      </a:lnTo>
                      <a:lnTo>
                        <a:pt x="131" y="70"/>
                      </a:lnTo>
                      <a:lnTo>
                        <a:pt x="134" y="67"/>
                      </a:lnTo>
                      <a:lnTo>
                        <a:pt x="134" y="64"/>
                      </a:lnTo>
                      <a:lnTo>
                        <a:pt x="133" y="60"/>
                      </a:lnTo>
                      <a:lnTo>
                        <a:pt x="120" y="42"/>
                      </a:lnTo>
                      <a:lnTo>
                        <a:pt x="105" y="27"/>
                      </a:lnTo>
                      <a:lnTo>
                        <a:pt x="88" y="15"/>
                      </a:lnTo>
                      <a:lnTo>
                        <a:pt x="71" y="7"/>
                      </a:lnTo>
                      <a:lnTo>
                        <a:pt x="54" y="3"/>
                      </a:lnTo>
                      <a:lnTo>
                        <a:pt x="37" y="1"/>
                      </a:lnTo>
                      <a:lnTo>
                        <a:pt x="22" y="0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6" name="Freeform 11"/>
                <p:cNvSpPr>
                  <a:spLocks/>
                </p:cNvSpPr>
                <p:nvPr/>
              </p:nvSpPr>
              <p:spPr bwMode="auto">
                <a:xfrm>
                  <a:off x="835" y="2335"/>
                  <a:ext cx="95" cy="92"/>
                </a:xfrm>
                <a:custGeom>
                  <a:avLst/>
                  <a:gdLst>
                    <a:gd name="T0" fmla="*/ 0 w 95"/>
                    <a:gd name="T1" fmla="*/ 5 h 92"/>
                    <a:gd name="T2" fmla="*/ 0 w 95"/>
                    <a:gd name="T3" fmla="*/ 9 h 92"/>
                    <a:gd name="T4" fmla="*/ 1 w 95"/>
                    <a:gd name="T5" fmla="*/ 13 h 92"/>
                    <a:gd name="T6" fmla="*/ 2 w 95"/>
                    <a:gd name="T7" fmla="*/ 16 h 92"/>
                    <a:gd name="T8" fmla="*/ 6 w 95"/>
                    <a:gd name="T9" fmla="*/ 17 h 92"/>
                    <a:gd name="T10" fmla="*/ 19 w 95"/>
                    <a:gd name="T11" fmla="*/ 22 h 92"/>
                    <a:gd name="T12" fmla="*/ 32 w 95"/>
                    <a:gd name="T13" fmla="*/ 27 h 92"/>
                    <a:gd name="T14" fmla="*/ 43 w 95"/>
                    <a:gd name="T15" fmla="*/ 35 h 92"/>
                    <a:gd name="T16" fmla="*/ 52 w 95"/>
                    <a:gd name="T17" fmla="*/ 43 h 92"/>
                    <a:gd name="T18" fmla="*/ 61 w 95"/>
                    <a:gd name="T19" fmla="*/ 51 h 92"/>
                    <a:gd name="T20" fmla="*/ 68 w 95"/>
                    <a:gd name="T21" fmla="*/ 62 h 92"/>
                    <a:gd name="T22" fmla="*/ 74 w 95"/>
                    <a:gd name="T23" fmla="*/ 73 h 92"/>
                    <a:gd name="T24" fmla="*/ 78 w 95"/>
                    <a:gd name="T25" fmla="*/ 85 h 92"/>
                    <a:gd name="T26" fmla="*/ 80 w 95"/>
                    <a:gd name="T27" fmla="*/ 89 h 92"/>
                    <a:gd name="T28" fmla="*/ 82 w 95"/>
                    <a:gd name="T29" fmla="*/ 90 h 92"/>
                    <a:gd name="T30" fmla="*/ 86 w 95"/>
                    <a:gd name="T31" fmla="*/ 92 h 92"/>
                    <a:gd name="T32" fmla="*/ 89 w 95"/>
                    <a:gd name="T33" fmla="*/ 92 h 92"/>
                    <a:gd name="T34" fmla="*/ 93 w 95"/>
                    <a:gd name="T35" fmla="*/ 90 h 92"/>
                    <a:gd name="T36" fmla="*/ 94 w 95"/>
                    <a:gd name="T37" fmla="*/ 88 h 92"/>
                    <a:gd name="T38" fmla="*/ 95 w 95"/>
                    <a:gd name="T39" fmla="*/ 84 h 92"/>
                    <a:gd name="T40" fmla="*/ 95 w 95"/>
                    <a:gd name="T41" fmla="*/ 80 h 92"/>
                    <a:gd name="T42" fmla="*/ 90 w 95"/>
                    <a:gd name="T43" fmla="*/ 65 h 92"/>
                    <a:gd name="T44" fmla="*/ 84 w 95"/>
                    <a:gd name="T45" fmla="*/ 54 h 92"/>
                    <a:gd name="T46" fmla="*/ 74 w 95"/>
                    <a:gd name="T47" fmla="*/ 42 h 92"/>
                    <a:gd name="T48" fmla="*/ 65 w 95"/>
                    <a:gd name="T49" fmla="*/ 30 h 92"/>
                    <a:gd name="T50" fmla="*/ 53 w 95"/>
                    <a:gd name="T51" fmla="*/ 21 h 92"/>
                    <a:gd name="T52" fmla="*/ 42 w 95"/>
                    <a:gd name="T53" fmla="*/ 13 h 92"/>
                    <a:gd name="T54" fmla="*/ 27 w 95"/>
                    <a:gd name="T55" fmla="*/ 5 h 92"/>
                    <a:gd name="T56" fmla="*/ 11 w 95"/>
                    <a:gd name="T57" fmla="*/ 0 h 92"/>
                    <a:gd name="T58" fmla="*/ 8 w 95"/>
                    <a:gd name="T59" fmla="*/ 0 h 92"/>
                    <a:gd name="T60" fmla="*/ 4 w 95"/>
                    <a:gd name="T61" fmla="*/ 0 h 92"/>
                    <a:gd name="T62" fmla="*/ 1 w 95"/>
                    <a:gd name="T63" fmla="*/ 2 h 92"/>
                    <a:gd name="T64" fmla="*/ 0 w 95"/>
                    <a:gd name="T65" fmla="*/ 5 h 9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95"/>
                    <a:gd name="T100" fmla="*/ 0 h 92"/>
                    <a:gd name="T101" fmla="*/ 95 w 95"/>
                    <a:gd name="T102" fmla="*/ 92 h 9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95" h="92">
                      <a:moveTo>
                        <a:pt x="0" y="5"/>
                      </a:moveTo>
                      <a:lnTo>
                        <a:pt x="0" y="9"/>
                      </a:lnTo>
                      <a:lnTo>
                        <a:pt x="1" y="13"/>
                      </a:lnTo>
                      <a:lnTo>
                        <a:pt x="2" y="16"/>
                      </a:lnTo>
                      <a:lnTo>
                        <a:pt x="6" y="17"/>
                      </a:lnTo>
                      <a:lnTo>
                        <a:pt x="19" y="22"/>
                      </a:lnTo>
                      <a:lnTo>
                        <a:pt x="32" y="27"/>
                      </a:lnTo>
                      <a:lnTo>
                        <a:pt x="43" y="35"/>
                      </a:lnTo>
                      <a:lnTo>
                        <a:pt x="52" y="43"/>
                      </a:lnTo>
                      <a:lnTo>
                        <a:pt x="61" y="51"/>
                      </a:lnTo>
                      <a:lnTo>
                        <a:pt x="68" y="62"/>
                      </a:lnTo>
                      <a:lnTo>
                        <a:pt x="74" y="73"/>
                      </a:lnTo>
                      <a:lnTo>
                        <a:pt x="78" y="85"/>
                      </a:lnTo>
                      <a:lnTo>
                        <a:pt x="80" y="89"/>
                      </a:lnTo>
                      <a:lnTo>
                        <a:pt x="82" y="90"/>
                      </a:lnTo>
                      <a:lnTo>
                        <a:pt x="86" y="92"/>
                      </a:lnTo>
                      <a:lnTo>
                        <a:pt x="89" y="92"/>
                      </a:lnTo>
                      <a:lnTo>
                        <a:pt x="93" y="90"/>
                      </a:lnTo>
                      <a:lnTo>
                        <a:pt x="94" y="88"/>
                      </a:lnTo>
                      <a:lnTo>
                        <a:pt x="95" y="84"/>
                      </a:lnTo>
                      <a:lnTo>
                        <a:pt x="95" y="80"/>
                      </a:lnTo>
                      <a:lnTo>
                        <a:pt x="90" y="65"/>
                      </a:lnTo>
                      <a:lnTo>
                        <a:pt x="84" y="54"/>
                      </a:lnTo>
                      <a:lnTo>
                        <a:pt x="74" y="42"/>
                      </a:lnTo>
                      <a:lnTo>
                        <a:pt x="65" y="30"/>
                      </a:lnTo>
                      <a:lnTo>
                        <a:pt x="53" y="21"/>
                      </a:lnTo>
                      <a:lnTo>
                        <a:pt x="42" y="13"/>
                      </a:lnTo>
                      <a:lnTo>
                        <a:pt x="27" y="5"/>
                      </a:lnTo>
                      <a:lnTo>
                        <a:pt x="11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1" y="2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7" name="Freeform 12"/>
                <p:cNvSpPr>
                  <a:spLocks/>
                </p:cNvSpPr>
                <p:nvPr/>
              </p:nvSpPr>
              <p:spPr bwMode="auto">
                <a:xfrm>
                  <a:off x="900" y="2280"/>
                  <a:ext cx="113" cy="98"/>
                </a:xfrm>
                <a:custGeom>
                  <a:avLst/>
                  <a:gdLst>
                    <a:gd name="T0" fmla="*/ 0 w 113"/>
                    <a:gd name="T1" fmla="*/ 8 h 98"/>
                    <a:gd name="T2" fmla="*/ 0 w 113"/>
                    <a:gd name="T3" fmla="*/ 11 h 98"/>
                    <a:gd name="T4" fmla="*/ 2 w 113"/>
                    <a:gd name="T5" fmla="*/ 14 h 98"/>
                    <a:gd name="T6" fmla="*/ 4 w 113"/>
                    <a:gd name="T7" fmla="*/ 17 h 98"/>
                    <a:gd name="T8" fmla="*/ 8 w 113"/>
                    <a:gd name="T9" fmla="*/ 18 h 98"/>
                    <a:gd name="T10" fmla="*/ 21 w 113"/>
                    <a:gd name="T11" fmla="*/ 21 h 98"/>
                    <a:gd name="T12" fmla="*/ 33 w 113"/>
                    <a:gd name="T13" fmla="*/ 26 h 98"/>
                    <a:gd name="T14" fmla="*/ 46 w 113"/>
                    <a:gd name="T15" fmla="*/ 31 h 98"/>
                    <a:gd name="T16" fmla="*/ 59 w 113"/>
                    <a:gd name="T17" fmla="*/ 39 h 98"/>
                    <a:gd name="T18" fmla="*/ 71 w 113"/>
                    <a:gd name="T19" fmla="*/ 50 h 98"/>
                    <a:gd name="T20" fmla="*/ 80 w 113"/>
                    <a:gd name="T21" fmla="*/ 61 h 98"/>
                    <a:gd name="T22" fmla="*/ 90 w 113"/>
                    <a:gd name="T23" fmla="*/ 76 h 98"/>
                    <a:gd name="T24" fmla="*/ 96 w 113"/>
                    <a:gd name="T25" fmla="*/ 93 h 98"/>
                    <a:gd name="T26" fmla="*/ 97 w 113"/>
                    <a:gd name="T27" fmla="*/ 96 h 98"/>
                    <a:gd name="T28" fmla="*/ 100 w 113"/>
                    <a:gd name="T29" fmla="*/ 97 h 98"/>
                    <a:gd name="T30" fmla="*/ 104 w 113"/>
                    <a:gd name="T31" fmla="*/ 98 h 98"/>
                    <a:gd name="T32" fmla="*/ 107 w 113"/>
                    <a:gd name="T33" fmla="*/ 98 h 98"/>
                    <a:gd name="T34" fmla="*/ 111 w 113"/>
                    <a:gd name="T35" fmla="*/ 97 h 98"/>
                    <a:gd name="T36" fmla="*/ 112 w 113"/>
                    <a:gd name="T37" fmla="*/ 94 h 98"/>
                    <a:gd name="T38" fmla="*/ 113 w 113"/>
                    <a:gd name="T39" fmla="*/ 90 h 98"/>
                    <a:gd name="T40" fmla="*/ 113 w 113"/>
                    <a:gd name="T41" fmla="*/ 88 h 98"/>
                    <a:gd name="T42" fmla="*/ 107 w 113"/>
                    <a:gd name="T43" fmla="*/ 71 h 98"/>
                    <a:gd name="T44" fmla="*/ 99 w 113"/>
                    <a:gd name="T45" fmla="*/ 56 h 98"/>
                    <a:gd name="T46" fmla="*/ 88 w 113"/>
                    <a:gd name="T47" fmla="*/ 43 h 98"/>
                    <a:gd name="T48" fmla="*/ 76 w 113"/>
                    <a:gd name="T49" fmla="*/ 30 h 98"/>
                    <a:gd name="T50" fmla="*/ 63 w 113"/>
                    <a:gd name="T51" fmla="*/ 19 h 98"/>
                    <a:gd name="T52" fmla="*/ 48 w 113"/>
                    <a:gd name="T53" fmla="*/ 11 h 98"/>
                    <a:gd name="T54" fmla="*/ 29 w 113"/>
                    <a:gd name="T55" fmla="*/ 5 h 98"/>
                    <a:gd name="T56" fmla="*/ 11 w 113"/>
                    <a:gd name="T57" fmla="*/ 0 h 98"/>
                    <a:gd name="T58" fmla="*/ 7 w 113"/>
                    <a:gd name="T59" fmla="*/ 0 h 98"/>
                    <a:gd name="T60" fmla="*/ 4 w 113"/>
                    <a:gd name="T61" fmla="*/ 1 h 98"/>
                    <a:gd name="T62" fmla="*/ 2 w 113"/>
                    <a:gd name="T63" fmla="*/ 4 h 98"/>
                    <a:gd name="T64" fmla="*/ 0 w 113"/>
                    <a:gd name="T65" fmla="*/ 8 h 9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13"/>
                    <a:gd name="T100" fmla="*/ 0 h 98"/>
                    <a:gd name="T101" fmla="*/ 113 w 113"/>
                    <a:gd name="T102" fmla="*/ 98 h 9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13" h="98">
                      <a:moveTo>
                        <a:pt x="0" y="8"/>
                      </a:moveTo>
                      <a:lnTo>
                        <a:pt x="0" y="11"/>
                      </a:lnTo>
                      <a:lnTo>
                        <a:pt x="2" y="14"/>
                      </a:lnTo>
                      <a:lnTo>
                        <a:pt x="4" y="17"/>
                      </a:lnTo>
                      <a:lnTo>
                        <a:pt x="8" y="18"/>
                      </a:lnTo>
                      <a:lnTo>
                        <a:pt x="21" y="21"/>
                      </a:lnTo>
                      <a:lnTo>
                        <a:pt x="33" y="26"/>
                      </a:lnTo>
                      <a:lnTo>
                        <a:pt x="46" y="31"/>
                      </a:lnTo>
                      <a:lnTo>
                        <a:pt x="59" y="39"/>
                      </a:lnTo>
                      <a:lnTo>
                        <a:pt x="71" y="50"/>
                      </a:lnTo>
                      <a:lnTo>
                        <a:pt x="80" y="61"/>
                      </a:lnTo>
                      <a:lnTo>
                        <a:pt x="90" y="76"/>
                      </a:lnTo>
                      <a:lnTo>
                        <a:pt x="96" y="93"/>
                      </a:lnTo>
                      <a:lnTo>
                        <a:pt x="97" y="96"/>
                      </a:lnTo>
                      <a:lnTo>
                        <a:pt x="100" y="97"/>
                      </a:lnTo>
                      <a:lnTo>
                        <a:pt x="104" y="98"/>
                      </a:lnTo>
                      <a:lnTo>
                        <a:pt x="107" y="98"/>
                      </a:lnTo>
                      <a:lnTo>
                        <a:pt x="111" y="97"/>
                      </a:lnTo>
                      <a:lnTo>
                        <a:pt x="112" y="94"/>
                      </a:lnTo>
                      <a:lnTo>
                        <a:pt x="113" y="90"/>
                      </a:lnTo>
                      <a:lnTo>
                        <a:pt x="113" y="88"/>
                      </a:lnTo>
                      <a:lnTo>
                        <a:pt x="107" y="71"/>
                      </a:lnTo>
                      <a:lnTo>
                        <a:pt x="99" y="56"/>
                      </a:lnTo>
                      <a:lnTo>
                        <a:pt x="88" y="43"/>
                      </a:lnTo>
                      <a:lnTo>
                        <a:pt x="76" y="30"/>
                      </a:lnTo>
                      <a:lnTo>
                        <a:pt x="63" y="19"/>
                      </a:lnTo>
                      <a:lnTo>
                        <a:pt x="48" y="11"/>
                      </a:lnTo>
                      <a:lnTo>
                        <a:pt x="29" y="5"/>
                      </a:lnTo>
                      <a:lnTo>
                        <a:pt x="11" y="0"/>
                      </a:lnTo>
                      <a:lnTo>
                        <a:pt x="7" y="0"/>
                      </a:lnTo>
                      <a:lnTo>
                        <a:pt x="4" y="1"/>
                      </a:lnTo>
                      <a:lnTo>
                        <a:pt x="2" y="4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8" name="Freeform 13"/>
                <p:cNvSpPr>
                  <a:spLocks/>
                </p:cNvSpPr>
                <p:nvPr/>
              </p:nvSpPr>
              <p:spPr bwMode="auto">
                <a:xfrm>
                  <a:off x="953" y="2222"/>
                  <a:ext cx="128" cy="89"/>
                </a:xfrm>
                <a:custGeom>
                  <a:avLst/>
                  <a:gdLst>
                    <a:gd name="T0" fmla="*/ 0 w 128"/>
                    <a:gd name="T1" fmla="*/ 8 h 89"/>
                    <a:gd name="T2" fmla="*/ 1 w 128"/>
                    <a:gd name="T3" fmla="*/ 12 h 89"/>
                    <a:gd name="T4" fmla="*/ 2 w 128"/>
                    <a:gd name="T5" fmla="*/ 14 h 89"/>
                    <a:gd name="T6" fmla="*/ 5 w 128"/>
                    <a:gd name="T7" fmla="*/ 17 h 89"/>
                    <a:gd name="T8" fmla="*/ 8 w 128"/>
                    <a:gd name="T9" fmla="*/ 18 h 89"/>
                    <a:gd name="T10" fmla="*/ 22 w 128"/>
                    <a:gd name="T11" fmla="*/ 20 h 89"/>
                    <a:gd name="T12" fmla="*/ 37 w 128"/>
                    <a:gd name="T13" fmla="*/ 22 h 89"/>
                    <a:gd name="T14" fmla="*/ 51 w 128"/>
                    <a:gd name="T15" fmla="*/ 26 h 89"/>
                    <a:gd name="T16" fmla="*/ 65 w 128"/>
                    <a:gd name="T17" fmla="*/ 33 h 89"/>
                    <a:gd name="T18" fmla="*/ 80 w 128"/>
                    <a:gd name="T19" fmla="*/ 41 h 89"/>
                    <a:gd name="T20" fmla="*/ 92 w 128"/>
                    <a:gd name="T21" fmla="*/ 52 h 89"/>
                    <a:gd name="T22" fmla="*/ 102 w 128"/>
                    <a:gd name="T23" fmla="*/ 67 h 89"/>
                    <a:gd name="T24" fmla="*/ 111 w 128"/>
                    <a:gd name="T25" fmla="*/ 84 h 89"/>
                    <a:gd name="T26" fmla="*/ 113 w 128"/>
                    <a:gd name="T27" fmla="*/ 87 h 89"/>
                    <a:gd name="T28" fmla="*/ 115 w 128"/>
                    <a:gd name="T29" fmla="*/ 88 h 89"/>
                    <a:gd name="T30" fmla="*/ 119 w 128"/>
                    <a:gd name="T31" fmla="*/ 89 h 89"/>
                    <a:gd name="T32" fmla="*/ 123 w 128"/>
                    <a:gd name="T33" fmla="*/ 89 h 89"/>
                    <a:gd name="T34" fmla="*/ 126 w 128"/>
                    <a:gd name="T35" fmla="*/ 87 h 89"/>
                    <a:gd name="T36" fmla="*/ 128 w 128"/>
                    <a:gd name="T37" fmla="*/ 84 h 89"/>
                    <a:gd name="T38" fmla="*/ 128 w 128"/>
                    <a:gd name="T39" fmla="*/ 80 h 89"/>
                    <a:gd name="T40" fmla="*/ 128 w 128"/>
                    <a:gd name="T41" fmla="*/ 77 h 89"/>
                    <a:gd name="T42" fmla="*/ 118 w 128"/>
                    <a:gd name="T43" fmla="*/ 55 h 89"/>
                    <a:gd name="T44" fmla="*/ 103 w 128"/>
                    <a:gd name="T45" fmla="*/ 38 h 89"/>
                    <a:gd name="T46" fmla="*/ 88 w 128"/>
                    <a:gd name="T47" fmla="*/ 25 h 89"/>
                    <a:gd name="T48" fmla="*/ 72 w 128"/>
                    <a:gd name="T49" fmla="*/ 14 h 89"/>
                    <a:gd name="T50" fmla="*/ 55 w 128"/>
                    <a:gd name="T51" fmla="*/ 8 h 89"/>
                    <a:gd name="T52" fmla="*/ 38 w 128"/>
                    <a:gd name="T53" fmla="*/ 4 h 89"/>
                    <a:gd name="T54" fmla="*/ 22 w 128"/>
                    <a:gd name="T55" fmla="*/ 1 h 89"/>
                    <a:gd name="T56" fmla="*/ 8 w 128"/>
                    <a:gd name="T57" fmla="*/ 0 h 89"/>
                    <a:gd name="T58" fmla="*/ 5 w 128"/>
                    <a:gd name="T59" fmla="*/ 1 h 89"/>
                    <a:gd name="T60" fmla="*/ 2 w 128"/>
                    <a:gd name="T61" fmla="*/ 2 h 89"/>
                    <a:gd name="T62" fmla="*/ 1 w 128"/>
                    <a:gd name="T63" fmla="*/ 5 h 89"/>
                    <a:gd name="T64" fmla="*/ 0 w 128"/>
                    <a:gd name="T65" fmla="*/ 8 h 8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28"/>
                    <a:gd name="T100" fmla="*/ 0 h 89"/>
                    <a:gd name="T101" fmla="*/ 128 w 128"/>
                    <a:gd name="T102" fmla="*/ 89 h 8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28" h="89">
                      <a:moveTo>
                        <a:pt x="0" y="8"/>
                      </a:moveTo>
                      <a:lnTo>
                        <a:pt x="1" y="12"/>
                      </a:lnTo>
                      <a:lnTo>
                        <a:pt x="2" y="14"/>
                      </a:lnTo>
                      <a:lnTo>
                        <a:pt x="5" y="17"/>
                      </a:lnTo>
                      <a:lnTo>
                        <a:pt x="8" y="18"/>
                      </a:lnTo>
                      <a:lnTo>
                        <a:pt x="22" y="20"/>
                      </a:lnTo>
                      <a:lnTo>
                        <a:pt x="37" y="22"/>
                      </a:lnTo>
                      <a:lnTo>
                        <a:pt x="51" y="26"/>
                      </a:lnTo>
                      <a:lnTo>
                        <a:pt x="65" y="33"/>
                      </a:lnTo>
                      <a:lnTo>
                        <a:pt x="80" y="41"/>
                      </a:lnTo>
                      <a:lnTo>
                        <a:pt x="92" y="52"/>
                      </a:lnTo>
                      <a:lnTo>
                        <a:pt x="102" y="67"/>
                      </a:lnTo>
                      <a:lnTo>
                        <a:pt x="111" y="84"/>
                      </a:lnTo>
                      <a:lnTo>
                        <a:pt x="113" y="87"/>
                      </a:lnTo>
                      <a:lnTo>
                        <a:pt x="115" y="88"/>
                      </a:lnTo>
                      <a:lnTo>
                        <a:pt x="119" y="89"/>
                      </a:lnTo>
                      <a:lnTo>
                        <a:pt x="123" y="89"/>
                      </a:lnTo>
                      <a:lnTo>
                        <a:pt x="126" y="87"/>
                      </a:lnTo>
                      <a:lnTo>
                        <a:pt x="128" y="84"/>
                      </a:lnTo>
                      <a:lnTo>
                        <a:pt x="128" y="80"/>
                      </a:lnTo>
                      <a:lnTo>
                        <a:pt x="128" y="77"/>
                      </a:lnTo>
                      <a:lnTo>
                        <a:pt x="118" y="55"/>
                      </a:lnTo>
                      <a:lnTo>
                        <a:pt x="103" y="38"/>
                      </a:lnTo>
                      <a:lnTo>
                        <a:pt x="88" y="25"/>
                      </a:lnTo>
                      <a:lnTo>
                        <a:pt x="72" y="14"/>
                      </a:lnTo>
                      <a:lnTo>
                        <a:pt x="55" y="8"/>
                      </a:lnTo>
                      <a:lnTo>
                        <a:pt x="38" y="4"/>
                      </a:lnTo>
                      <a:lnTo>
                        <a:pt x="22" y="1"/>
                      </a:lnTo>
                      <a:lnTo>
                        <a:pt x="8" y="0"/>
                      </a:lnTo>
                      <a:lnTo>
                        <a:pt x="5" y="1"/>
                      </a:lnTo>
                      <a:lnTo>
                        <a:pt x="2" y="2"/>
                      </a:lnTo>
                      <a:lnTo>
                        <a:pt x="1" y="5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9" name="Freeform 14"/>
                <p:cNvSpPr>
                  <a:spLocks/>
                </p:cNvSpPr>
                <p:nvPr/>
              </p:nvSpPr>
              <p:spPr bwMode="auto">
                <a:xfrm>
                  <a:off x="1239" y="2224"/>
                  <a:ext cx="110" cy="111"/>
                </a:xfrm>
                <a:custGeom>
                  <a:avLst/>
                  <a:gdLst>
                    <a:gd name="T0" fmla="*/ 0 w 110"/>
                    <a:gd name="T1" fmla="*/ 56 h 111"/>
                    <a:gd name="T2" fmla="*/ 1 w 110"/>
                    <a:gd name="T3" fmla="*/ 44 h 111"/>
                    <a:gd name="T4" fmla="*/ 4 w 110"/>
                    <a:gd name="T5" fmla="*/ 33 h 111"/>
                    <a:gd name="T6" fmla="*/ 9 w 110"/>
                    <a:gd name="T7" fmla="*/ 24 h 111"/>
                    <a:gd name="T8" fmla="*/ 16 w 110"/>
                    <a:gd name="T9" fmla="*/ 16 h 111"/>
                    <a:gd name="T10" fmla="*/ 25 w 110"/>
                    <a:gd name="T11" fmla="*/ 10 h 111"/>
                    <a:gd name="T12" fmla="*/ 34 w 110"/>
                    <a:gd name="T13" fmla="*/ 4 h 111"/>
                    <a:gd name="T14" fmla="*/ 44 w 110"/>
                    <a:gd name="T15" fmla="*/ 2 h 111"/>
                    <a:gd name="T16" fmla="*/ 55 w 110"/>
                    <a:gd name="T17" fmla="*/ 0 h 111"/>
                    <a:gd name="T18" fmla="*/ 65 w 110"/>
                    <a:gd name="T19" fmla="*/ 2 h 111"/>
                    <a:gd name="T20" fmla="*/ 76 w 110"/>
                    <a:gd name="T21" fmla="*/ 4 h 111"/>
                    <a:gd name="T22" fmla="*/ 85 w 110"/>
                    <a:gd name="T23" fmla="*/ 10 h 111"/>
                    <a:gd name="T24" fmla="*/ 94 w 110"/>
                    <a:gd name="T25" fmla="*/ 16 h 111"/>
                    <a:gd name="T26" fmla="*/ 101 w 110"/>
                    <a:gd name="T27" fmla="*/ 24 h 111"/>
                    <a:gd name="T28" fmla="*/ 106 w 110"/>
                    <a:gd name="T29" fmla="*/ 33 h 111"/>
                    <a:gd name="T30" fmla="*/ 109 w 110"/>
                    <a:gd name="T31" fmla="*/ 44 h 111"/>
                    <a:gd name="T32" fmla="*/ 110 w 110"/>
                    <a:gd name="T33" fmla="*/ 56 h 111"/>
                    <a:gd name="T34" fmla="*/ 109 w 110"/>
                    <a:gd name="T35" fmla="*/ 66 h 111"/>
                    <a:gd name="T36" fmla="*/ 106 w 110"/>
                    <a:gd name="T37" fmla="*/ 77 h 111"/>
                    <a:gd name="T38" fmla="*/ 101 w 110"/>
                    <a:gd name="T39" fmla="*/ 86 h 111"/>
                    <a:gd name="T40" fmla="*/ 94 w 110"/>
                    <a:gd name="T41" fmla="*/ 95 h 111"/>
                    <a:gd name="T42" fmla="*/ 85 w 110"/>
                    <a:gd name="T43" fmla="*/ 102 h 111"/>
                    <a:gd name="T44" fmla="*/ 76 w 110"/>
                    <a:gd name="T45" fmla="*/ 107 h 111"/>
                    <a:gd name="T46" fmla="*/ 65 w 110"/>
                    <a:gd name="T47" fmla="*/ 109 h 111"/>
                    <a:gd name="T48" fmla="*/ 55 w 110"/>
                    <a:gd name="T49" fmla="*/ 111 h 111"/>
                    <a:gd name="T50" fmla="*/ 44 w 110"/>
                    <a:gd name="T51" fmla="*/ 109 h 111"/>
                    <a:gd name="T52" fmla="*/ 34 w 110"/>
                    <a:gd name="T53" fmla="*/ 107 h 111"/>
                    <a:gd name="T54" fmla="*/ 25 w 110"/>
                    <a:gd name="T55" fmla="*/ 102 h 111"/>
                    <a:gd name="T56" fmla="*/ 16 w 110"/>
                    <a:gd name="T57" fmla="*/ 95 h 111"/>
                    <a:gd name="T58" fmla="*/ 9 w 110"/>
                    <a:gd name="T59" fmla="*/ 86 h 111"/>
                    <a:gd name="T60" fmla="*/ 4 w 110"/>
                    <a:gd name="T61" fmla="*/ 77 h 111"/>
                    <a:gd name="T62" fmla="*/ 1 w 110"/>
                    <a:gd name="T63" fmla="*/ 66 h 111"/>
                    <a:gd name="T64" fmla="*/ 0 w 110"/>
                    <a:gd name="T65" fmla="*/ 56 h 11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10"/>
                    <a:gd name="T100" fmla="*/ 0 h 111"/>
                    <a:gd name="T101" fmla="*/ 110 w 110"/>
                    <a:gd name="T102" fmla="*/ 111 h 11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10" h="111">
                      <a:moveTo>
                        <a:pt x="0" y="56"/>
                      </a:moveTo>
                      <a:lnTo>
                        <a:pt x="1" y="44"/>
                      </a:lnTo>
                      <a:lnTo>
                        <a:pt x="4" y="33"/>
                      </a:lnTo>
                      <a:lnTo>
                        <a:pt x="9" y="24"/>
                      </a:lnTo>
                      <a:lnTo>
                        <a:pt x="16" y="16"/>
                      </a:lnTo>
                      <a:lnTo>
                        <a:pt x="25" y="10"/>
                      </a:lnTo>
                      <a:lnTo>
                        <a:pt x="34" y="4"/>
                      </a:lnTo>
                      <a:lnTo>
                        <a:pt x="44" y="2"/>
                      </a:lnTo>
                      <a:lnTo>
                        <a:pt x="55" y="0"/>
                      </a:lnTo>
                      <a:lnTo>
                        <a:pt x="65" y="2"/>
                      </a:lnTo>
                      <a:lnTo>
                        <a:pt x="76" y="4"/>
                      </a:lnTo>
                      <a:lnTo>
                        <a:pt x="85" y="10"/>
                      </a:lnTo>
                      <a:lnTo>
                        <a:pt x="94" y="16"/>
                      </a:lnTo>
                      <a:lnTo>
                        <a:pt x="101" y="24"/>
                      </a:lnTo>
                      <a:lnTo>
                        <a:pt x="106" y="33"/>
                      </a:lnTo>
                      <a:lnTo>
                        <a:pt x="109" y="44"/>
                      </a:lnTo>
                      <a:lnTo>
                        <a:pt x="110" y="56"/>
                      </a:lnTo>
                      <a:lnTo>
                        <a:pt x="109" y="66"/>
                      </a:lnTo>
                      <a:lnTo>
                        <a:pt x="106" y="77"/>
                      </a:lnTo>
                      <a:lnTo>
                        <a:pt x="101" y="86"/>
                      </a:lnTo>
                      <a:lnTo>
                        <a:pt x="94" y="95"/>
                      </a:lnTo>
                      <a:lnTo>
                        <a:pt x="85" y="102"/>
                      </a:lnTo>
                      <a:lnTo>
                        <a:pt x="76" y="107"/>
                      </a:lnTo>
                      <a:lnTo>
                        <a:pt x="65" y="109"/>
                      </a:lnTo>
                      <a:lnTo>
                        <a:pt x="55" y="111"/>
                      </a:lnTo>
                      <a:lnTo>
                        <a:pt x="44" y="109"/>
                      </a:lnTo>
                      <a:lnTo>
                        <a:pt x="34" y="107"/>
                      </a:lnTo>
                      <a:lnTo>
                        <a:pt x="25" y="102"/>
                      </a:lnTo>
                      <a:lnTo>
                        <a:pt x="16" y="95"/>
                      </a:lnTo>
                      <a:lnTo>
                        <a:pt x="9" y="86"/>
                      </a:lnTo>
                      <a:lnTo>
                        <a:pt x="4" y="77"/>
                      </a:lnTo>
                      <a:lnTo>
                        <a:pt x="1" y="66"/>
                      </a:lnTo>
                      <a:lnTo>
                        <a:pt x="0" y="5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0" name="Freeform 15"/>
                <p:cNvSpPr>
                  <a:spLocks/>
                </p:cNvSpPr>
                <p:nvPr/>
              </p:nvSpPr>
              <p:spPr bwMode="auto">
                <a:xfrm>
                  <a:off x="1194" y="2368"/>
                  <a:ext cx="240" cy="188"/>
                </a:xfrm>
                <a:custGeom>
                  <a:avLst/>
                  <a:gdLst>
                    <a:gd name="T0" fmla="*/ 0 w 240"/>
                    <a:gd name="T1" fmla="*/ 178 h 188"/>
                    <a:gd name="T2" fmla="*/ 2 w 240"/>
                    <a:gd name="T3" fmla="*/ 182 h 188"/>
                    <a:gd name="T4" fmla="*/ 3 w 240"/>
                    <a:gd name="T5" fmla="*/ 185 h 188"/>
                    <a:gd name="T6" fmla="*/ 5 w 240"/>
                    <a:gd name="T7" fmla="*/ 186 h 188"/>
                    <a:gd name="T8" fmla="*/ 9 w 240"/>
                    <a:gd name="T9" fmla="*/ 188 h 188"/>
                    <a:gd name="T10" fmla="*/ 13 w 240"/>
                    <a:gd name="T11" fmla="*/ 186 h 188"/>
                    <a:gd name="T12" fmla="*/ 16 w 240"/>
                    <a:gd name="T13" fmla="*/ 185 h 188"/>
                    <a:gd name="T14" fmla="*/ 17 w 240"/>
                    <a:gd name="T15" fmla="*/ 182 h 188"/>
                    <a:gd name="T16" fmla="*/ 19 w 240"/>
                    <a:gd name="T17" fmla="*/ 178 h 188"/>
                    <a:gd name="T18" fmla="*/ 21 w 240"/>
                    <a:gd name="T19" fmla="*/ 145 h 188"/>
                    <a:gd name="T20" fmla="*/ 32 w 240"/>
                    <a:gd name="T21" fmla="*/ 115 h 188"/>
                    <a:gd name="T22" fmla="*/ 46 w 240"/>
                    <a:gd name="T23" fmla="*/ 88 h 188"/>
                    <a:gd name="T24" fmla="*/ 66 w 240"/>
                    <a:gd name="T25" fmla="*/ 64 h 188"/>
                    <a:gd name="T26" fmla="*/ 89 w 240"/>
                    <a:gd name="T27" fmla="*/ 44 h 188"/>
                    <a:gd name="T28" fmla="*/ 117 w 240"/>
                    <a:gd name="T29" fmla="*/ 30 h 188"/>
                    <a:gd name="T30" fmla="*/ 147 w 240"/>
                    <a:gd name="T31" fmla="*/ 19 h 188"/>
                    <a:gd name="T32" fmla="*/ 180 w 240"/>
                    <a:gd name="T33" fmla="*/ 17 h 188"/>
                    <a:gd name="T34" fmla="*/ 187 w 240"/>
                    <a:gd name="T35" fmla="*/ 17 h 188"/>
                    <a:gd name="T36" fmla="*/ 193 w 240"/>
                    <a:gd name="T37" fmla="*/ 17 h 188"/>
                    <a:gd name="T38" fmla="*/ 198 w 240"/>
                    <a:gd name="T39" fmla="*/ 18 h 188"/>
                    <a:gd name="T40" fmla="*/ 205 w 240"/>
                    <a:gd name="T41" fmla="*/ 18 h 188"/>
                    <a:gd name="T42" fmla="*/ 210 w 240"/>
                    <a:gd name="T43" fmla="*/ 19 h 188"/>
                    <a:gd name="T44" fmla="*/ 217 w 240"/>
                    <a:gd name="T45" fmla="*/ 21 h 188"/>
                    <a:gd name="T46" fmla="*/ 222 w 240"/>
                    <a:gd name="T47" fmla="*/ 22 h 188"/>
                    <a:gd name="T48" fmla="*/ 229 w 240"/>
                    <a:gd name="T49" fmla="*/ 23 h 188"/>
                    <a:gd name="T50" fmla="*/ 233 w 240"/>
                    <a:gd name="T51" fmla="*/ 25 h 188"/>
                    <a:gd name="T52" fmla="*/ 236 w 240"/>
                    <a:gd name="T53" fmla="*/ 23 h 188"/>
                    <a:gd name="T54" fmla="*/ 239 w 240"/>
                    <a:gd name="T55" fmla="*/ 21 h 188"/>
                    <a:gd name="T56" fmla="*/ 240 w 240"/>
                    <a:gd name="T57" fmla="*/ 18 h 188"/>
                    <a:gd name="T58" fmla="*/ 240 w 240"/>
                    <a:gd name="T59" fmla="*/ 14 h 188"/>
                    <a:gd name="T60" fmla="*/ 239 w 240"/>
                    <a:gd name="T61" fmla="*/ 11 h 188"/>
                    <a:gd name="T62" fmla="*/ 238 w 240"/>
                    <a:gd name="T63" fmla="*/ 9 h 188"/>
                    <a:gd name="T64" fmla="*/ 234 w 240"/>
                    <a:gd name="T65" fmla="*/ 8 h 188"/>
                    <a:gd name="T66" fmla="*/ 227 w 240"/>
                    <a:gd name="T67" fmla="*/ 6 h 188"/>
                    <a:gd name="T68" fmla="*/ 221 w 240"/>
                    <a:gd name="T69" fmla="*/ 4 h 188"/>
                    <a:gd name="T70" fmla="*/ 214 w 240"/>
                    <a:gd name="T71" fmla="*/ 2 h 188"/>
                    <a:gd name="T72" fmla="*/ 208 w 240"/>
                    <a:gd name="T73" fmla="*/ 1 h 188"/>
                    <a:gd name="T74" fmla="*/ 201 w 240"/>
                    <a:gd name="T75" fmla="*/ 1 h 188"/>
                    <a:gd name="T76" fmla="*/ 193 w 240"/>
                    <a:gd name="T77" fmla="*/ 0 h 188"/>
                    <a:gd name="T78" fmla="*/ 187 w 240"/>
                    <a:gd name="T79" fmla="*/ 0 h 188"/>
                    <a:gd name="T80" fmla="*/ 180 w 240"/>
                    <a:gd name="T81" fmla="*/ 0 h 188"/>
                    <a:gd name="T82" fmla="*/ 145 w 240"/>
                    <a:gd name="T83" fmla="*/ 4 h 188"/>
                    <a:gd name="T84" fmla="*/ 110 w 240"/>
                    <a:gd name="T85" fmla="*/ 14 h 188"/>
                    <a:gd name="T86" fmla="*/ 80 w 240"/>
                    <a:gd name="T87" fmla="*/ 30 h 188"/>
                    <a:gd name="T88" fmla="*/ 53 w 240"/>
                    <a:gd name="T89" fmla="*/ 51 h 188"/>
                    <a:gd name="T90" fmla="*/ 32 w 240"/>
                    <a:gd name="T91" fmla="*/ 78 h 188"/>
                    <a:gd name="T92" fmla="*/ 15 w 240"/>
                    <a:gd name="T93" fmla="*/ 109 h 188"/>
                    <a:gd name="T94" fmla="*/ 4 w 240"/>
                    <a:gd name="T95" fmla="*/ 142 h 188"/>
                    <a:gd name="T96" fmla="*/ 0 w 240"/>
                    <a:gd name="T97" fmla="*/ 178 h 188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240"/>
                    <a:gd name="T148" fmla="*/ 0 h 188"/>
                    <a:gd name="T149" fmla="*/ 240 w 240"/>
                    <a:gd name="T150" fmla="*/ 188 h 188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240" h="188">
                      <a:moveTo>
                        <a:pt x="0" y="178"/>
                      </a:moveTo>
                      <a:lnTo>
                        <a:pt x="2" y="182"/>
                      </a:lnTo>
                      <a:lnTo>
                        <a:pt x="3" y="185"/>
                      </a:lnTo>
                      <a:lnTo>
                        <a:pt x="5" y="186"/>
                      </a:lnTo>
                      <a:lnTo>
                        <a:pt x="9" y="188"/>
                      </a:lnTo>
                      <a:lnTo>
                        <a:pt x="13" y="186"/>
                      </a:lnTo>
                      <a:lnTo>
                        <a:pt x="16" y="185"/>
                      </a:lnTo>
                      <a:lnTo>
                        <a:pt x="17" y="182"/>
                      </a:lnTo>
                      <a:lnTo>
                        <a:pt x="19" y="178"/>
                      </a:lnTo>
                      <a:lnTo>
                        <a:pt x="21" y="145"/>
                      </a:lnTo>
                      <a:lnTo>
                        <a:pt x="32" y="115"/>
                      </a:lnTo>
                      <a:lnTo>
                        <a:pt x="46" y="88"/>
                      </a:lnTo>
                      <a:lnTo>
                        <a:pt x="66" y="64"/>
                      </a:lnTo>
                      <a:lnTo>
                        <a:pt x="89" y="44"/>
                      </a:lnTo>
                      <a:lnTo>
                        <a:pt x="117" y="30"/>
                      </a:lnTo>
                      <a:lnTo>
                        <a:pt x="147" y="19"/>
                      </a:lnTo>
                      <a:lnTo>
                        <a:pt x="180" y="17"/>
                      </a:lnTo>
                      <a:lnTo>
                        <a:pt x="187" y="17"/>
                      </a:lnTo>
                      <a:lnTo>
                        <a:pt x="193" y="17"/>
                      </a:lnTo>
                      <a:lnTo>
                        <a:pt x="198" y="18"/>
                      </a:lnTo>
                      <a:lnTo>
                        <a:pt x="205" y="18"/>
                      </a:lnTo>
                      <a:lnTo>
                        <a:pt x="210" y="19"/>
                      </a:lnTo>
                      <a:lnTo>
                        <a:pt x="217" y="21"/>
                      </a:lnTo>
                      <a:lnTo>
                        <a:pt x="222" y="22"/>
                      </a:lnTo>
                      <a:lnTo>
                        <a:pt x="229" y="23"/>
                      </a:lnTo>
                      <a:lnTo>
                        <a:pt x="233" y="25"/>
                      </a:lnTo>
                      <a:lnTo>
                        <a:pt x="236" y="23"/>
                      </a:lnTo>
                      <a:lnTo>
                        <a:pt x="239" y="21"/>
                      </a:lnTo>
                      <a:lnTo>
                        <a:pt x="240" y="18"/>
                      </a:lnTo>
                      <a:lnTo>
                        <a:pt x="240" y="14"/>
                      </a:lnTo>
                      <a:lnTo>
                        <a:pt x="239" y="11"/>
                      </a:lnTo>
                      <a:lnTo>
                        <a:pt x="238" y="9"/>
                      </a:lnTo>
                      <a:lnTo>
                        <a:pt x="234" y="8"/>
                      </a:lnTo>
                      <a:lnTo>
                        <a:pt x="227" y="6"/>
                      </a:lnTo>
                      <a:lnTo>
                        <a:pt x="221" y="4"/>
                      </a:lnTo>
                      <a:lnTo>
                        <a:pt x="214" y="2"/>
                      </a:lnTo>
                      <a:lnTo>
                        <a:pt x="208" y="1"/>
                      </a:lnTo>
                      <a:lnTo>
                        <a:pt x="201" y="1"/>
                      </a:lnTo>
                      <a:lnTo>
                        <a:pt x="193" y="0"/>
                      </a:lnTo>
                      <a:lnTo>
                        <a:pt x="187" y="0"/>
                      </a:lnTo>
                      <a:lnTo>
                        <a:pt x="180" y="0"/>
                      </a:lnTo>
                      <a:lnTo>
                        <a:pt x="145" y="4"/>
                      </a:lnTo>
                      <a:lnTo>
                        <a:pt x="110" y="14"/>
                      </a:lnTo>
                      <a:lnTo>
                        <a:pt x="80" y="30"/>
                      </a:lnTo>
                      <a:lnTo>
                        <a:pt x="53" y="51"/>
                      </a:lnTo>
                      <a:lnTo>
                        <a:pt x="32" y="78"/>
                      </a:lnTo>
                      <a:lnTo>
                        <a:pt x="15" y="109"/>
                      </a:lnTo>
                      <a:lnTo>
                        <a:pt x="4" y="142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1" name="Freeform 16"/>
                <p:cNvSpPr>
                  <a:spLocks/>
                </p:cNvSpPr>
                <p:nvPr/>
              </p:nvSpPr>
              <p:spPr bwMode="auto">
                <a:xfrm>
                  <a:off x="508" y="2361"/>
                  <a:ext cx="363" cy="191"/>
                </a:xfrm>
                <a:custGeom>
                  <a:avLst/>
                  <a:gdLst>
                    <a:gd name="T0" fmla="*/ 0 w 363"/>
                    <a:gd name="T1" fmla="*/ 181 h 191"/>
                    <a:gd name="T2" fmla="*/ 1 w 363"/>
                    <a:gd name="T3" fmla="*/ 185 h 191"/>
                    <a:gd name="T4" fmla="*/ 3 w 363"/>
                    <a:gd name="T5" fmla="*/ 188 h 191"/>
                    <a:gd name="T6" fmla="*/ 5 w 363"/>
                    <a:gd name="T7" fmla="*/ 189 h 191"/>
                    <a:gd name="T8" fmla="*/ 9 w 363"/>
                    <a:gd name="T9" fmla="*/ 191 h 191"/>
                    <a:gd name="T10" fmla="*/ 13 w 363"/>
                    <a:gd name="T11" fmla="*/ 189 h 191"/>
                    <a:gd name="T12" fmla="*/ 16 w 363"/>
                    <a:gd name="T13" fmla="*/ 188 h 191"/>
                    <a:gd name="T14" fmla="*/ 17 w 363"/>
                    <a:gd name="T15" fmla="*/ 185 h 191"/>
                    <a:gd name="T16" fmla="*/ 18 w 363"/>
                    <a:gd name="T17" fmla="*/ 181 h 191"/>
                    <a:gd name="T18" fmla="*/ 22 w 363"/>
                    <a:gd name="T19" fmla="*/ 149 h 191"/>
                    <a:gd name="T20" fmla="*/ 31 w 363"/>
                    <a:gd name="T21" fmla="*/ 118 h 191"/>
                    <a:gd name="T22" fmla="*/ 46 w 363"/>
                    <a:gd name="T23" fmla="*/ 89 h 191"/>
                    <a:gd name="T24" fmla="*/ 67 w 363"/>
                    <a:gd name="T25" fmla="*/ 66 h 191"/>
                    <a:gd name="T26" fmla="*/ 90 w 363"/>
                    <a:gd name="T27" fmla="*/ 46 h 191"/>
                    <a:gd name="T28" fmla="*/ 118 w 363"/>
                    <a:gd name="T29" fmla="*/ 32 h 191"/>
                    <a:gd name="T30" fmla="*/ 150 w 363"/>
                    <a:gd name="T31" fmla="*/ 21 h 191"/>
                    <a:gd name="T32" fmla="*/ 182 w 363"/>
                    <a:gd name="T33" fmla="*/ 18 h 191"/>
                    <a:gd name="T34" fmla="*/ 215 w 363"/>
                    <a:gd name="T35" fmla="*/ 21 h 191"/>
                    <a:gd name="T36" fmla="*/ 245 w 363"/>
                    <a:gd name="T37" fmla="*/ 32 h 191"/>
                    <a:gd name="T38" fmla="*/ 274 w 363"/>
                    <a:gd name="T39" fmla="*/ 46 h 191"/>
                    <a:gd name="T40" fmla="*/ 298 w 363"/>
                    <a:gd name="T41" fmla="*/ 66 h 191"/>
                    <a:gd name="T42" fmla="*/ 317 w 363"/>
                    <a:gd name="T43" fmla="*/ 89 h 191"/>
                    <a:gd name="T44" fmla="*/ 332 w 363"/>
                    <a:gd name="T45" fmla="*/ 118 h 191"/>
                    <a:gd name="T46" fmla="*/ 342 w 363"/>
                    <a:gd name="T47" fmla="*/ 149 h 191"/>
                    <a:gd name="T48" fmla="*/ 345 w 363"/>
                    <a:gd name="T49" fmla="*/ 181 h 191"/>
                    <a:gd name="T50" fmla="*/ 346 w 363"/>
                    <a:gd name="T51" fmla="*/ 185 h 191"/>
                    <a:gd name="T52" fmla="*/ 348 w 363"/>
                    <a:gd name="T53" fmla="*/ 188 h 191"/>
                    <a:gd name="T54" fmla="*/ 352 w 363"/>
                    <a:gd name="T55" fmla="*/ 189 h 191"/>
                    <a:gd name="T56" fmla="*/ 354 w 363"/>
                    <a:gd name="T57" fmla="*/ 191 h 191"/>
                    <a:gd name="T58" fmla="*/ 358 w 363"/>
                    <a:gd name="T59" fmla="*/ 189 h 191"/>
                    <a:gd name="T60" fmla="*/ 361 w 363"/>
                    <a:gd name="T61" fmla="*/ 188 h 191"/>
                    <a:gd name="T62" fmla="*/ 362 w 363"/>
                    <a:gd name="T63" fmla="*/ 185 h 191"/>
                    <a:gd name="T64" fmla="*/ 363 w 363"/>
                    <a:gd name="T65" fmla="*/ 181 h 191"/>
                    <a:gd name="T66" fmla="*/ 359 w 363"/>
                    <a:gd name="T67" fmla="*/ 145 h 191"/>
                    <a:gd name="T68" fmla="*/ 349 w 363"/>
                    <a:gd name="T69" fmla="*/ 110 h 191"/>
                    <a:gd name="T70" fmla="*/ 332 w 363"/>
                    <a:gd name="T71" fmla="*/ 80 h 191"/>
                    <a:gd name="T72" fmla="*/ 311 w 363"/>
                    <a:gd name="T73" fmla="*/ 53 h 191"/>
                    <a:gd name="T74" fmla="*/ 283 w 363"/>
                    <a:gd name="T75" fmla="*/ 32 h 191"/>
                    <a:gd name="T76" fmla="*/ 253 w 363"/>
                    <a:gd name="T77" fmla="*/ 15 h 191"/>
                    <a:gd name="T78" fmla="*/ 219 w 363"/>
                    <a:gd name="T79" fmla="*/ 4 h 191"/>
                    <a:gd name="T80" fmla="*/ 182 w 363"/>
                    <a:gd name="T81" fmla="*/ 0 h 191"/>
                    <a:gd name="T82" fmla="*/ 146 w 363"/>
                    <a:gd name="T83" fmla="*/ 4 h 191"/>
                    <a:gd name="T84" fmla="*/ 111 w 363"/>
                    <a:gd name="T85" fmla="*/ 15 h 191"/>
                    <a:gd name="T86" fmla="*/ 80 w 363"/>
                    <a:gd name="T87" fmla="*/ 32 h 191"/>
                    <a:gd name="T88" fmla="*/ 54 w 363"/>
                    <a:gd name="T89" fmla="*/ 53 h 191"/>
                    <a:gd name="T90" fmla="*/ 31 w 363"/>
                    <a:gd name="T91" fmla="*/ 80 h 191"/>
                    <a:gd name="T92" fmla="*/ 14 w 363"/>
                    <a:gd name="T93" fmla="*/ 110 h 191"/>
                    <a:gd name="T94" fmla="*/ 4 w 363"/>
                    <a:gd name="T95" fmla="*/ 145 h 191"/>
                    <a:gd name="T96" fmla="*/ 0 w 363"/>
                    <a:gd name="T97" fmla="*/ 181 h 191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363"/>
                    <a:gd name="T148" fmla="*/ 0 h 191"/>
                    <a:gd name="T149" fmla="*/ 363 w 363"/>
                    <a:gd name="T150" fmla="*/ 191 h 191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363" h="191">
                      <a:moveTo>
                        <a:pt x="0" y="181"/>
                      </a:moveTo>
                      <a:lnTo>
                        <a:pt x="1" y="185"/>
                      </a:lnTo>
                      <a:lnTo>
                        <a:pt x="3" y="188"/>
                      </a:lnTo>
                      <a:lnTo>
                        <a:pt x="5" y="189"/>
                      </a:lnTo>
                      <a:lnTo>
                        <a:pt x="9" y="191"/>
                      </a:lnTo>
                      <a:lnTo>
                        <a:pt x="13" y="189"/>
                      </a:lnTo>
                      <a:lnTo>
                        <a:pt x="16" y="188"/>
                      </a:lnTo>
                      <a:lnTo>
                        <a:pt x="17" y="185"/>
                      </a:lnTo>
                      <a:lnTo>
                        <a:pt x="18" y="181"/>
                      </a:lnTo>
                      <a:lnTo>
                        <a:pt x="22" y="149"/>
                      </a:lnTo>
                      <a:lnTo>
                        <a:pt x="31" y="118"/>
                      </a:lnTo>
                      <a:lnTo>
                        <a:pt x="46" y="89"/>
                      </a:lnTo>
                      <a:lnTo>
                        <a:pt x="67" y="66"/>
                      </a:lnTo>
                      <a:lnTo>
                        <a:pt x="90" y="46"/>
                      </a:lnTo>
                      <a:lnTo>
                        <a:pt x="118" y="32"/>
                      </a:lnTo>
                      <a:lnTo>
                        <a:pt x="150" y="21"/>
                      </a:lnTo>
                      <a:lnTo>
                        <a:pt x="182" y="18"/>
                      </a:lnTo>
                      <a:lnTo>
                        <a:pt x="215" y="21"/>
                      </a:lnTo>
                      <a:lnTo>
                        <a:pt x="245" y="32"/>
                      </a:lnTo>
                      <a:lnTo>
                        <a:pt x="274" y="46"/>
                      </a:lnTo>
                      <a:lnTo>
                        <a:pt x="298" y="66"/>
                      </a:lnTo>
                      <a:lnTo>
                        <a:pt x="317" y="89"/>
                      </a:lnTo>
                      <a:lnTo>
                        <a:pt x="332" y="118"/>
                      </a:lnTo>
                      <a:lnTo>
                        <a:pt x="342" y="149"/>
                      </a:lnTo>
                      <a:lnTo>
                        <a:pt x="345" y="181"/>
                      </a:lnTo>
                      <a:lnTo>
                        <a:pt x="346" y="185"/>
                      </a:lnTo>
                      <a:lnTo>
                        <a:pt x="348" y="188"/>
                      </a:lnTo>
                      <a:lnTo>
                        <a:pt x="352" y="189"/>
                      </a:lnTo>
                      <a:lnTo>
                        <a:pt x="354" y="191"/>
                      </a:lnTo>
                      <a:lnTo>
                        <a:pt x="358" y="189"/>
                      </a:lnTo>
                      <a:lnTo>
                        <a:pt x="361" y="188"/>
                      </a:lnTo>
                      <a:lnTo>
                        <a:pt x="362" y="185"/>
                      </a:lnTo>
                      <a:lnTo>
                        <a:pt x="363" y="181"/>
                      </a:lnTo>
                      <a:lnTo>
                        <a:pt x="359" y="145"/>
                      </a:lnTo>
                      <a:lnTo>
                        <a:pt x="349" y="110"/>
                      </a:lnTo>
                      <a:lnTo>
                        <a:pt x="332" y="80"/>
                      </a:lnTo>
                      <a:lnTo>
                        <a:pt x="311" y="53"/>
                      </a:lnTo>
                      <a:lnTo>
                        <a:pt x="283" y="32"/>
                      </a:lnTo>
                      <a:lnTo>
                        <a:pt x="253" y="15"/>
                      </a:lnTo>
                      <a:lnTo>
                        <a:pt x="219" y="4"/>
                      </a:lnTo>
                      <a:lnTo>
                        <a:pt x="182" y="0"/>
                      </a:lnTo>
                      <a:lnTo>
                        <a:pt x="146" y="4"/>
                      </a:lnTo>
                      <a:lnTo>
                        <a:pt x="111" y="15"/>
                      </a:lnTo>
                      <a:lnTo>
                        <a:pt x="80" y="32"/>
                      </a:lnTo>
                      <a:lnTo>
                        <a:pt x="54" y="53"/>
                      </a:lnTo>
                      <a:lnTo>
                        <a:pt x="31" y="80"/>
                      </a:lnTo>
                      <a:lnTo>
                        <a:pt x="14" y="110"/>
                      </a:lnTo>
                      <a:lnTo>
                        <a:pt x="4" y="145"/>
                      </a:lnTo>
                      <a:lnTo>
                        <a:pt x="0" y="18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2" name="Freeform 17"/>
                <p:cNvSpPr>
                  <a:spLocks/>
                </p:cNvSpPr>
                <p:nvPr/>
              </p:nvSpPr>
              <p:spPr bwMode="auto">
                <a:xfrm>
                  <a:off x="499" y="2063"/>
                  <a:ext cx="954" cy="479"/>
                </a:xfrm>
                <a:custGeom>
                  <a:avLst/>
                  <a:gdLst>
                    <a:gd name="T0" fmla="*/ 698 w 954"/>
                    <a:gd name="T1" fmla="*/ 35 h 479"/>
                    <a:gd name="T2" fmla="*/ 638 w 954"/>
                    <a:gd name="T3" fmla="*/ 4 h 479"/>
                    <a:gd name="T4" fmla="*/ 536 w 954"/>
                    <a:gd name="T5" fmla="*/ 13 h 479"/>
                    <a:gd name="T6" fmla="*/ 525 w 954"/>
                    <a:gd name="T7" fmla="*/ 27 h 479"/>
                    <a:gd name="T8" fmla="*/ 506 w 954"/>
                    <a:gd name="T9" fmla="*/ 67 h 479"/>
                    <a:gd name="T10" fmla="*/ 468 w 954"/>
                    <a:gd name="T11" fmla="*/ 134 h 479"/>
                    <a:gd name="T12" fmla="*/ 409 w 954"/>
                    <a:gd name="T13" fmla="*/ 207 h 479"/>
                    <a:gd name="T14" fmla="*/ 329 w 954"/>
                    <a:gd name="T15" fmla="*/ 268 h 479"/>
                    <a:gd name="T16" fmla="*/ 231 w 954"/>
                    <a:gd name="T17" fmla="*/ 294 h 479"/>
                    <a:gd name="T18" fmla="*/ 216 w 954"/>
                    <a:gd name="T19" fmla="*/ 292 h 479"/>
                    <a:gd name="T20" fmla="*/ 202 w 954"/>
                    <a:gd name="T21" fmla="*/ 289 h 479"/>
                    <a:gd name="T22" fmla="*/ 153 w 954"/>
                    <a:gd name="T23" fmla="*/ 293 h 479"/>
                    <a:gd name="T24" fmla="*/ 56 w 954"/>
                    <a:gd name="T25" fmla="*/ 344 h 479"/>
                    <a:gd name="T26" fmla="*/ 4 w 954"/>
                    <a:gd name="T27" fmla="*/ 441 h 479"/>
                    <a:gd name="T28" fmla="*/ 39 w 954"/>
                    <a:gd name="T29" fmla="*/ 448 h 479"/>
                    <a:gd name="T30" fmla="*/ 82 w 954"/>
                    <a:gd name="T31" fmla="*/ 370 h 479"/>
                    <a:gd name="T32" fmla="*/ 160 w 954"/>
                    <a:gd name="T33" fmla="*/ 327 h 479"/>
                    <a:gd name="T34" fmla="*/ 210 w 954"/>
                    <a:gd name="T35" fmla="*/ 326 h 479"/>
                    <a:gd name="T36" fmla="*/ 227 w 954"/>
                    <a:gd name="T37" fmla="*/ 330 h 479"/>
                    <a:gd name="T38" fmla="*/ 227 w 954"/>
                    <a:gd name="T39" fmla="*/ 330 h 479"/>
                    <a:gd name="T40" fmla="*/ 274 w 954"/>
                    <a:gd name="T41" fmla="*/ 349 h 479"/>
                    <a:gd name="T42" fmla="*/ 326 w 954"/>
                    <a:gd name="T43" fmla="*/ 403 h 479"/>
                    <a:gd name="T44" fmla="*/ 346 w 954"/>
                    <a:gd name="T45" fmla="*/ 479 h 479"/>
                    <a:gd name="T46" fmla="*/ 375 w 954"/>
                    <a:gd name="T47" fmla="*/ 431 h 479"/>
                    <a:gd name="T48" fmla="*/ 345 w 954"/>
                    <a:gd name="T49" fmla="*/ 368 h 479"/>
                    <a:gd name="T50" fmla="*/ 295 w 954"/>
                    <a:gd name="T51" fmla="*/ 319 h 479"/>
                    <a:gd name="T52" fmla="*/ 376 w 954"/>
                    <a:gd name="T53" fmla="*/ 281 h 479"/>
                    <a:gd name="T54" fmla="*/ 442 w 954"/>
                    <a:gd name="T55" fmla="*/ 225 h 479"/>
                    <a:gd name="T56" fmla="*/ 493 w 954"/>
                    <a:gd name="T57" fmla="*/ 160 h 479"/>
                    <a:gd name="T58" fmla="*/ 530 w 954"/>
                    <a:gd name="T59" fmla="*/ 100 h 479"/>
                    <a:gd name="T60" fmla="*/ 552 w 954"/>
                    <a:gd name="T61" fmla="*/ 55 h 479"/>
                    <a:gd name="T62" fmla="*/ 619 w 954"/>
                    <a:gd name="T63" fmla="*/ 38 h 479"/>
                    <a:gd name="T64" fmla="*/ 674 w 954"/>
                    <a:gd name="T65" fmla="*/ 62 h 479"/>
                    <a:gd name="T66" fmla="*/ 691 w 954"/>
                    <a:gd name="T67" fmla="*/ 84 h 479"/>
                    <a:gd name="T68" fmla="*/ 711 w 954"/>
                    <a:gd name="T69" fmla="*/ 93 h 479"/>
                    <a:gd name="T70" fmla="*/ 737 w 954"/>
                    <a:gd name="T71" fmla="*/ 93 h 479"/>
                    <a:gd name="T72" fmla="*/ 783 w 954"/>
                    <a:gd name="T73" fmla="*/ 93 h 479"/>
                    <a:gd name="T74" fmla="*/ 838 w 954"/>
                    <a:gd name="T75" fmla="*/ 92 h 479"/>
                    <a:gd name="T76" fmla="*/ 887 w 954"/>
                    <a:gd name="T77" fmla="*/ 92 h 479"/>
                    <a:gd name="T78" fmla="*/ 918 w 954"/>
                    <a:gd name="T79" fmla="*/ 92 h 479"/>
                    <a:gd name="T80" fmla="*/ 918 w 954"/>
                    <a:gd name="T81" fmla="*/ 423 h 479"/>
                    <a:gd name="T82" fmla="*/ 954 w 954"/>
                    <a:gd name="T83" fmla="*/ 55 h 479"/>
                    <a:gd name="T84" fmla="*/ 934 w 954"/>
                    <a:gd name="T85" fmla="*/ 55 h 479"/>
                    <a:gd name="T86" fmla="*/ 884 w 954"/>
                    <a:gd name="T87" fmla="*/ 55 h 479"/>
                    <a:gd name="T88" fmla="*/ 821 w 954"/>
                    <a:gd name="T89" fmla="*/ 56 h 479"/>
                    <a:gd name="T90" fmla="*/ 762 w 954"/>
                    <a:gd name="T91" fmla="*/ 56 h 479"/>
                    <a:gd name="T92" fmla="*/ 723 w 954"/>
                    <a:gd name="T93" fmla="*/ 58 h 479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954"/>
                    <a:gd name="T142" fmla="*/ 0 h 479"/>
                    <a:gd name="T143" fmla="*/ 954 w 954"/>
                    <a:gd name="T144" fmla="*/ 479 h 479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954" h="479">
                      <a:moveTo>
                        <a:pt x="718" y="58"/>
                      </a:moveTo>
                      <a:lnTo>
                        <a:pt x="710" y="47"/>
                      </a:lnTo>
                      <a:lnTo>
                        <a:pt x="698" y="35"/>
                      </a:lnTo>
                      <a:lnTo>
                        <a:pt x="682" y="22"/>
                      </a:lnTo>
                      <a:lnTo>
                        <a:pt x="662" y="12"/>
                      </a:lnTo>
                      <a:lnTo>
                        <a:pt x="638" y="4"/>
                      </a:lnTo>
                      <a:lnTo>
                        <a:pt x="609" y="0"/>
                      </a:lnTo>
                      <a:lnTo>
                        <a:pt x="576" y="3"/>
                      </a:lnTo>
                      <a:lnTo>
                        <a:pt x="536" y="13"/>
                      </a:lnTo>
                      <a:lnTo>
                        <a:pt x="529" y="16"/>
                      </a:lnTo>
                      <a:lnTo>
                        <a:pt x="526" y="24"/>
                      </a:lnTo>
                      <a:lnTo>
                        <a:pt x="525" y="27"/>
                      </a:lnTo>
                      <a:lnTo>
                        <a:pt x="521" y="35"/>
                      </a:lnTo>
                      <a:lnTo>
                        <a:pt x="514" y="48"/>
                      </a:lnTo>
                      <a:lnTo>
                        <a:pt x="506" y="67"/>
                      </a:lnTo>
                      <a:lnTo>
                        <a:pt x="496" y="87"/>
                      </a:lnTo>
                      <a:lnTo>
                        <a:pt x="483" y="109"/>
                      </a:lnTo>
                      <a:lnTo>
                        <a:pt x="468" y="134"/>
                      </a:lnTo>
                      <a:lnTo>
                        <a:pt x="450" y="159"/>
                      </a:lnTo>
                      <a:lnTo>
                        <a:pt x="430" y="184"/>
                      </a:lnTo>
                      <a:lnTo>
                        <a:pt x="409" y="207"/>
                      </a:lnTo>
                      <a:lnTo>
                        <a:pt x="384" y="230"/>
                      </a:lnTo>
                      <a:lnTo>
                        <a:pt x="358" y="251"/>
                      </a:lnTo>
                      <a:lnTo>
                        <a:pt x="329" y="268"/>
                      </a:lnTo>
                      <a:lnTo>
                        <a:pt x="299" y="281"/>
                      </a:lnTo>
                      <a:lnTo>
                        <a:pt x="266" y="290"/>
                      </a:lnTo>
                      <a:lnTo>
                        <a:pt x="231" y="294"/>
                      </a:lnTo>
                      <a:lnTo>
                        <a:pt x="225" y="293"/>
                      </a:lnTo>
                      <a:lnTo>
                        <a:pt x="222" y="293"/>
                      </a:lnTo>
                      <a:lnTo>
                        <a:pt x="216" y="292"/>
                      </a:lnTo>
                      <a:lnTo>
                        <a:pt x="211" y="290"/>
                      </a:lnTo>
                      <a:lnTo>
                        <a:pt x="206" y="290"/>
                      </a:lnTo>
                      <a:lnTo>
                        <a:pt x="202" y="289"/>
                      </a:lnTo>
                      <a:lnTo>
                        <a:pt x="197" y="289"/>
                      </a:lnTo>
                      <a:lnTo>
                        <a:pt x="191" y="289"/>
                      </a:lnTo>
                      <a:lnTo>
                        <a:pt x="153" y="293"/>
                      </a:lnTo>
                      <a:lnTo>
                        <a:pt x="117" y="303"/>
                      </a:lnTo>
                      <a:lnTo>
                        <a:pt x="85" y="322"/>
                      </a:lnTo>
                      <a:lnTo>
                        <a:pt x="56" y="344"/>
                      </a:lnTo>
                      <a:lnTo>
                        <a:pt x="33" y="373"/>
                      </a:lnTo>
                      <a:lnTo>
                        <a:pt x="15" y="406"/>
                      </a:lnTo>
                      <a:lnTo>
                        <a:pt x="4" y="441"/>
                      </a:lnTo>
                      <a:lnTo>
                        <a:pt x="0" y="479"/>
                      </a:lnTo>
                      <a:lnTo>
                        <a:pt x="36" y="479"/>
                      </a:lnTo>
                      <a:lnTo>
                        <a:pt x="39" y="448"/>
                      </a:lnTo>
                      <a:lnTo>
                        <a:pt x="48" y="419"/>
                      </a:lnTo>
                      <a:lnTo>
                        <a:pt x="63" y="393"/>
                      </a:lnTo>
                      <a:lnTo>
                        <a:pt x="82" y="370"/>
                      </a:lnTo>
                      <a:lnTo>
                        <a:pt x="105" y="351"/>
                      </a:lnTo>
                      <a:lnTo>
                        <a:pt x="131" y="336"/>
                      </a:lnTo>
                      <a:lnTo>
                        <a:pt x="160" y="327"/>
                      </a:lnTo>
                      <a:lnTo>
                        <a:pt x="191" y="324"/>
                      </a:lnTo>
                      <a:lnTo>
                        <a:pt x="201" y="324"/>
                      </a:lnTo>
                      <a:lnTo>
                        <a:pt x="210" y="326"/>
                      </a:lnTo>
                      <a:lnTo>
                        <a:pt x="218" y="327"/>
                      </a:lnTo>
                      <a:lnTo>
                        <a:pt x="227" y="330"/>
                      </a:lnTo>
                      <a:lnTo>
                        <a:pt x="252" y="337"/>
                      </a:lnTo>
                      <a:lnTo>
                        <a:pt x="274" y="349"/>
                      </a:lnTo>
                      <a:lnTo>
                        <a:pt x="295" y="365"/>
                      </a:lnTo>
                      <a:lnTo>
                        <a:pt x="312" y="382"/>
                      </a:lnTo>
                      <a:lnTo>
                        <a:pt x="326" y="403"/>
                      </a:lnTo>
                      <a:lnTo>
                        <a:pt x="337" y="427"/>
                      </a:lnTo>
                      <a:lnTo>
                        <a:pt x="344" y="453"/>
                      </a:lnTo>
                      <a:lnTo>
                        <a:pt x="346" y="479"/>
                      </a:lnTo>
                      <a:lnTo>
                        <a:pt x="382" y="479"/>
                      </a:lnTo>
                      <a:lnTo>
                        <a:pt x="380" y="454"/>
                      </a:lnTo>
                      <a:lnTo>
                        <a:pt x="375" y="431"/>
                      </a:lnTo>
                      <a:lnTo>
                        <a:pt x="368" y="408"/>
                      </a:lnTo>
                      <a:lnTo>
                        <a:pt x="358" y="387"/>
                      </a:lnTo>
                      <a:lnTo>
                        <a:pt x="345" y="368"/>
                      </a:lnTo>
                      <a:lnTo>
                        <a:pt x="330" y="349"/>
                      </a:lnTo>
                      <a:lnTo>
                        <a:pt x="313" y="334"/>
                      </a:lnTo>
                      <a:lnTo>
                        <a:pt x="295" y="319"/>
                      </a:lnTo>
                      <a:lnTo>
                        <a:pt x="324" y="310"/>
                      </a:lnTo>
                      <a:lnTo>
                        <a:pt x="351" y="297"/>
                      </a:lnTo>
                      <a:lnTo>
                        <a:pt x="376" y="281"/>
                      </a:lnTo>
                      <a:lnTo>
                        <a:pt x="400" y="264"/>
                      </a:lnTo>
                      <a:lnTo>
                        <a:pt x="422" y="246"/>
                      </a:lnTo>
                      <a:lnTo>
                        <a:pt x="442" y="225"/>
                      </a:lnTo>
                      <a:lnTo>
                        <a:pt x="462" y="204"/>
                      </a:lnTo>
                      <a:lnTo>
                        <a:pt x="479" y="182"/>
                      </a:lnTo>
                      <a:lnTo>
                        <a:pt x="493" y="160"/>
                      </a:lnTo>
                      <a:lnTo>
                        <a:pt x="508" y="139"/>
                      </a:lnTo>
                      <a:lnTo>
                        <a:pt x="519" y="119"/>
                      </a:lnTo>
                      <a:lnTo>
                        <a:pt x="530" y="100"/>
                      </a:lnTo>
                      <a:lnTo>
                        <a:pt x="539" y="83"/>
                      </a:lnTo>
                      <a:lnTo>
                        <a:pt x="546" y="68"/>
                      </a:lnTo>
                      <a:lnTo>
                        <a:pt x="552" y="55"/>
                      </a:lnTo>
                      <a:lnTo>
                        <a:pt x="556" y="46"/>
                      </a:lnTo>
                      <a:lnTo>
                        <a:pt x="590" y="39"/>
                      </a:lnTo>
                      <a:lnTo>
                        <a:pt x="619" y="38"/>
                      </a:lnTo>
                      <a:lnTo>
                        <a:pt x="641" y="43"/>
                      </a:lnTo>
                      <a:lnTo>
                        <a:pt x="660" y="52"/>
                      </a:lnTo>
                      <a:lnTo>
                        <a:pt x="674" y="62"/>
                      </a:lnTo>
                      <a:lnTo>
                        <a:pt x="683" y="72"/>
                      </a:lnTo>
                      <a:lnTo>
                        <a:pt x="689" y="80"/>
                      </a:lnTo>
                      <a:lnTo>
                        <a:pt x="691" y="84"/>
                      </a:lnTo>
                      <a:lnTo>
                        <a:pt x="697" y="93"/>
                      </a:lnTo>
                      <a:lnTo>
                        <a:pt x="708" y="93"/>
                      </a:lnTo>
                      <a:lnTo>
                        <a:pt x="711" y="93"/>
                      </a:lnTo>
                      <a:lnTo>
                        <a:pt x="716" y="93"/>
                      </a:lnTo>
                      <a:lnTo>
                        <a:pt x="725" y="93"/>
                      </a:lnTo>
                      <a:lnTo>
                        <a:pt x="737" y="93"/>
                      </a:lnTo>
                      <a:lnTo>
                        <a:pt x="750" y="93"/>
                      </a:lnTo>
                      <a:lnTo>
                        <a:pt x="766" y="93"/>
                      </a:lnTo>
                      <a:lnTo>
                        <a:pt x="783" y="93"/>
                      </a:lnTo>
                      <a:lnTo>
                        <a:pt x="802" y="92"/>
                      </a:lnTo>
                      <a:lnTo>
                        <a:pt x="820" y="92"/>
                      </a:lnTo>
                      <a:lnTo>
                        <a:pt x="838" y="92"/>
                      </a:lnTo>
                      <a:lnTo>
                        <a:pt x="855" y="92"/>
                      </a:lnTo>
                      <a:lnTo>
                        <a:pt x="872" y="92"/>
                      </a:lnTo>
                      <a:lnTo>
                        <a:pt x="887" y="92"/>
                      </a:lnTo>
                      <a:lnTo>
                        <a:pt x="900" y="92"/>
                      </a:lnTo>
                      <a:lnTo>
                        <a:pt x="910" y="92"/>
                      </a:lnTo>
                      <a:lnTo>
                        <a:pt x="918" y="92"/>
                      </a:lnTo>
                      <a:lnTo>
                        <a:pt x="918" y="167"/>
                      </a:lnTo>
                      <a:lnTo>
                        <a:pt x="918" y="298"/>
                      </a:lnTo>
                      <a:lnTo>
                        <a:pt x="918" y="423"/>
                      </a:lnTo>
                      <a:lnTo>
                        <a:pt x="918" y="478"/>
                      </a:lnTo>
                      <a:lnTo>
                        <a:pt x="954" y="478"/>
                      </a:lnTo>
                      <a:lnTo>
                        <a:pt x="954" y="55"/>
                      </a:lnTo>
                      <a:lnTo>
                        <a:pt x="951" y="55"/>
                      </a:lnTo>
                      <a:lnTo>
                        <a:pt x="945" y="55"/>
                      </a:lnTo>
                      <a:lnTo>
                        <a:pt x="934" y="55"/>
                      </a:lnTo>
                      <a:lnTo>
                        <a:pt x="920" y="55"/>
                      </a:lnTo>
                      <a:lnTo>
                        <a:pt x="903" y="55"/>
                      </a:lnTo>
                      <a:lnTo>
                        <a:pt x="884" y="55"/>
                      </a:lnTo>
                      <a:lnTo>
                        <a:pt x="863" y="55"/>
                      </a:lnTo>
                      <a:lnTo>
                        <a:pt x="842" y="56"/>
                      </a:lnTo>
                      <a:lnTo>
                        <a:pt x="821" y="56"/>
                      </a:lnTo>
                      <a:lnTo>
                        <a:pt x="800" y="56"/>
                      </a:lnTo>
                      <a:lnTo>
                        <a:pt x="781" y="56"/>
                      </a:lnTo>
                      <a:lnTo>
                        <a:pt x="762" y="56"/>
                      </a:lnTo>
                      <a:lnTo>
                        <a:pt x="746" y="56"/>
                      </a:lnTo>
                      <a:lnTo>
                        <a:pt x="733" y="58"/>
                      </a:lnTo>
                      <a:lnTo>
                        <a:pt x="723" y="58"/>
                      </a:lnTo>
                      <a:lnTo>
                        <a:pt x="718" y="5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3" name="Freeform 18"/>
                <p:cNvSpPr>
                  <a:spLocks/>
                </p:cNvSpPr>
                <p:nvPr/>
              </p:nvSpPr>
              <p:spPr bwMode="auto">
                <a:xfrm>
                  <a:off x="499" y="2520"/>
                  <a:ext cx="955" cy="168"/>
                </a:xfrm>
                <a:custGeom>
                  <a:avLst/>
                  <a:gdLst>
                    <a:gd name="T0" fmla="*/ 935 w 955"/>
                    <a:gd name="T1" fmla="*/ 0 h 168"/>
                    <a:gd name="T2" fmla="*/ 0 w 955"/>
                    <a:gd name="T3" fmla="*/ 0 h 168"/>
                    <a:gd name="T4" fmla="*/ 0 w 955"/>
                    <a:gd name="T5" fmla="*/ 168 h 168"/>
                    <a:gd name="T6" fmla="*/ 955 w 955"/>
                    <a:gd name="T7" fmla="*/ 168 h 168"/>
                    <a:gd name="T8" fmla="*/ 955 w 955"/>
                    <a:gd name="T9" fmla="*/ 0 h 168"/>
                    <a:gd name="T10" fmla="*/ 935 w 955"/>
                    <a:gd name="T11" fmla="*/ 0 h 16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55"/>
                    <a:gd name="T19" fmla="*/ 0 h 168"/>
                    <a:gd name="T20" fmla="*/ 955 w 955"/>
                    <a:gd name="T21" fmla="*/ 168 h 16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55" h="168">
                      <a:moveTo>
                        <a:pt x="935" y="0"/>
                      </a:moveTo>
                      <a:lnTo>
                        <a:pt x="0" y="0"/>
                      </a:lnTo>
                      <a:lnTo>
                        <a:pt x="0" y="168"/>
                      </a:lnTo>
                      <a:lnTo>
                        <a:pt x="955" y="168"/>
                      </a:lnTo>
                      <a:lnTo>
                        <a:pt x="955" y="0"/>
                      </a:lnTo>
                      <a:lnTo>
                        <a:pt x="93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4" name="Freeform 19"/>
                <p:cNvSpPr>
                  <a:spLocks/>
                </p:cNvSpPr>
                <p:nvPr/>
              </p:nvSpPr>
              <p:spPr bwMode="auto">
                <a:xfrm>
                  <a:off x="543" y="2562"/>
                  <a:ext cx="870" cy="85"/>
                </a:xfrm>
                <a:custGeom>
                  <a:avLst/>
                  <a:gdLst>
                    <a:gd name="T0" fmla="*/ 870 w 870"/>
                    <a:gd name="T1" fmla="*/ 20 h 85"/>
                    <a:gd name="T2" fmla="*/ 870 w 870"/>
                    <a:gd name="T3" fmla="*/ 66 h 85"/>
                    <a:gd name="T4" fmla="*/ 865 w 870"/>
                    <a:gd name="T5" fmla="*/ 85 h 85"/>
                    <a:gd name="T6" fmla="*/ 842 w 870"/>
                    <a:gd name="T7" fmla="*/ 85 h 85"/>
                    <a:gd name="T8" fmla="*/ 803 w 870"/>
                    <a:gd name="T9" fmla="*/ 85 h 85"/>
                    <a:gd name="T10" fmla="*/ 752 w 870"/>
                    <a:gd name="T11" fmla="*/ 85 h 85"/>
                    <a:gd name="T12" fmla="*/ 693 w 870"/>
                    <a:gd name="T13" fmla="*/ 85 h 85"/>
                    <a:gd name="T14" fmla="*/ 625 w 870"/>
                    <a:gd name="T15" fmla="*/ 85 h 85"/>
                    <a:gd name="T16" fmla="*/ 552 w 870"/>
                    <a:gd name="T17" fmla="*/ 85 h 85"/>
                    <a:gd name="T18" fmla="*/ 475 w 870"/>
                    <a:gd name="T19" fmla="*/ 85 h 85"/>
                    <a:gd name="T20" fmla="*/ 397 w 870"/>
                    <a:gd name="T21" fmla="*/ 85 h 85"/>
                    <a:gd name="T22" fmla="*/ 321 w 870"/>
                    <a:gd name="T23" fmla="*/ 85 h 85"/>
                    <a:gd name="T24" fmla="*/ 247 w 870"/>
                    <a:gd name="T25" fmla="*/ 85 h 85"/>
                    <a:gd name="T26" fmla="*/ 179 w 870"/>
                    <a:gd name="T27" fmla="*/ 85 h 85"/>
                    <a:gd name="T28" fmla="*/ 118 w 870"/>
                    <a:gd name="T29" fmla="*/ 85 h 85"/>
                    <a:gd name="T30" fmla="*/ 69 w 870"/>
                    <a:gd name="T31" fmla="*/ 85 h 85"/>
                    <a:gd name="T32" fmla="*/ 31 w 870"/>
                    <a:gd name="T33" fmla="*/ 85 h 85"/>
                    <a:gd name="T34" fmla="*/ 6 w 870"/>
                    <a:gd name="T35" fmla="*/ 85 h 85"/>
                    <a:gd name="T36" fmla="*/ 0 w 870"/>
                    <a:gd name="T37" fmla="*/ 66 h 85"/>
                    <a:gd name="T38" fmla="*/ 0 w 870"/>
                    <a:gd name="T39" fmla="*/ 20 h 85"/>
                    <a:gd name="T40" fmla="*/ 6 w 870"/>
                    <a:gd name="T41" fmla="*/ 0 h 85"/>
                    <a:gd name="T42" fmla="*/ 31 w 870"/>
                    <a:gd name="T43" fmla="*/ 0 h 85"/>
                    <a:gd name="T44" fmla="*/ 69 w 870"/>
                    <a:gd name="T45" fmla="*/ 0 h 85"/>
                    <a:gd name="T46" fmla="*/ 118 w 870"/>
                    <a:gd name="T47" fmla="*/ 0 h 85"/>
                    <a:gd name="T48" fmla="*/ 179 w 870"/>
                    <a:gd name="T49" fmla="*/ 0 h 85"/>
                    <a:gd name="T50" fmla="*/ 247 w 870"/>
                    <a:gd name="T51" fmla="*/ 0 h 85"/>
                    <a:gd name="T52" fmla="*/ 321 w 870"/>
                    <a:gd name="T53" fmla="*/ 0 h 85"/>
                    <a:gd name="T54" fmla="*/ 397 w 870"/>
                    <a:gd name="T55" fmla="*/ 0 h 85"/>
                    <a:gd name="T56" fmla="*/ 475 w 870"/>
                    <a:gd name="T57" fmla="*/ 0 h 85"/>
                    <a:gd name="T58" fmla="*/ 552 w 870"/>
                    <a:gd name="T59" fmla="*/ 0 h 85"/>
                    <a:gd name="T60" fmla="*/ 625 w 870"/>
                    <a:gd name="T61" fmla="*/ 0 h 85"/>
                    <a:gd name="T62" fmla="*/ 693 w 870"/>
                    <a:gd name="T63" fmla="*/ 0 h 85"/>
                    <a:gd name="T64" fmla="*/ 752 w 870"/>
                    <a:gd name="T65" fmla="*/ 0 h 85"/>
                    <a:gd name="T66" fmla="*/ 803 w 870"/>
                    <a:gd name="T67" fmla="*/ 0 h 85"/>
                    <a:gd name="T68" fmla="*/ 842 w 870"/>
                    <a:gd name="T69" fmla="*/ 0 h 85"/>
                    <a:gd name="T70" fmla="*/ 865 w 870"/>
                    <a:gd name="T71" fmla="*/ 0 h 85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870"/>
                    <a:gd name="T109" fmla="*/ 0 h 85"/>
                    <a:gd name="T110" fmla="*/ 870 w 870"/>
                    <a:gd name="T111" fmla="*/ 85 h 85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870" h="85">
                      <a:moveTo>
                        <a:pt x="870" y="0"/>
                      </a:moveTo>
                      <a:lnTo>
                        <a:pt x="870" y="20"/>
                      </a:lnTo>
                      <a:lnTo>
                        <a:pt x="870" y="42"/>
                      </a:lnTo>
                      <a:lnTo>
                        <a:pt x="870" y="66"/>
                      </a:lnTo>
                      <a:lnTo>
                        <a:pt x="870" y="85"/>
                      </a:lnTo>
                      <a:lnTo>
                        <a:pt x="865" y="85"/>
                      </a:lnTo>
                      <a:lnTo>
                        <a:pt x="855" y="85"/>
                      </a:lnTo>
                      <a:lnTo>
                        <a:pt x="842" y="85"/>
                      </a:lnTo>
                      <a:lnTo>
                        <a:pt x="823" y="85"/>
                      </a:lnTo>
                      <a:lnTo>
                        <a:pt x="803" y="85"/>
                      </a:lnTo>
                      <a:lnTo>
                        <a:pt x="780" y="85"/>
                      </a:lnTo>
                      <a:lnTo>
                        <a:pt x="752" y="85"/>
                      </a:lnTo>
                      <a:lnTo>
                        <a:pt x="723" y="85"/>
                      </a:lnTo>
                      <a:lnTo>
                        <a:pt x="693" y="85"/>
                      </a:lnTo>
                      <a:lnTo>
                        <a:pt x="659" y="85"/>
                      </a:lnTo>
                      <a:lnTo>
                        <a:pt x="625" y="85"/>
                      </a:lnTo>
                      <a:lnTo>
                        <a:pt x="588" y="85"/>
                      </a:lnTo>
                      <a:lnTo>
                        <a:pt x="552" y="85"/>
                      </a:lnTo>
                      <a:lnTo>
                        <a:pt x="513" y="85"/>
                      </a:lnTo>
                      <a:lnTo>
                        <a:pt x="475" y="85"/>
                      </a:lnTo>
                      <a:lnTo>
                        <a:pt x="436" y="85"/>
                      </a:lnTo>
                      <a:lnTo>
                        <a:pt x="397" y="85"/>
                      </a:lnTo>
                      <a:lnTo>
                        <a:pt x="359" y="85"/>
                      </a:lnTo>
                      <a:lnTo>
                        <a:pt x="321" y="85"/>
                      </a:lnTo>
                      <a:lnTo>
                        <a:pt x="282" y="85"/>
                      </a:lnTo>
                      <a:lnTo>
                        <a:pt x="247" y="85"/>
                      </a:lnTo>
                      <a:lnTo>
                        <a:pt x="212" y="85"/>
                      </a:lnTo>
                      <a:lnTo>
                        <a:pt x="179" y="85"/>
                      </a:lnTo>
                      <a:lnTo>
                        <a:pt x="147" y="85"/>
                      </a:lnTo>
                      <a:lnTo>
                        <a:pt x="118" y="85"/>
                      </a:lnTo>
                      <a:lnTo>
                        <a:pt x="92" y="85"/>
                      </a:lnTo>
                      <a:lnTo>
                        <a:pt x="69" y="85"/>
                      </a:lnTo>
                      <a:lnTo>
                        <a:pt x="48" y="85"/>
                      </a:lnTo>
                      <a:lnTo>
                        <a:pt x="31" y="85"/>
                      </a:lnTo>
                      <a:lnTo>
                        <a:pt x="16" y="85"/>
                      </a:lnTo>
                      <a:lnTo>
                        <a:pt x="6" y="85"/>
                      </a:lnTo>
                      <a:lnTo>
                        <a:pt x="0" y="85"/>
                      </a:lnTo>
                      <a:lnTo>
                        <a:pt x="0" y="66"/>
                      </a:lnTo>
                      <a:lnTo>
                        <a:pt x="0" y="42"/>
                      </a:lnTo>
                      <a:lnTo>
                        <a:pt x="0" y="20"/>
                      </a:lnTo>
                      <a:lnTo>
                        <a:pt x="0" y="0"/>
                      </a:lnTo>
                      <a:lnTo>
                        <a:pt x="6" y="0"/>
                      </a:lnTo>
                      <a:lnTo>
                        <a:pt x="16" y="0"/>
                      </a:lnTo>
                      <a:lnTo>
                        <a:pt x="31" y="0"/>
                      </a:lnTo>
                      <a:lnTo>
                        <a:pt x="48" y="0"/>
                      </a:lnTo>
                      <a:lnTo>
                        <a:pt x="69" y="0"/>
                      </a:lnTo>
                      <a:lnTo>
                        <a:pt x="92" y="0"/>
                      </a:lnTo>
                      <a:lnTo>
                        <a:pt x="118" y="0"/>
                      </a:lnTo>
                      <a:lnTo>
                        <a:pt x="147" y="0"/>
                      </a:lnTo>
                      <a:lnTo>
                        <a:pt x="179" y="0"/>
                      </a:lnTo>
                      <a:lnTo>
                        <a:pt x="212" y="0"/>
                      </a:lnTo>
                      <a:lnTo>
                        <a:pt x="247" y="0"/>
                      </a:lnTo>
                      <a:lnTo>
                        <a:pt x="282" y="0"/>
                      </a:lnTo>
                      <a:lnTo>
                        <a:pt x="321" y="0"/>
                      </a:lnTo>
                      <a:lnTo>
                        <a:pt x="359" y="0"/>
                      </a:lnTo>
                      <a:lnTo>
                        <a:pt x="397" y="0"/>
                      </a:lnTo>
                      <a:lnTo>
                        <a:pt x="436" y="0"/>
                      </a:lnTo>
                      <a:lnTo>
                        <a:pt x="475" y="0"/>
                      </a:lnTo>
                      <a:lnTo>
                        <a:pt x="513" y="0"/>
                      </a:lnTo>
                      <a:lnTo>
                        <a:pt x="552" y="0"/>
                      </a:lnTo>
                      <a:lnTo>
                        <a:pt x="588" y="0"/>
                      </a:lnTo>
                      <a:lnTo>
                        <a:pt x="625" y="0"/>
                      </a:lnTo>
                      <a:lnTo>
                        <a:pt x="659" y="0"/>
                      </a:lnTo>
                      <a:lnTo>
                        <a:pt x="693" y="0"/>
                      </a:lnTo>
                      <a:lnTo>
                        <a:pt x="723" y="0"/>
                      </a:lnTo>
                      <a:lnTo>
                        <a:pt x="752" y="0"/>
                      </a:lnTo>
                      <a:lnTo>
                        <a:pt x="780" y="0"/>
                      </a:lnTo>
                      <a:lnTo>
                        <a:pt x="803" y="0"/>
                      </a:lnTo>
                      <a:lnTo>
                        <a:pt x="823" y="0"/>
                      </a:lnTo>
                      <a:lnTo>
                        <a:pt x="842" y="0"/>
                      </a:lnTo>
                      <a:lnTo>
                        <a:pt x="855" y="0"/>
                      </a:lnTo>
                      <a:lnTo>
                        <a:pt x="865" y="0"/>
                      </a:lnTo>
                      <a:lnTo>
                        <a:pt x="87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5" name="Freeform 20"/>
                <p:cNvSpPr>
                  <a:spLocks/>
                </p:cNvSpPr>
                <p:nvPr/>
              </p:nvSpPr>
              <p:spPr bwMode="auto">
                <a:xfrm>
                  <a:off x="844" y="2127"/>
                  <a:ext cx="363" cy="360"/>
                </a:xfrm>
                <a:custGeom>
                  <a:avLst/>
                  <a:gdLst>
                    <a:gd name="T0" fmla="*/ 342 w 363"/>
                    <a:gd name="T1" fmla="*/ 34 h 360"/>
                    <a:gd name="T2" fmla="*/ 331 w 363"/>
                    <a:gd name="T3" fmla="*/ 83 h 360"/>
                    <a:gd name="T4" fmla="*/ 312 w 363"/>
                    <a:gd name="T5" fmla="*/ 129 h 360"/>
                    <a:gd name="T6" fmla="*/ 289 w 363"/>
                    <a:gd name="T7" fmla="*/ 172 h 360"/>
                    <a:gd name="T8" fmla="*/ 260 w 363"/>
                    <a:gd name="T9" fmla="*/ 213 h 360"/>
                    <a:gd name="T10" fmla="*/ 226 w 363"/>
                    <a:gd name="T11" fmla="*/ 249 h 360"/>
                    <a:gd name="T12" fmla="*/ 186 w 363"/>
                    <a:gd name="T13" fmla="*/ 279 h 360"/>
                    <a:gd name="T14" fmla="*/ 143 w 363"/>
                    <a:gd name="T15" fmla="*/ 305 h 360"/>
                    <a:gd name="T16" fmla="*/ 106 w 363"/>
                    <a:gd name="T17" fmla="*/ 321 h 360"/>
                    <a:gd name="T18" fmla="*/ 79 w 363"/>
                    <a:gd name="T19" fmla="*/ 330 h 360"/>
                    <a:gd name="T20" fmla="*/ 51 w 363"/>
                    <a:gd name="T21" fmla="*/ 337 h 360"/>
                    <a:gd name="T22" fmla="*/ 22 w 363"/>
                    <a:gd name="T23" fmla="*/ 340 h 360"/>
                    <a:gd name="T24" fmla="*/ 4 w 363"/>
                    <a:gd name="T25" fmla="*/ 343 h 360"/>
                    <a:gd name="T26" fmla="*/ 0 w 363"/>
                    <a:gd name="T27" fmla="*/ 348 h 360"/>
                    <a:gd name="T28" fmla="*/ 1 w 363"/>
                    <a:gd name="T29" fmla="*/ 355 h 360"/>
                    <a:gd name="T30" fmla="*/ 5 w 363"/>
                    <a:gd name="T31" fmla="*/ 359 h 360"/>
                    <a:gd name="T32" fmla="*/ 25 w 363"/>
                    <a:gd name="T33" fmla="*/ 359 h 360"/>
                    <a:gd name="T34" fmla="*/ 54 w 363"/>
                    <a:gd name="T35" fmla="*/ 354 h 360"/>
                    <a:gd name="T36" fmla="*/ 84 w 363"/>
                    <a:gd name="T37" fmla="*/ 347 h 360"/>
                    <a:gd name="T38" fmla="*/ 111 w 363"/>
                    <a:gd name="T39" fmla="*/ 337 h 360"/>
                    <a:gd name="T40" fmla="*/ 151 w 363"/>
                    <a:gd name="T41" fmla="*/ 321 h 360"/>
                    <a:gd name="T42" fmla="*/ 195 w 363"/>
                    <a:gd name="T43" fmla="*/ 293 h 360"/>
                    <a:gd name="T44" fmla="*/ 237 w 363"/>
                    <a:gd name="T45" fmla="*/ 260 h 360"/>
                    <a:gd name="T46" fmla="*/ 274 w 363"/>
                    <a:gd name="T47" fmla="*/ 224 h 360"/>
                    <a:gd name="T48" fmla="*/ 304 w 363"/>
                    <a:gd name="T49" fmla="*/ 182 h 360"/>
                    <a:gd name="T50" fmla="*/ 329 w 363"/>
                    <a:gd name="T51" fmla="*/ 137 h 360"/>
                    <a:gd name="T52" fmla="*/ 349 w 363"/>
                    <a:gd name="T53" fmla="*/ 88 h 360"/>
                    <a:gd name="T54" fmla="*/ 361 w 363"/>
                    <a:gd name="T55" fmla="*/ 37 h 360"/>
                    <a:gd name="T56" fmla="*/ 362 w 363"/>
                    <a:gd name="T57" fmla="*/ 7 h 360"/>
                    <a:gd name="T58" fmla="*/ 358 w 363"/>
                    <a:gd name="T59" fmla="*/ 2 h 360"/>
                    <a:gd name="T60" fmla="*/ 350 w 363"/>
                    <a:gd name="T61" fmla="*/ 2 h 360"/>
                    <a:gd name="T62" fmla="*/ 346 w 363"/>
                    <a:gd name="T63" fmla="*/ 6 h 360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363"/>
                    <a:gd name="T97" fmla="*/ 0 h 360"/>
                    <a:gd name="T98" fmla="*/ 363 w 363"/>
                    <a:gd name="T99" fmla="*/ 360 h 360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363" h="360">
                      <a:moveTo>
                        <a:pt x="345" y="9"/>
                      </a:moveTo>
                      <a:lnTo>
                        <a:pt x="342" y="34"/>
                      </a:lnTo>
                      <a:lnTo>
                        <a:pt x="337" y="59"/>
                      </a:lnTo>
                      <a:lnTo>
                        <a:pt x="331" y="83"/>
                      </a:lnTo>
                      <a:lnTo>
                        <a:pt x="323" y="107"/>
                      </a:lnTo>
                      <a:lnTo>
                        <a:pt x="312" y="129"/>
                      </a:lnTo>
                      <a:lnTo>
                        <a:pt x="302" y="151"/>
                      </a:lnTo>
                      <a:lnTo>
                        <a:pt x="289" y="172"/>
                      </a:lnTo>
                      <a:lnTo>
                        <a:pt x="275" y="193"/>
                      </a:lnTo>
                      <a:lnTo>
                        <a:pt x="260" y="213"/>
                      </a:lnTo>
                      <a:lnTo>
                        <a:pt x="243" y="231"/>
                      </a:lnTo>
                      <a:lnTo>
                        <a:pt x="226" y="249"/>
                      </a:lnTo>
                      <a:lnTo>
                        <a:pt x="206" y="264"/>
                      </a:lnTo>
                      <a:lnTo>
                        <a:pt x="186" y="279"/>
                      </a:lnTo>
                      <a:lnTo>
                        <a:pt x="165" y="293"/>
                      </a:lnTo>
                      <a:lnTo>
                        <a:pt x="143" y="305"/>
                      </a:lnTo>
                      <a:lnTo>
                        <a:pt x="119" y="316"/>
                      </a:lnTo>
                      <a:lnTo>
                        <a:pt x="106" y="321"/>
                      </a:lnTo>
                      <a:lnTo>
                        <a:pt x="92" y="325"/>
                      </a:lnTo>
                      <a:lnTo>
                        <a:pt x="79" y="330"/>
                      </a:lnTo>
                      <a:lnTo>
                        <a:pt x="64" y="333"/>
                      </a:lnTo>
                      <a:lnTo>
                        <a:pt x="51" y="337"/>
                      </a:lnTo>
                      <a:lnTo>
                        <a:pt x="37" y="339"/>
                      </a:lnTo>
                      <a:lnTo>
                        <a:pt x="22" y="340"/>
                      </a:lnTo>
                      <a:lnTo>
                        <a:pt x="8" y="342"/>
                      </a:lnTo>
                      <a:lnTo>
                        <a:pt x="4" y="343"/>
                      </a:lnTo>
                      <a:lnTo>
                        <a:pt x="1" y="344"/>
                      </a:lnTo>
                      <a:lnTo>
                        <a:pt x="0" y="348"/>
                      </a:lnTo>
                      <a:lnTo>
                        <a:pt x="0" y="351"/>
                      </a:lnTo>
                      <a:lnTo>
                        <a:pt x="1" y="355"/>
                      </a:lnTo>
                      <a:lnTo>
                        <a:pt x="2" y="358"/>
                      </a:lnTo>
                      <a:lnTo>
                        <a:pt x="5" y="359"/>
                      </a:lnTo>
                      <a:lnTo>
                        <a:pt x="9" y="360"/>
                      </a:lnTo>
                      <a:lnTo>
                        <a:pt x="25" y="359"/>
                      </a:lnTo>
                      <a:lnTo>
                        <a:pt x="39" y="356"/>
                      </a:lnTo>
                      <a:lnTo>
                        <a:pt x="54" y="354"/>
                      </a:lnTo>
                      <a:lnTo>
                        <a:pt x="69" y="351"/>
                      </a:lnTo>
                      <a:lnTo>
                        <a:pt x="84" y="347"/>
                      </a:lnTo>
                      <a:lnTo>
                        <a:pt x="98" y="342"/>
                      </a:lnTo>
                      <a:lnTo>
                        <a:pt x="111" y="337"/>
                      </a:lnTo>
                      <a:lnTo>
                        <a:pt x="126" y="331"/>
                      </a:lnTo>
                      <a:lnTo>
                        <a:pt x="151" y="321"/>
                      </a:lnTo>
                      <a:lnTo>
                        <a:pt x="173" y="308"/>
                      </a:lnTo>
                      <a:lnTo>
                        <a:pt x="195" y="293"/>
                      </a:lnTo>
                      <a:lnTo>
                        <a:pt x="218" y="277"/>
                      </a:lnTo>
                      <a:lnTo>
                        <a:pt x="237" y="260"/>
                      </a:lnTo>
                      <a:lnTo>
                        <a:pt x="256" y="243"/>
                      </a:lnTo>
                      <a:lnTo>
                        <a:pt x="274" y="224"/>
                      </a:lnTo>
                      <a:lnTo>
                        <a:pt x="290" y="203"/>
                      </a:lnTo>
                      <a:lnTo>
                        <a:pt x="304" y="182"/>
                      </a:lnTo>
                      <a:lnTo>
                        <a:pt x="317" y="159"/>
                      </a:lnTo>
                      <a:lnTo>
                        <a:pt x="329" y="137"/>
                      </a:lnTo>
                      <a:lnTo>
                        <a:pt x="340" y="112"/>
                      </a:lnTo>
                      <a:lnTo>
                        <a:pt x="349" y="88"/>
                      </a:lnTo>
                      <a:lnTo>
                        <a:pt x="355" y="62"/>
                      </a:lnTo>
                      <a:lnTo>
                        <a:pt x="361" y="37"/>
                      </a:lnTo>
                      <a:lnTo>
                        <a:pt x="363" y="11"/>
                      </a:lnTo>
                      <a:lnTo>
                        <a:pt x="362" y="7"/>
                      </a:lnTo>
                      <a:lnTo>
                        <a:pt x="361" y="4"/>
                      </a:lnTo>
                      <a:lnTo>
                        <a:pt x="358" y="2"/>
                      </a:lnTo>
                      <a:lnTo>
                        <a:pt x="354" y="0"/>
                      </a:lnTo>
                      <a:lnTo>
                        <a:pt x="350" y="2"/>
                      </a:lnTo>
                      <a:lnTo>
                        <a:pt x="348" y="3"/>
                      </a:lnTo>
                      <a:lnTo>
                        <a:pt x="346" y="6"/>
                      </a:lnTo>
                      <a:lnTo>
                        <a:pt x="345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</p:grpSp>
        <p:grpSp>
          <p:nvGrpSpPr>
            <p:cNvPr id="6" name="Group 21"/>
            <p:cNvGrpSpPr>
              <a:grpSpLocks/>
            </p:cNvGrpSpPr>
            <p:nvPr/>
          </p:nvGrpSpPr>
          <p:grpSpPr bwMode="auto">
            <a:xfrm>
              <a:off x="3701" y="780"/>
              <a:ext cx="545" cy="721"/>
              <a:chOff x="1663" y="2167"/>
              <a:chExt cx="653" cy="858"/>
            </a:xfrm>
          </p:grpSpPr>
          <p:sp>
            <p:nvSpPr>
              <p:cNvPr id="8" name="Freeform 22"/>
              <p:cNvSpPr>
                <a:spLocks/>
              </p:cNvSpPr>
              <p:nvPr/>
            </p:nvSpPr>
            <p:spPr bwMode="auto">
              <a:xfrm rot="1468926">
                <a:off x="1908" y="2167"/>
                <a:ext cx="384" cy="431"/>
              </a:xfrm>
              <a:custGeom>
                <a:avLst/>
                <a:gdLst>
                  <a:gd name="T0" fmla="*/ 793 w 296"/>
                  <a:gd name="T1" fmla="*/ 0 h 720"/>
                  <a:gd name="T2" fmla="*/ 87 w 296"/>
                  <a:gd name="T3" fmla="*/ 19 h 720"/>
                  <a:gd name="T4" fmla="*/ 265 w 296"/>
                  <a:gd name="T5" fmla="*/ 30 h 720"/>
                  <a:gd name="T6" fmla="*/ 969 w 296"/>
                  <a:gd name="T7" fmla="*/ 44 h 720"/>
                  <a:gd name="T8" fmla="*/ 969 w 296"/>
                  <a:gd name="T9" fmla="*/ 55 h 7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720"/>
                  <a:gd name="T17" fmla="*/ 296 w 296"/>
                  <a:gd name="T18" fmla="*/ 720 h 7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720">
                    <a:moveTo>
                      <a:pt x="216" y="0"/>
                    </a:moveTo>
                    <a:cubicBezTo>
                      <a:pt x="132" y="88"/>
                      <a:pt x="48" y="176"/>
                      <a:pt x="24" y="240"/>
                    </a:cubicBezTo>
                    <a:cubicBezTo>
                      <a:pt x="0" y="304"/>
                      <a:pt x="32" y="328"/>
                      <a:pt x="72" y="384"/>
                    </a:cubicBezTo>
                    <a:cubicBezTo>
                      <a:pt x="112" y="440"/>
                      <a:pt x="232" y="520"/>
                      <a:pt x="264" y="576"/>
                    </a:cubicBezTo>
                    <a:cubicBezTo>
                      <a:pt x="296" y="632"/>
                      <a:pt x="264" y="696"/>
                      <a:pt x="264" y="720"/>
                    </a:cubicBezTo>
                  </a:path>
                </a:pathLst>
              </a:custGeom>
              <a:noFill/>
              <a:ln w="1746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9" name="Group 23"/>
              <p:cNvGrpSpPr>
                <a:grpSpLocks/>
              </p:cNvGrpSpPr>
              <p:nvPr/>
            </p:nvGrpSpPr>
            <p:grpSpPr bwMode="auto">
              <a:xfrm>
                <a:off x="1663" y="2544"/>
                <a:ext cx="653" cy="481"/>
                <a:chOff x="499" y="2063"/>
                <a:chExt cx="955" cy="625"/>
              </a:xfrm>
            </p:grpSpPr>
            <p:sp>
              <p:nvSpPr>
                <p:cNvPr id="10" name="Freeform 24"/>
                <p:cNvSpPr>
                  <a:spLocks/>
                </p:cNvSpPr>
                <p:nvPr/>
              </p:nvSpPr>
              <p:spPr bwMode="auto">
                <a:xfrm>
                  <a:off x="518" y="2087"/>
                  <a:ext cx="912" cy="581"/>
                </a:xfrm>
                <a:custGeom>
                  <a:avLst/>
                  <a:gdLst>
                    <a:gd name="T0" fmla="*/ 42 w 912"/>
                    <a:gd name="T1" fmla="*/ 581 h 581"/>
                    <a:gd name="T2" fmla="*/ 0 w 912"/>
                    <a:gd name="T3" fmla="*/ 499 h 581"/>
                    <a:gd name="T4" fmla="*/ 0 w 912"/>
                    <a:gd name="T5" fmla="*/ 488 h 581"/>
                    <a:gd name="T6" fmla="*/ 2 w 912"/>
                    <a:gd name="T7" fmla="*/ 463 h 581"/>
                    <a:gd name="T8" fmla="*/ 8 w 912"/>
                    <a:gd name="T9" fmla="*/ 426 h 581"/>
                    <a:gd name="T10" fmla="*/ 20 w 912"/>
                    <a:gd name="T11" fmla="*/ 384 h 581"/>
                    <a:gd name="T12" fmla="*/ 42 w 912"/>
                    <a:gd name="T13" fmla="*/ 344 h 581"/>
                    <a:gd name="T14" fmla="*/ 75 w 912"/>
                    <a:gd name="T15" fmla="*/ 310 h 581"/>
                    <a:gd name="T16" fmla="*/ 124 w 912"/>
                    <a:gd name="T17" fmla="*/ 287 h 581"/>
                    <a:gd name="T18" fmla="*/ 188 w 912"/>
                    <a:gd name="T19" fmla="*/ 283 h 581"/>
                    <a:gd name="T20" fmla="*/ 191 w 912"/>
                    <a:gd name="T21" fmla="*/ 283 h 581"/>
                    <a:gd name="T22" fmla="*/ 197 w 912"/>
                    <a:gd name="T23" fmla="*/ 283 h 581"/>
                    <a:gd name="T24" fmla="*/ 208 w 912"/>
                    <a:gd name="T25" fmla="*/ 283 h 581"/>
                    <a:gd name="T26" fmla="*/ 221 w 912"/>
                    <a:gd name="T27" fmla="*/ 283 h 581"/>
                    <a:gd name="T28" fmla="*/ 238 w 912"/>
                    <a:gd name="T29" fmla="*/ 281 h 581"/>
                    <a:gd name="T30" fmla="*/ 258 w 912"/>
                    <a:gd name="T31" fmla="*/ 275 h 581"/>
                    <a:gd name="T32" fmla="*/ 280 w 912"/>
                    <a:gd name="T33" fmla="*/ 269 h 581"/>
                    <a:gd name="T34" fmla="*/ 305 w 912"/>
                    <a:gd name="T35" fmla="*/ 258 h 581"/>
                    <a:gd name="T36" fmla="*/ 330 w 912"/>
                    <a:gd name="T37" fmla="*/ 245 h 581"/>
                    <a:gd name="T38" fmla="*/ 357 w 912"/>
                    <a:gd name="T39" fmla="*/ 227 h 581"/>
                    <a:gd name="T40" fmla="*/ 385 w 912"/>
                    <a:gd name="T41" fmla="*/ 204 h 581"/>
                    <a:gd name="T42" fmla="*/ 414 w 912"/>
                    <a:gd name="T43" fmla="*/ 177 h 581"/>
                    <a:gd name="T44" fmla="*/ 443 w 912"/>
                    <a:gd name="T45" fmla="*/ 144 h 581"/>
                    <a:gd name="T46" fmla="*/ 472 w 912"/>
                    <a:gd name="T47" fmla="*/ 105 h 581"/>
                    <a:gd name="T48" fmla="*/ 499 w 912"/>
                    <a:gd name="T49" fmla="*/ 59 h 581"/>
                    <a:gd name="T50" fmla="*/ 525 w 912"/>
                    <a:gd name="T51" fmla="*/ 5 h 581"/>
                    <a:gd name="T52" fmla="*/ 529 w 912"/>
                    <a:gd name="T53" fmla="*/ 3 h 581"/>
                    <a:gd name="T54" fmla="*/ 538 w 912"/>
                    <a:gd name="T55" fmla="*/ 1 h 581"/>
                    <a:gd name="T56" fmla="*/ 554 w 912"/>
                    <a:gd name="T57" fmla="*/ 0 h 581"/>
                    <a:gd name="T58" fmla="*/ 575 w 912"/>
                    <a:gd name="T59" fmla="*/ 0 h 581"/>
                    <a:gd name="T60" fmla="*/ 600 w 912"/>
                    <a:gd name="T61" fmla="*/ 2 h 581"/>
                    <a:gd name="T62" fmla="*/ 628 w 912"/>
                    <a:gd name="T63" fmla="*/ 11 h 581"/>
                    <a:gd name="T64" fmla="*/ 658 w 912"/>
                    <a:gd name="T65" fmla="*/ 27 h 581"/>
                    <a:gd name="T66" fmla="*/ 689 w 912"/>
                    <a:gd name="T67" fmla="*/ 51 h 581"/>
                    <a:gd name="T68" fmla="*/ 692 w 912"/>
                    <a:gd name="T69" fmla="*/ 51 h 581"/>
                    <a:gd name="T70" fmla="*/ 700 w 912"/>
                    <a:gd name="T71" fmla="*/ 52 h 581"/>
                    <a:gd name="T72" fmla="*/ 712 w 912"/>
                    <a:gd name="T73" fmla="*/ 52 h 581"/>
                    <a:gd name="T74" fmla="*/ 726 w 912"/>
                    <a:gd name="T75" fmla="*/ 52 h 581"/>
                    <a:gd name="T76" fmla="*/ 743 w 912"/>
                    <a:gd name="T77" fmla="*/ 52 h 581"/>
                    <a:gd name="T78" fmla="*/ 762 w 912"/>
                    <a:gd name="T79" fmla="*/ 52 h 581"/>
                    <a:gd name="T80" fmla="*/ 781 w 912"/>
                    <a:gd name="T81" fmla="*/ 52 h 581"/>
                    <a:gd name="T82" fmla="*/ 802 w 912"/>
                    <a:gd name="T83" fmla="*/ 52 h 581"/>
                    <a:gd name="T84" fmla="*/ 823 w 912"/>
                    <a:gd name="T85" fmla="*/ 52 h 581"/>
                    <a:gd name="T86" fmla="*/ 843 w 912"/>
                    <a:gd name="T87" fmla="*/ 52 h 581"/>
                    <a:gd name="T88" fmla="*/ 861 w 912"/>
                    <a:gd name="T89" fmla="*/ 52 h 581"/>
                    <a:gd name="T90" fmla="*/ 878 w 912"/>
                    <a:gd name="T91" fmla="*/ 51 h 581"/>
                    <a:gd name="T92" fmla="*/ 893 w 912"/>
                    <a:gd name="T93" fmla="*/ 51 h 581"/>
                    <a:gd name="T94" fmla="*/ 903 w 912"/>
                    <a:gd name="T95" fmla="*/ 51 h 581"/>
                    <a:gd name="T96" fmla="*/ 910 w 912"/>
                    <a:gd name="T97" fmla="*/ 51 h 581"/>
                    <a:gd name="T98" fmla="*/ 912 w 912"/>
                    <a:gd name="T99" fmla="*/ 51 h 581"/>
                    <a:gd name="T100" fmla="*/ 910 w 912"/>
                    <a:gd name="T101" fmla="*/ 578 h 581"/>
                    <a:gd name="T102" fmla="*/ 77 w 912"/>
                    <a:gd name="T103" fmla="*/ 578 h 581"/>
                    <a:gd name="T104" fmla="*/ 42 w 912"/>
                    <a:gd name="T105" fmla="*/ 581 h 581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912"/>
                    <a:gd name="T160" fmla="*/ 0 h 581"/>
                    <a:gd name="T161" fmla="*/ 912 w 912"/>
                    <a:gd name="T162" fmla="*/ 581 h 581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912" h="581">
                      <a:moveTo>
                        <a:pt x="42" y="581"/>
                      </a:moveTo>
                      <a:lnTo>
                        <a:pt x="0" y="499"/>
                      </a:lnTo>
                      <a:lnTo>
                        <a:pt x="0" y="488"/>
                      </a:lnTo>
                      <a:lnTo>
                        <a:pt x="2" y="463"/>
                      </a:lnTo>
                      <a:lnTo>
                        <a:pt x="8" y="426"/>
                      </a:lnTo>
                      <a:lnTo>
                        <a:pt x="20" y="384"/>
                      </a:lnTo>
                      <a:lnTo>
                        <a:pt x="42" y="344"/>
                      </a:lnTo>
                      <a:lnTo>
                        <a:pt x="75" y="310"/>
                      </a:lnTo>
                      <a:lnTo>
                        <a:pt x="124" y="287"/>
                      </a:lnTo>
                      <a:lnTo>
                        <a:pt x="188" y="283"/>
                      </a:lnTo>
                      <a:lnTo>
                        <a:pt x="191" y="283"/>
                      </a:lnTo>
                      <a:lnTo>
                        <a:pt x="197" y="283"/>
                      </a:lnTo>
                      <a:lnTo>
                        <a:pt x="208" y="283"/>
                      </a:lnTo>
                      <a:lnTo>
                        <a:pt x="221" y="283"/>
                      </a:lnTo>
                      <a:lnTo>
                        <a:pt x="238" y="281"/>
                      </a:lnTo>
                      <a:lnTo>
                        <a:pt x="258" y="275"/>
                      </a:lnTo>
                      <a:lnTo>
                        <a:pt x="280" y="269"/>
                      </a:lnTo>
                      <a:lnTo>
                        <a:pt x="305" y="258"/>
                      </a:lnTo>
                      <a:lnTo>
                        <a:pt x="330" y="245"/>
                      </a:lnTo>
                      <a:lnTo>
                        <a:pt x="357" y="227"/>
                      </a:lnTo>
                      <a:lnTo>
                        <a:pt x="385" y="204"/>
                      </a:lnTo>
                      <a:lnTo>
                        <a:pt x="414" y="177"/>
                      </a:lnTo>
                      <a:lnTo>
                        <a:pt x="443" y="144"/>
                      </a:lnTo>
                      <a:lnTo>
                        <a:pt x="472" y="105"/>
                      </a:lnTo>
                      <a:lnTo>
                        <a:pt x="499" y="59"/>
                      </a:lnTo>
                      <a:lnTo>
                        <a:pt x="525" y="5"/>
                      </a:lnTo>
                      <a:lnTo>
                        <a:pt x="529" y="3"/>
                      </a:lnTo>
                      <a:lnTo>
                        <a:pt x="538" y="1"/>
                      </a:lnTo>
                      <a:lnTo>
                        <a:pt x="554" y="0"/>
                      </a:lnTo>
                      <a:lnTo>
                        <a:pt x="575" y="0"/>
                      </a:lnTo>
                      <a:lnTo>
                        <a:pt x="600" y="2"/>
                      </a:lnTo>
                      <a:lnTo>
                        <a:pt x="628" y="11"/>
                      </a:lnTo>
                      <a:lnTo>
                        <a:pt x="658" y="27"/>
                      </a:lnTo>
                      <a:lnTo>
                        <a:pt x="689" y="51"/>
                      </a:lnTo>
                      <a:lnTo>
                        <a:pt x="692" y="51"/>
                      </a:lnTo>
                      <a:lnTo>
                        <a:pt x="700" y="52"/>
                      </a:lnTo>
                      <a:lnTo>
                        <a:pt x="712" y="52"/>
                      </a:lnTo>
                      <a:lnTo>
                        <a:pt x="726" y="52"/>
                      </a:lnTo>
                      <a:lnTo>
                        <a:pt x="743" y="52"/>
                      </a:lnTo>
                      <a:lnTo>
                        <a:pt x="762" y="52"/>
                      </a:lnTo>
                      <a:lnTo>
                        <a:pt x="781" y="52"/>
                      </a:lnTo>
                      <a:lnTo>
                        <a:pt x="802" y="52"/>
                      </a:lnTo>
                      <a:lnTo>
                        <a:pt x="823" y="52"/>
                      </a:lnTo>
                      <a:lnTo>
                        <a:pt x="843" y="52"/>
                      </a:lnTo>
                      <a:lnTo>
                        <a:pt x="861" y="52"/>
                      </a:lnTo>
                      <a:lnTo>
                        <a:pt x="878" y="51"/>
                      </a:lnTo>
                      <a:lnTo>
                        <a:pt x="893" y="51"/>
                      </a:lnTo>
                      <a:lnTo>
                        <a:pt x="903" y="51"/>
                      </a:lnTo>
                      <a:lnTo>
                        <a:pt x="910" y="51"/>
                      </a:lnTo>
                      <a:lnTo>
                        <a:pt x="912" y="51"/>
                      </a:lnTo>
                      <a:lnTo>
                        <a:pt x="910" y="578"/>
                      </a:lnTo>
                      <a:lnTo>
                        <a:pt x="77" y="578"/>
                      </a:lnTo>
                      <a:lnTo>
                        <a:pt x="42" y="58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1" name="Freeform 25"/>
                <p:cNvSpPr>
                  <a:spLocks/>
                </p:cNvSpPr>
                <p:nvPr/>
              </p:nvSpPr>
              <p:spPr bwMode="auto">
                <a:xfrm>
                  <a:off x="992" y="2154"/>
                  <a:ext cx="134" cy="73"/>
                </a:xfrm>
                <a:custGeom>
                  <a:avLst/>
                  <a:gdLst>
                    <a:gd name="T0" fmla="*/ 9 w 134"/>
                    <a:gd name="T1" fmla="*/ 0 h 73"/>
                    <a:gd name="T2" fmla="*/ 5 w 134"/>
                    <a:gd name="T3" fmla="*/ 1 h 73"/>
                    <a:gd name="T4" fmla="*/ 3 w 134"/>
                    <a:gd name="T5" fmla="*/ 3 h 73"/>
                    <a:gd name="T6" fmla="*/ 1 w 134"/>
                    <a:gd name="T7" fmla="*/ 6 h 73"/>
                    <a:gd name="T8" fmla="*/ 0 w 134"/>
                    <a:gd name="T9" fmla="*/ 10 h 73"/>
                    <a:gd name="T10" fmla="*/ 1 w 134"/>
                    <a:gd name="T11" fmla="*/ 14 h 73"/>
                    <a:gd name="T12" fmla="*/ 4 w 134"/>
                    <a:gd name="T13" fmla="*/ 17 h 73"/>
                    <a:gd name="T14" fmla="*/ 7 w 134"/>
                    <a:gd name="T15" fmla="*/ 18 h 73"/>
                    <a:gd name="T16" fmla="*/ 11 w 134"/>
                    <a:gd name="T17" fmla="*/ 18 h 73"/>
                    <a:gd name="T18" fmla="*/ 24 w 134"/>
                    <a:gd name="T19" fmla="*/ 18 h 73"/>
                    <a:gd name="T20" fmla="*/ 38 w 134"/>
                    <a:gd name="T21" fmla="*/ 19 h 73"/>
                    <a:gd name="T22" fmla="*/ 53 w 134"/>
                    <a:gd name="T23" fmla="*/ 22 h 73"/>
                    <a:gd name="T24" fmla="*/ 67 w 134"/>
                    <a:gd name="T25" fmla="*/ 26 h 73"/>
                    <a:gd name="T26" fmla="*/ 80 w 134"/>
                    <a:gd name="T27" fmla="*/ 32 h 73"/>
                    <a:gd name="T28" fmla="*/ 95 w 134"/>
                    <a:gd name="T29" fmla="*/ 42 h 73"/>
                    <a:gd name="T30" fmla="*/ 106 w 134"/>
                    <a:gd name="T31" fmla="*/ 53 h 73"/>
                    <a:gd name="T32" fmla="*/ 117 w 134"/>
                    <a:gd name="T33" fmla="*/ 69 h 73"/>
                    <a:gd name="T34" fmla="*/ 120 w 134"/>
                    <a:gd name="T35" fmla="*/ 72 h 73"/>
                    <a:gd name="T36" fmla="*/ 122 w 134"/>
                    <a:gd name="T37" fmla="*/ 73 h 73"/>
                    <a:gd name="T38" fmla="*/ 126 w 134"/>
                    <a:gd name="T39" fmla="*/ 73 h 73"/>
                    <a:gd name="T40" fmla="*/ 129 w 134"/>
                    <a:gd name="T41" fmla="*/ 73 h 73"/>
                    <a:gd name="T42" fmla="*/ 131 w 134"/>
                    <a:gd name="T43" fmla="*/ 70 h 73"/>
                    <a:gd name="T44" fmla="*/ 134 w 134"/>
                    <a:gd name="T45" fmla="*/ 67 h 73"/>
                    <a:gd name="T46" fmla="*/ 134 w 134"/>
                    <a:gd name="T47" fmla="*/ 64 h 73"/>
                    <a:gd name="T48" fmla="*/ 133 w 134"/>
                    <a:gd name="T49" fmla="*/ 60 h 73"/>
                    <a:gd name="T50" fmla="*/ 120 w 134"/>
                    <a:gd name="T51" fmla="*/ 42 h 73"/>
                    <a:gd name="T52" fmla="*/ 105 w 134"/>
                    <a:gd name="T53" fmla="*/ 27 h 73"/>
                    <a:gd name="T54" fmla="*/ 88 w 134"/>
                    <a:gd name="T55" fmla="*/ 15 h 73"/>
                    <a:gd name="T56" fmla="*/ 71 w 134"/>
                    <a:gd name="T57" fmla="*/ 7 h 73"/>
                    <a:gd name="T58" fmla="*/ 54 w 134"/>
                    <a:gd name="T59" fmla="*/ 3 h 73"/>
                    <a:gd name="T60" fmla="*/ 37 w 134"/>
                    <a:gd name="T61" fmla="*/ 1 h 73"/>
                    <a:gd name="T62" fmla="*/ 22 w 134"/>
                    <a:gd name="T63" fmla="*/ 0 h 73"/>
                    <a:gd name="T64" fmla="*/ 9 w 134"/>
                    <a:gd name="T65" fmla="*/ 0 h 7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34"/>
                    <a:gd name="T100" fmla="*/ 0 h 73"/>
                    <a:gd name="T101" fmla="*/ 134 w 134"/>
                    <a:gd name="T102" fmla="*/ 73 h 7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34" h="73">
                      <a:moveTo>
                        <a:pt x="9" y="0"/>
                      </a:moveTo>
                      <a:lnTo>
                        <a:pt x="5" y="1"/>
                      </a:lnTo>
                      <a:lnTo>
                        <a:pt x="3" y="3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1" y="14"/>
                      </a:lnTo>
                      <a:lnTo>
                        <a:pt x="4" y="17"/>
                      </a:lnTo>
                      <a:lnTo>
                        <a:pt x="7" y="18"/>
                      </a:lnTo>
                      <a:lnTo>
                        <a:pt x="11" y="18"/>
                      </a:lnTo>
                      <a:lnTo>
                        <a:pt x="24" y="18"/>
                      </a:lnTo>
                      <a:lnTo>
                        <a:pt x="38" y="19"/>
                      </a:lnTo>
                      <a:lnTo>
                        <a:pt x="53" y="22"/>
                      </a:lnTo>
                      <a:lnTo>
                        <a:pt x="67" y="26"/>
                      </a:lnTo>
                      <a:lnTo>
                        <a:pt x="80" y="32"/>
                      </a:lnTo>
                      <a:lnTo>
                        <a:pt x="95" y="42"/>
                      </a:lnTo>
                      <a:lnTo>
                        <a:pt x="106" y="53"/>
                      </a:lnTo>
                      <a:lnTo>
                        <a:pt x="117" y="69"/>
                      </a:lnTo>
                      <a:lnTo>
                        <a:pt x="120" y="72"/>
                      </a:lnTo>
                      <a:lnTo>
                        <a:pt x="122" y="73"/>
                      </a:lnTo>
                      <a:lnTo>
                        <a:pt x="126" y="73"/>
                      </a:lnTo>
                      <a:lnTo>
                        <a:pt x="129" y="73"/>
                      </a:lnTo>
                      <a:lnTo>
                        <a:pt x="131" y="70"/>
                      </a:lnTo>
                      <a:lnTo>
                        <a:pt x="134" y="67"/>
                      </a:lnTo>
                      <a:lnTo>
                        <a:pt x="134" y="64"/>
                      </a:lnTo>
                      <a:lnTo>
                        <a:pt x="133" y="60"/>
                      </a:lnTo>
                      <a:lnTo>
                        <a:pt x="120" y="42"/>
                      </a:lnTo>
                      <a:lnTo>
                        <a:pt x="105" y="27"/>
                      </a:lnTo>
                      <a:lnTo>
                        <a:pt x="88" y="15"/>
                      </a:lnTo>
                      <a:lnTo>
                        <a:pt x="71" y="7"/>
                      </a:lnTo>
                      <a:lnTo>
                        <a:pt x="54" y="3"/>
                      </a:lnTo>
                      <a:lnTo>
                        <a:pt x="37" y="1"/>
                      </a:lnTo>
                      <a:lnTo>
                        <a:pt x="22" y="0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2" name="Freeform 26"/>
                <p:cNvSpPr>
                  <a:spLocks/>
                </p:cNvSpPr>
                <p:nvPr/>
              </p:nvSpPr>
              <p:spPr bwMode="auto">
                <a:xfrm>
                  <a:off x="835" y="2335"/>
                  <a:ext cx="95" cy="92"/>
                </a:xfrm>
                <a:custGeom>
                  <a:avLst/>
                  <a:gdLst>
                    <a:gd name="T0" fmla="*/ 0 w 95"/>
                    <a:gd name="T1" fmla="*/ 5 h 92"/>
                    <a:gd name="T2" fmla="*/ 0 w 95"/>
                    <a:gd name="T3" fmla="*/ 9 h 92"/>
                    <a:gd name="T4" fmla="*/ 1 w 95"/>
                    <a:gd name="T5" fmla="*/ 13 h 92"/>
                    <a:gd name="T6" fmla="*/ 2 w 95"/>
                    <a:gd name="T7" fmla="*/ 16 h 92"/>
                    <a:gd name="T8" fmla="*/ 6 w 95"/>
                    <a:gd name="T9" fmla="*/ 17 h 92"/>
                    <a:gd name="T10" fmla="*/ 19 w 95"/>
                    <a:gd name="T11" fmla="*/ 22 h 92"/>
                    <a:gd name="T12" fmla="*/ 32 w 95"/>
                    <a:gd name="T13" fmla="*/ 27 h 92"/>
                    <a:gd name="T14" fmla="*/ 43 w 95"/>
                    <a:gd name="T15" fmla="*/ 35 h 92"/>
                    <a:gd name="T16" fmla="*/ 52 w 95"/>
                    <a:gd name="T17" fmla="*/ 43 h 92"/>
                    <a:gd name="T18" fmla="*/ 61 w 95"/>
                    <a:gd name="T19" fmla="*/ 51 h 92"/>
                    <a:gd name="T20" fmla="*/ 68 w 95"/>
                    <a:gd name="T21" fmla="*/ 62 h 92"/>
                    <a:gd name="T22" fmla="*/ 74 w 95"/>
                    <a:gd name="T23" fmla="*/ 73 h 92"/>
                    <a:gd name="T24" fmla="*/ 78 w 95"/>
                    <a:gd name="T25" fmla="*/ 85 h 92"/>
                    <a:gd name="T26" fmla="*/ 80 w 95"/>
                    <a:gd name="T27" fmla="*/ 89 h 92"/>
                    <a:gd name="T28" fmla="*/ 82 w 95"/>
                    <a:gd name="T29" fmla="*/ 90 h 92"/>
                    <a:gd name="T30" fmla="*/ 86 w 95"/>
                    <a:gd name="T31" fmla="*/ 92 h 92"/>
                    <a:gd name="T32" fmla="*/ 89 w 95"/>
                    <a:gd name="T33" fmla="*/ 92 h 92"/>
                    <a:gd name="T34" fmla="*/ 93 w 95"/>
                    <a:gd name="T35" fmla="*/ 90 h 92"/>
                    <a:gd name="T36" fmla="*/ 94 w 95"/>
                    <a:gd name="T37" fmla="*/ 88 h 92"/>
                    <a:gd name="T38" fmla="*/ 95 w 95"/>
                    <a:gd name="T39" fmla="*/ 84 h 92"/>
                    <a:gd name="T40" fmla="*/ 95 w 95"/>
                    <a:gd name="T41" fmla="*/ 80 h 92"/>
                    <a:gd name="T42" fmla="*/ 90 w 95"/>
                    <a:gd name="T43" fmla="*/ 65 h 92"/>
                    <a:gd name="T44" fmla="*/ 84 w 95"/>
                    <a:gd name="T45" fmla="*/ 54 h 92"/>
                    <a:gd name="T46" fmla="*/ 74 w 95"/>
                    <a:gd name="T47" fmla="*/ 42 h 92"/>
                    <a:gd name="T48" fmla="*/ 65 w 95"/>
                    <a:gd name="T49" fmla="*/ 30 h 92"/>
                    <a:gd name="T50" fmla="*/ 53 w 95"/>
                    <a:gd name="T51" fmla="*/ 21 h 92"/>
                    <a:gd name="T52" fmla="*/ 42 w 95"/>
                    <a:gd name="T53" fmla="*/ 13 h 92"/>
                    <a:gd name="T54" fmla="*/ 27 w 95"/>
                    <a:gd name="T55" fmla="*/ 5 h 92"/>
                    <a:gd name="T56" fmla="*/ 11 w 95"/>
                    <a:gd name="T57" fmla="*/ 0 h 92"/>
                    <a:gd name="T58" fmla="*/ 8 w 95"/>
                    <a:gd name="T59" fmla="*/ 0 h 92"/>
                    <a:gd name="T60" fmla="*/ 4 w 95"/>
                    <a:gd name="T61" fmla="*/ 0 h 92"/>
                    <a:gd name="T62" fmla="*/ 1 w 95"/>
                    <a:gd name="T63" fmla="*/ 2 h 92"/>
                    <a:gd name="T64" fmla="*/ 0 w 95"/>
                    <a:gd name="T65" fmla="*/ 5 h 9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95"/>
                    <a:gd name="T100" fmla="*/ 0 h 92"/>
                    <a:gd name="T101" fmla="*/ 95 w 95"/>
                    <a:gd name="T102" fmla="*/ 92 h 9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95" h="92">
                      <a:moveTo>
                        <a:pt x="0" y="5"/>
                      </a:moveTo>
                      <a:lnTo>
                        <a:pt x="0" y="9"/>
                      </a:lnTo>
                      <a:lnTo>
                        <a:pt x="1" y="13"/>
                      </a:lnTo>
                      <a:lnTo>
                        <a:pt x="2" y="16"/>
                      </a:lnTo>
                      <a:lnTo>
                        <a:pt x="6" y="17"/>
                      </a:lnTo>
                      <a:lnTo>
                        <a:pt x="19" y="22"/>
                      </a:lnTo>
                      <a:lnTo>
                        <a:pt x="32" y="27"/>
                      </a:lnTo>
                      <a:lnTo>
                        <a:pt x="43" y="35"/>
                      </a:lnTo>
                      <a:lnTo>
                        <a:pt x="52" y="43"/>
                      </a:lnTo>
                      <a:lnTo>
                        <a:pt x="61" y="51"/>
                      </a:lnTo>
                      <a:lnTo>
                        <a:pt x="68" y="62"/>
                      </a:lnTo>
                      <a:lnTo>
                        <a:pt x="74" y="73"/>
                      </a:lnTo>
                      <a:lnTo>
                        <a:pt x="78" y="85"/>
                      </a:lnTo>
                      <a:lnTo>
                        <a:pt x="80" y="89"/>
                      </a:lnTo>
                      <a:lnTo>
                        <a:pt x="82" y="90"/>
                      </a:lnTo>
                      <a:lnTo>
                        <a:pt x="86" y="92"/>
                      </a:lnTo>
                      <a:lnTo>
                        <a:pt x="89" y="92"/>
                      </a:lnTo>
                      <a:lnTo>
                        <a:pt x="93" y="90"/>
                      </a:lnTo>
                      <a:lnTo>
                        <a:pt x="94" y="88"/>
                      </a:lnTo>
                      <a:lnTo>
                        <a:pt x="95" y="84"/>
                      </a:lnTo>
                      <a:lnTo>
                        <a:pt x="95" y="80"/>
                      </a:lnTo>
                      <a:lnTo>
                        <a:pt x="90" y="65"/>
                      </a:lnTo>
                      <a:lnTo>
                        <a:pt x="84" y="54"/>
                      </a:lnTo>
                      <a:lnTo>
                        <a:pt x="74" y="42"/>
                      </a:lnTo>
                      <a:lnTo>
                        <a:pt x="65" y="30"/>
                      </a:lnTo>
                      <a:lnTo>
                        <a:pt x="53" y="21"/>
                      </a:lnTo>
                      <a:lnTo>
                        <a:pt x="42" y="13"/>
                      </a:lnTo>
                      <a:lnTo>
                        <a:pt x="27" y="5"/>
                      </a:lnTo>
                      <a:lnTo>
                        <a:pt x="11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1" y="2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3" name="Freeform 27"/>
                <p:cNvSpPr>
                  <a:spLocks/>
                </p:cNvSpPr>
                <p:nvPr/>
              </p:nvSpPr>
              <p:spPr bwMode="auto">
                <a:xfrm>
                  <a:off x="900" y="2280"/>
                  <a:ext cx="113" cy="98"/>
                </a:xfrm>
                <a:custGeom>
                  <a:avLst/>
                  <a:gdLst>
                    <a:gd name="T0" fmla="*/ 0 w 113"/>
                    <a:gd name="T1" fmla="*/ 8 h 98"/>
                    <a:gd name="T2" fmla="*/ 0 w 113"/>
                    <a:gd name="T3" fmla="*/ 11 h 98"/>
                    <a:gd name="T4" fmla="*/ 2 w 113"/>
                    <a:gd name="T5" fmla="*/ 14 h 98"/>
                    <a:gd name="T6" fmla="*/ 4 w 113"/>
                    <a:gd name="T7" fmla="*/ 17 h 98"/>
                    <a:gd name="T8" fmla="*/ 8 w 113"/>
                    <a:gd name="T9" fmla="*/ 18 h 98"/>
                    <a:gd name="T10" fmla="*/ 21 w 113"/>
                    <a:gd name="T11" fmla="*/ 21 h 98"/>
                    <a:gd name="T12" fmla="*/ 33 w 113"/>
                    <a:gd name="T13" fmla="*/ 26 h 98"/>
                    <a:gd name="T14" fmla="*/ 46 w 113"/>
                    <a:gd name="T15" fmla="*/ 31 h 98"/>
                    <a:gd name="T16" fmla="*/ 59 w 113"/>
                    <a:gd name="T17" fmla="*/ 39 h 98"/>
                    <a:gd name="T18" fmla="*/ 71 w 113"/>
                    <a:gd name="T19" fmla="*/ 50 h 98"/>
                    <a:gd name="T20" fmla="*/ 80 w 113"/>
                    <a:gd name="T21" fmla="*/ 61 h 98"/>
                    <a:gd name="T22" fmla="*/ 90 w 113"/>
                    <a:gd name="T23" fmla="*/ 76 h 98"/>
                    <a:gd name="T24" fmla="*/ 96 w 113"/>
                    <a:gd name="T25" fmla="*/ 93 h 98"/>
                    <a:gd name="T26" fmla="*/ 97 w 113"/>
                    <a:gd name="T27" fmla="*/ 96 h 98"/>
                    <a:gd name="T28" fmla="*/ 100 w 113"/>
                    <a:gd name="T29" fmla="*/ 97 h 98"/>
                    <a:gd name="T30" fmla="*/ 104 w 113"/>
                    <a:gd name="T31" fmla="*/ 98 h 98"/>
                    <a:gd name="T32" fmla="*/ 107 w 113"/>
                    <a:gd name="T33" fmla="*/ 98 h 98"/>
                    <a:gd name="T34" fmla="*/ 111 w 113"/>
                    <a:gd name="T35" fmla="*/ 97 h 98"/>
                    <a:gd name="T36" fmla="*/ 112 w 113"/>
                    <a:gd name="T37" fmla="*/ 94 h 98"/>
                    <a:gd name="T38" fmla="*/ 113 w 113"/>
                    <a:gd name="T39" fmla="*/ 90 h 98"/>
                    <a:gd name="T40" fmla="*/ 113 w 113"/>
                    <a:gd name="T41" fmla="*/ 88 h 98"/>
                    <a:gd name="T42" fmla="*/ 107 w 113"/>
                    <a:gd name="T43" fmla="*/ 71 h 98"/>
                    <a:gd name="T44" fmla="*/ 99 w 113"/>
                    <a:gd name="T45" fmla="*/ 56 h 98"/>
                    <a:gd name="T46" fmla="*/ 88 w 113"/>
                    <a:gd name="T47" fmla="*/ 43 h 98"/>
                    <a:gd name="T48" fmla="*/ 76 w 113"/>
                    <a:gd name="T49" fmla="*/ 30 h 98"/>
                    <a:gd name="T50" fmla="*/ 63 w 113"/>
                    <a:gd name="T51" fmla="*/ 19 h 98"/>
                    <a:gd name="T52" fmla="*/ 48 w 113"/>
                    <a:gd name="T53" fmla="*/ 11 h 98"/>
                    <a:gd name="T54" fmla="*/ 29 w 113"/>
                    <a:gd name="T55" fmla="*/ 5 h 98"/>
                    <a:gd name="T56" fmla="*/ 11 w 113"/>
                    <a:gd name="T57" fmla="*/ 0 h 98"/>
                    <a:gd name="T58" fmla="*/ 7 w 113"/>
                    <a:gd name="T59" fmla="*/ 0 h 98"/>
                    <a:gd name="T60" fmla="*/ 4 w 113"/>
                    <a:gd name="T61" fmla="*/ 1 h 98"/>
                    <a:gd name="T62" fmla="*/ 2 w 113"/>
                    <a:gd name="T63" fmla="*/ 4 h 98"/>
                    <a:gd name="T64" fmla="*/ 0 w 113"/>
                    <a:gd name="T65" fmla="*/ 8 h 9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13"/>
                    <a:gd name="T100" fmla="*/ 0 h 98"/>
                    <a:gd name="T101" fmla="*/ 113 w 113"/>
                    <a:gd name="T102" fmla="*/ 98 h 9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13" h="98">
                      <a:moveTo>
                        <a:pt x="0" y="8"/>
                      </a:moveTo>
                      <a:lnTo>
                        <a:pt x="0" y="11"/>
                      </a:lnTo>
                      <a:lnTo>
                        <a:pt x="2" y="14"/>
                      </a:lnTo>
                      <a:lnTo>
                        <a:pt x="4" y="17"/>
                      </a:lnTo>
                      <a:lnTo>
                        <a:pt x="8" y="18"/>
                      </a:lnTo>
                      <a:lnTo>
                        <a:pt x="21" y="21"/>
                      </a:lnTo>
                      <a:lnTo>
                        <a:pt x="33" y="26"/>
                      </a:lnTo>
                      <a:lnTo>
                        <a:pt x="46" y="31"/>
                      </a:lnTo>
                      <a:lnTo>
                        <a:pt x="59" y="39"/>
                      </a:lnTo>
                      <a:lnTo>
                        <a:pt x="71" y="50"/>
                      </a:lnTo>
                      <a:lnTo>
                        <a:pt x="80" y="61"/>
                      </a:lnTo>
                      <a:lnTo>
                        <a:pt x="90" y="76"/>
                      </a:lnTo>
                      <a:lnTo>
                        <a:pt x="96" y="93"/>
                      </a:lnTo>
                      <a:lnTo>
                        <a:pt x="97" y="96"/>
                      </a:lnTo>
                      <a:lnTo>
                        <a:pt x="100" y="97"/>
                      </a:lnTo>
                      <a:lnTo>
                        <a:pt x="104" y="98"/>
                      </a:lnTo>
                      <a:lnTo>
                        <a:pt x="107" y="98"/>
                      </a:lnTo>
                      <a:lnTo>
                        <a:pt x="111" y="97"/>
                      </a:lnTo>
                      <a:lnTo>
                        <a:pt x="112" y="94"/>
                      </a:lnTo>
                      <a:lnTo>
                        <a:pt x="113" y="90"/>
                      </a:lnTo>
                      <a:lnTo>
                        <a:pt x="113" y="88"/>
                      </a:lnTo>
                      <a:lnTo>
                        <a:pt x="107" y="71"/>
                      </a:lnTo>
                      <a:lnTo>
                        <a:pt x="99" y="56"/>
                      </a:lnTo>
                      <a:lnTo>
                        <a:pt x="88" y="43"/>
                      </a:lnTo>
                      <a:lnTo>
                        <a:pt x="76" y="30"/>
                      </a:lnTo>
                      <a:lnTo>
                        <a:pt x="63" y="19"/>
                      </a:lnTo>
                      <a:lnTo>
                        <a:pt x="48" y="11"/>
                      </a:lnTo>
                      <a:lnTo>
                        <a:pt x="29" y="5"/>
                      </a:lnTo>
                      <a:lnTo>
                        <a:pt x="11" y="0"/>
                      </a:lnTo>
                      <a:lnTo>
                        <a:pt x="7" y="0"/>
                      </a:lnTo>
                      <a:lnTo>
                        <a:pt x="4" y="1"/>
                      </a:lnTo>
                      <a:lnTo>
                        <a:pt x="2" y="4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4" name="Freeform 28"/>
                <p:cNvSpPr>
                  <a:spLocks/>
                </p:cNvSpPr>
                <p:nvPr/>
              </p:nvSpPr>
              <p:spPr bwMode="auto">
                <a:xfrm>
                  <a:off x="953" y="2222"/>
                  <a:ext cx="128" cy="89"/>
                </a:xfrm>
                <a:custGeom>
                  <a:avLst/>
                  <a:gdLst>
                    <a:gd name="T0" fmla="*/ 0 w 128"/>
                    <a:gd name="T1" fmla="*/ 8 h 89"/>
                    <a:gd name="T2" fmla="*/ 1 w 128"/>
                    <a:gd name="T3" fmla="*/ 12 h 89"/>
                    <a:gd name="T4" fmla="*/ 2 w 128"/>
                    <a:gd name="T5" fmla="*/ 14 h 89"/>
                    <a:gd name="T6" fmla="*/ 5 w 128"/>
                    <a:gd name="T7" fmla="*/ 17 h 89"/>
                    <a:gd name="T8" fmla="*/ 8 w 128"/>
                    <a:gd name="T9" fmla="*/ 18 h 89"/>
                    <a:gd name="T10" fmla="*/ 22 w 128"/>
                    <a:gd name="T11" fmla="*/ 20 h 89"/>
                    <a:gd name="T12" fmla="*/ 37 w 128"/>
                    <a:gd name="T13" fmla="*/ 22 h 89"/>
                    <a:gd name="T14" fmla="*/ 51 w 128"/>
                    <a:gd name="T15" fmla="*/ 26 h 89"/>
                    <a:gd name="T16" fmla="*/ 65 w 128"/>
                    <a:gd name="T17" fmla="*/ 33 h 89"/>
                    <a:gd name="T18" fmla="*/ 80 w 128"/>
                    <a:gd name="T19" fmla="*/ 41 h 89"/>
                    <a:gd name="T20" fmla="*/ 92 w 128"/>
                    <a:gd name="T21" fmla="*/ 52 h 89"/>
                    <a:gd name="T22" fmla="*/ 102 w 128"/>
                    <a:gd name="T23" fmla="*/ 67 h 89"/>
                    <a:gd name="T24" fmla="*/ 111 w 128"/>
                    <a:gd name="T25" fmla="*/ 84 h 89"/>
                    <a:gd name="T26" fmla="*/ 113 w 128"/>
                    <a:gd name="T27" fmla="*/ 87 h 89"/>
                    <a:gd name="T28" fmla="*/ 115 w 128"/>
                    <a:gd name="T29" fmla="*/ 88 h 89"/>
                    <a:gd name="T30" fmla="*/ 119 w 128"/>
                    <a:gd name="T31" fmla="*/ 89 h 89"/>
                    <a:gd name="T32" fmla="*/ 123 w 128"/>
                    <a:gd name="T33" fmla="*/ 89 h 89"/>
                    <a:gd name="T34" fmla="*/ 126 w 128"/>
                    <a:gd name="T35" fmla="*/ 87 h 89"/>
                    <a:gd name="T36" fmla="*/ 128 w 128"/>
                    <a:gd name="T37" fmla="*/ 84 h 89"/>
                    <a:gd name="T38" fmla="*/ 128 w 128"/>
                    <a:gd name="T39" fmla="*/ 80 h 89"/>
                    <a:gd name="T40" fmla="*/ 128 w 128"/>
                    <a:gd name="T41" fmla="*/ 77 h 89"/>
                    <a:gd name="T42" fmla="*/ 118 w 128"/>
                    <a:gd name="T43" fmla="*/ 55 h 89"/>
                    <a:gd name="T44" fmla="*/ 103 w 128"/>
                    <a:gd name="T45" fmla="*/ 38 h 89"/>
                    <a:gd name="T46" fmla="*/ 88 w 128"/>
                    <a:gd name="T47" fmla="*/ 25 h 89"/>
                    <a:gd name="T48" fmla="*/ 72 w 128"/>
                    <a:gd name="T49" fmla="*/ 14 h 89"/>
                    <a:gd name="T50" fmla="*/ 55 w 128"/>
                    <a:gd name="T51" fmla="*/ 8 h 89"/>
                    <a:gd name="T52" fmla="*/ 38 w 128"/>
                    <a:gd name="T53" fmla="*/ 4 h 89"/>
                    <a:gd name="T54" fmla="*/ 22 w 128"/>
                    <a:gd name="T55" fmla="*/ 1 h 89"/>
                    <a:gd name="T56" fmla="*/ 8 w 128"/>
                    <a:gd name="T57" fmla="*/ 0 h 89"/>
                    <a:gd name="T58" fmla="*/ 5 w 128"/>
                    <a:gd name="T59" fmla="*/ 1 h 89"/>
                    <a:gd name="T60" fmla="*/ 2 w 128"/>
                    <a:gd name="T61" fmla="*/ 2 h 89"/>
                    <a:gd name="T62" fmla="*/ 1 w 128"/>
                    <a:gd name="T63" fmla="*/ 5 h 89"/>
                    <a:gd name="T64" fmla="*/ 0 w 128"/>
                    <a:gd name="T65" fmla="*/ 8 h 8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28"/>
                    <a:gd name="T100" fmla="*/ 0 h 89"/>
                    <a:gd name="T101" fmla="*/ 128 w 128"/>
                    <a:gd name="T102" fmla="*/ 89 h 8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28" h="89">
                      <a:moveTo>
                        <a:pt x="0" y="8"/>
                      </a:moveTo>
                      <a:lnTo>
                        <a:pt x="1" y="12"/>
                      </a:lnTo>
                      <a:lnTo>
                        <a:pt x="2" y="14"/>
                      </a:lnTo>
                      <a:lnTo>
                        <a:pt x="5" y="17"/>
                      </a:lnTo>
                      <a:lnTo>
                        <a:pt x="8" y="18"/>
                      </a:lnTo>
                      <a:lnTo>
                        <a:pt x="22" y="20"/>
                      </a:lnTo>
                      <a:lnTo>
                        <a:pt x="37" y="22"/>
                      </a:lnTo>
                      <a:lnTo>
                        <a:pt x="51" y="26"/>
                      </a:lnTo>
                      <a:lnTo>
                        <a:pt x="65" y="33"/>
                      </a:lnTo>
                      <a:lnTo>
                        <a:pt x="80" y="41"/>
                      </a:lnTo>
                      <a:lnTo>
                        <a:pt x="92" y="52"/>
                      </a:lnTo>
                      <a:lnTo>
                        <a:pt x="102" y="67"/>
                      </a:lnTo>
                      <a:lnTo>
                        <a:pt x="111" y="84"/>
                      </a:lnTo>
                      <a:lnTo>
                        <a:pt x="113" y="87"/>
                      </a:lnTo>
                      <a:lnTo>
                        <a:pt x="115" y="88"/>
                      </a:lnTo>
                      <a:lnTo>
                        <a:pt x="119" y="89"/>
                      </a:lnTo>
                      <a:lnTo>
                        <a:pt x="123" y="89"/>
                      </a:lnTo>
                      <a:lnTo>
                        <a:pt x="126" y="87"/>
                      </a:lnTo>
                      <a:lnTo>
                        <a:pt x="128" y="84"/>
                      </a:lnTo>
                      <a:lnTo>
                        <a:pt x="128" y="80"/>
                      </a:lnTo>
                      <a:lnTo>
                        <a:pt x="128" y="77"/>
                      </a:lnTo>
                      <a:lnTo>
                        <a:pt x="118" y="55"/>
                      </a:lnTo>
                      <a:lnTo>
                        <a:pt x="103" y="38"/>
                      </a:lnTo>
                      <a:lnTo>
                        <a:pt x="88" y="25"/>
                      </a:lnTo>
                      <a:lnTo>
                        <a:pt x="72" y="14"/>
                      </a:lnTo>
                      <a:lnTo>
                        <a:pt x="55" y="8"/>
                      </a:lnTo>
                      <a:lnTo>
                        <a:pt x="38" y="4"/>
                      </a:lnTo>
                      <a:lnTo>
                        <a:pt x="22" y="1"/>
                      </a:lnTo>
                      <a:lnTo>
                        <a:pt x="8" y="0"/>
                      </a:lnTo>
                      <a:lnTo>
                        <a:pt x="5" y="1"/>
                      </a:lnTo>
                      <a:lnTo>
                        <a:pt x="2" y="2"/>
                      </a:lnTo>
                      <a:lnTo>
                        <a:pt x="1" y="5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5" name="Freeform 29"/>
                <p:cNvSpPr>
                  <a:spLocks/>
                </p:cNvSpPr>
                <p:nvPr/>
              </p:nvSpPr>
              <p:spPr bwMode="auto">
                <a:xfrm>
                  <a:off x="1239" y="2224"/>
                  <a:ext cx="110" cy="111"/>
                </a:xfrm>
                <a:custGeom>
                  <a:avLst/>
                  <a:gdLst>
                    <a:gd name="T0" fmla="*/ 0 w 110"/>
                    <a:gd name="T1" fmla="*/ 56 h 111"/>
                    <a:gd name="T2" fmla="*/ 1 w 110"/>
                    <a:gd name="T3" fmla="*/ 44 h 111"/>
                    <a:gd name="T4" fmla="*/ 4 w 110"/>
                    <a:gd name="T5" fmla="*/ 33 h 111"/>
                    <a:gd name="T6" fmla="*/ 9 w 110"/>
                    <a:gd name="T7" fmla="*/ 24 h 111"/>
                    <a:gd name="T8" fmla="*/ 16 w 110"/>
                    <a:gd name="T9" fmla="*/ 16 h 111"/>
                    <a:gd name="T10" fmla="*/ 25 w 110"/>
                    <a:gd name="T11" fmla="*/ 10 h 111"/>
                    <a:gd name="T12" fmla="*/ 34 w 110"/>
                    <a:gd name="T13" fmla="*/ 4 h 111"/>
                    <a:gd name="T14" fmla="*/ 44 w 110"/>
                    <a:gd name="T15" fmla="*/ 2 h 111"/>
                    <a:gd name="T16" fmla="*/ 55 w 110"/>
                    <a:gd name="T17" fmla="*/ 0 h 111"/>
                    <a:gd name="T18" fmla="*/ 65 w 110"/>
                    <a:gd name="T19" fmla="*/ 2 h 111"/>
                    <a:gd name="T20" fmla="*/ 76 w 110"/>
                    <a:gd name="T21" fmla="*/ 4 h 111"/>
                    <a:gd name="T22" fmla="*/ 85 w 110"/>
                    <a:gd name="T23" fmla="*/ 10 h 111"/>
                    <a:gd name="T24" fmla="*/ 94 w 110"/>
                    <a:gd name="T25" fmla="*/ 16 h 111"/>
                    <a:gd name="T26" fmla="*/ 101 w 110"/>
                    <a:gd name="T27" fmla="*/ 24 h 111"/>
                    <a:gd name="T28" fmla="*/ 106 w 110"/>
                    <a:gd name="T29" fmla="*/ 33 h 111"/>
                    <a:gd name="T30" fmla="*/ 109 w 110"/>
                    <a:gd name="T31" fmla="*/ 44 h 111"/>
                    <a:gd name="T32" fmla="*/ 110 w 110"/>
                    <a:gd name="T33" fmla="*/ 56 h 111"/>
                    <a:gd name="T34" fmla="*/ 109 w 110"/>
                    <a:gd name="T35" fmla="*/ 66 h 111"/>
                    <a:gd name="T36" fmla="*/ 106 w 110"/>
                    <a:gd name="T37" fmla="*/ 77 h 111"/>
                    <a:gd name="T38" fmla="*/ 101 w 110"/>
                    <a:gd name="T39" fmla="*/ 86 h 111"/>
                    <a:gd name="T40" fmla="*/ 94 w 110"/>
                    <a:gd name="T41" fmla="*/ 95 h 111"/>
                    <a:gd name="T42" fmla="*/ 85 w 110"/>
                    <a:gd name="T43" fmla="*/ 102 h 111"/>
                    <a:gd name="T44" fmla="*/ 76 w 110"/>
                    <a:gd name="T45" fmla="*/ 107 h 111"/>
                    <a:gd name="T46" fmla="*/ 65 w 110"/>
                    <a:gd name="T47" fmla="*/ 109 h 111"/>
                    <a:gd name="T48" fmla="*/ 55 w 110"/>
                    <a:gd name="T49" fmla="*/ 111 h 111"/>
                    <a:gd name="T50" fmla="*/ 44 w 110"/>
                    <a:gd name="T51" fmla="*/ 109 h 111"/>
                    <a:gd name="T52" fmla="*/ 34 w 110"/>
                    <a:gd name="T53" fmla="*/ 107 h 111"/>
                    <a:gd name="T54" fmla="*/ 25 w 110"/>
                    <a:gd name="T55" fmla="*/ 102 h 111"/>
                    <a:gd name="T56" fmla="*/ 16 w 110"/>
                    <a:gd name="T57" fmla="*/ 95 h 111"/>
                    <a:gd name="T58" fmla="*/ 9 w 110"/>
                    <a:gd name="T59" fmla="*/ 86 h 111"/>
                    <a:gd name="T60" fmla="*/ 4 w 110"/>
                    <a:gd name="T61" fmla="*/ 77 h 111"/>
                    <a:gd name="T62" fmla="*/ 1 w 110"/>
                    <a:gd name="T63" fmla="*/ 66 h 111"/>
                    <a:gd name="T64" fmla="*/ 0 w 110"/>
                    <a:gd name="T65" fmla="*/ 56 h 11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10"/>
                    <a:gd name="T100" fmla="*/ 0 h 111"/>
                    <a:gd name="T101" fmla="*/ 110 w 110"/>
                    <a:gd name="T102" fmla="*/ 111 h 11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10" h="111">
                      <a:moveTo>
                        <a:pt x="0" y="56"/>
                      </a:moveTo>
                      <a:lnTo>
                        <a:pt x="1" y="44"/>
                      </a:lnTo>
                      <a:lnTo>
                        <a:pt x="4" y="33"/>
                      </a:lnTo>
                      <a:lnTo>
                        <a:pt x="9" y="24"/>
                      </a:lnTo>
                      <a:lnTo>
                        <a:pt x="16" y="16"/>
                      </a:lnTo>
                      <a:lnTo>
                        <a:pt x="25" y="10"/>
                      </a:lnTo>
                      <a:lnTo>
                        <a:pt x="34" y="4"/>
                      </a:lnTo>
                      <a:lnTo>
                        <a:pt x="44" y="2"/>
                      </a:lnTo>
                      <a:lnTo>
                        <a:pt x="55" y="0"/>
                      </a:lnTo>
                      <a:lnTo>
                        <a:pt x="65" y="2"/>
                      </a:lnTo>
                      <a:lnTo>
                        <a:pt x="76" y="4"/>
                      </a:lnTo>
                      <a:lnTo>
                        <a:pt x="85" y="10"/>
                      </a:lnTo>
                      <a:lnTo>
                        <a:pt x="94" y="16"/>
                      </a:lnTo>
                      <a:lnTo>
                        <a:pt x="101" y="24"/>
                      </a:lnTo>
                      <a:lnTo>
                        <a:pt x="106" y="33"/>
                      </a:lnTo>
                      <a:lnTo>
                        <a:pt x="109" y="44"/>
                      </a:lnTo>
                      <a:lnTo>
                        <a:pt x="110" y="56"/>
                      </a:lnTo>
                      <a:lnTo>
                        <a:pt x="109" y="66"/>
                      </a:lnTo>
                      <a:lnTo>
                        <a:pt x="106" y="77"/>
                      </a:lnTo>
                      <a:lnTo>
                        <a:pt x="101" y="86"/>
                      </a:lnTo>
                      <a:lnTo>
                        <a:pt x="94" y="95"/>
                      </a:lnTo>
                      <a:lnTo>
                        <a:pt x="85" y="102"/>
                      </a:lnTo>
                      <a:lnTo>
                        <a:pt x="76" y="107"/>
                      </a:lnTo>
                      <a:lnTo>
                        <a:pt x="65" y="109"/>
                      </a:lnTo>
                      <a:lnTo>
                        <a:pt x="55" y="111"/>
                      </a:lnTo>
                      <a:lnTo>
                        <a:pt x="44" y="109"/>
                      </a:lnTo>
                      <a:lnTo>
                        <a:pt x="34" y="107"/>
                      </a:lnTo>
                      <a:lnTo>
                        <a:pt x="25" y="102"/>
                      </a:lnTo>
                      <a:lnTo>
                        <a:pt x="16" y="95"/>
                      </a:lnTo>
                      <a:lnTo>
                        <a:pt x="9" y="86"/>
                      </a:lnTo>
                      <a:lnTo>
                        <a:pt x="4" y="77"/>
                      </a:lnTo>
                      <a:lnTo>
                        <a:pt x="1" y="66"/>
                      </a:lnTo>
                      <a:lnTo>
                        <a:pt x="0" y="5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6" name="Freeform 30"/>
                <p:cNvSpPr>
                  <a:spLocks/>
                </p:cNvSpPr>
                <p:nvPr/>
              </p:nvSpPr>
              <p:spPr bwMode="auto">
                <a:xfrm>
                  <a:off x="1194" y="2368"/>
                  <a:ext cx="240" cy="188"/>
                </a:xfrm>
                <a:custGeom>
                  <a:avLst/>
                  <a:gdLst>
                    <a:gd name="T0" fmla="*/ 0 w 240"/>
                    <a:gd name="T1" fmla="*/ 178 h 188"/>
                    <a:gd name="T2" fmla="*/ 2 w 240"/>
                    <a:gd name="T3" fmla="*/ 182 h 188"/>
                    <a:gd name="T4" fmla="*/ 3 w 240"/>
                    <a:gd name="T5" fmla="*/ 185 h 188"/>
                    <a:gd name="T6" fmla="*/ 5 w 240"/>
                    <a:gd name="T7" fmla="*/ 186 h 188"/>
                    <a:gd name="T8" fmla="*/ 9 w 240"/>
                    <a:gd name="T9" fmla="*/ 188 h 188"/>
                    <a:gd name="T10" fmla="*/ 13 w 240"/>
                    <a:gd name="T11" fmla="*/ 186 h 188"/>
                    <a:gd name="T12" fmla="*/ 16 w 240"/>
                    <a:gd name="T13" fmla="*/ 185 h 188"/>
                    <a:gd name="T14" fmla="*/ 17 w 240"/>
                    <a:gd name="T15" fmla="*/ 182 h 188"/>
                    <a:gd name="T16" fmla="*/ 19 w 240"/>
                    <a:gd name="T17" fmla="*/ 178 h 188"/>
                    <a:gd name="T18" fmla="*/ 21 w 240"/>
                    <a:gd name="T19" fmla="*/ 145 h 188"/>
                    <a:gd name="T20" fmla="*/ 32 w 240"/>
                    <a:gd name="T21" fmla="*/ 115 h 188"/>
                    <a:gd name="T22" fmla="*/ 46 w 240"/>
                    <a:gd name="T23" fmla="*/ 88 h 188"/>
                    <a:gd name="T24" fmla="*/ 66 w 240"/>
                    <a:gd name="T25" fmla="*/ 64 h 188"/>
                    <a:gd name="T26" fmla="*/ 89 w 240"/>
                    <a:gd name="T27" fmla="*/ 44 h 188"/>
                    <a:gd name="T28" fmla="*/ 117 w 240"/>
                    <a:gd name="T29" fmla="*/ 30 h 188"/>
                    <a:gd name="T30" fmla="*/ 147 w 240"/>
                    <a:gd name="T31" fmla="*/ 19 h 188"/>
                    <a:gd name="T32" fmla="*/ 180 w 240"/>
                    <a:gd name="T33" fmla="*/ 17 h 188"/>
                    <a:gd name="T34" fmla="*/ 187 w 240"/>
                    <a:gd name="T35" fmla="*/ 17 h 188"/>
                    <a:gd name="T36" fmla="*/ 193 w 240"/>
                    <a:gd name="T37" fmla="*/ 17 h 188"/>
                    <a:gd name="T38" fmla="*/ 198 w 240"/>
                    <a:gd name="T39" fmla="*/ 18 h 188"/>
                    <a:gd name="T40" fmla="*/ 205 w 240"/>
                    <a:gd name="T41" fmla="*/ 18 h 188"/>
                    <a:gd name="T42" fmla="*/ 210 w 240"/>
                    <a:gd name="T43" fmla="*/ 19 h 188"/>
                    <a:gd name="T44" fmla="*/ 217 w 240"/>
                    <a:gd name="T45" fmla="*/ 21 h 188"/>
                    <a:gd name="T46" fmla="*/ 222 w 240"/>
                    <a:gd name="T47" fmla="*/ 22 h 188"/>
                    <a:gd name="T48" fmla="*/ 229 w 240"/>
                    <a:gd name="T49" fmla="*/ 23 h 188"/>
                    <a:gd name="T50" fmla="*/ 233 w 240"/>
                    <a:gd name="T51" fmla="*/ 25 h 188"/>
                    <a:gd name="T52" fmla="*/ 236 w 240"/>
                    <a:gd name="T53" fmla="*/ 23 h 188"/>
                    <a:gd name="T54" fmla="*/ 239 w 240"/>
                    <a:gd name="T55" fmla="*/ 21 h 188"/>
                    <a:gd name="T56" fmla="*/ 240 w 240"/>
                    <a:gd name="T57" fmla="*/ 18 h 188"/>
                    <a:gd name="T58" fmla="*/ 240 w 240"/>
                    <a:gd name="T59" fmla="*/ 14 h 188"/>
                    <a:gd name="T60" fmla="*/ 239 w 240"/>
                    <a:gd name="T61" fmla="*/ 11 h 188"/>
                    <a:gd name="T62" fmla="*/ 238 w 240"/>
                    <a:gd name="T63" fmla="*/ 9 h 188"/>
                    <a:gd name="T64" fmla="*/ 234 w 240"/>
                    <a:gd name="T65" fmla="*/ 8 h 188"/>
                    <a:gd name="T66" fmla="*/ 227 w 240"/>
                    <a:gd name="T67" fmla="*/ 6 h 188"/>
                    <a:gd name="T68" fmla="*/ 221 w 240"/>
                    <a:gd name="T69" fmla="*/ 4 h 188"/>
                    <a:gd name="T70" fmla="*/ 214 w 240"/>
                    <a:gd name="T71" fmla="*/ 2 h 188"/>
                    <a:gd name="T72" fmla="*/ 208 w 240"/>
                    <a:gd name="T73" fmla="*/ 1 h 188"/>
                    <a:gd name="T74" fmla="*/ 201 w 240"/>
                    <a:gd name="T75" fmla="*/ 1 h 188"/>
                    <a:gd name="T76" fmla="*/ 193 w 240"/>
                    <a:gd name="T77" fmla="*/ 0 h 188"/>
                    <a:gd name="T78" fmla="*/ 187 w 240"/>
                    <a:gd name="T79" fmla="*/ 0 h 188"/>
                    <a:gd name="T80" fmla="*/ 180 w 240"/>
                    <a:gd name="T81" fmla="*/ 0 h 188"/>
                    <a:gd name="T82" fmla="*/ 145 w 240"/>
                    <a:gd name="T83" fmla="*/ 4 h 188"/>
                    <a:gd name="T84" fmla="*/ 110 w 240"/>
                    <a:gd name="T85" fmla="*/ 14 h 188"/>
                    <a:gd name="T86" fmla="*/ 80 w 240"/>
                    <a:gd name="T87" fmla="*/ 30 h 188"/>
                    <a:gd name="T88" fmla="*/ 53 w 240"/>
                    <a:gd name="T89" fmla="*/ 51 h 188"/>
                    <a:gd name="T90" fmla="*/ 32 w 240"/>
                    <a:gd name="T91" fmla="*/ 78 h 188"/>
                    <a:gd name="T92" fmla="*/ 15 w 240"/>
                    <a:gd name="T93" fmla="*/ 109 h 188"/>
                    <a:gd name="T94" fmla="*/ 4 w 240"/>
                    <a:gd name="T95" fmla="*/ 142 h 188"/>
                    <a:gd name="T96" fmla="*/ 0 w 240"/>
                    <a:gd name="T97" fmla="*/ 178 h 188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240"/>
                    <a:gd name="T148" fmla="*/ 0 h 188"/>
                    <a:gd name="T149" fmla="*/ 240 w 240"/>
                    <a:gd name="T150" fmla="*/ 188 h 188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240" h="188">
                      <a:moveTo>
                        <a:pt x="0" y="178"/>
                      </a:moveTo>
                      <a:lnTo>
                        <a:pt x="2" y="182"/>
                      </a:lnTo>
                      <a:lnTo>
                        <a:pt x="3" y="185"/>
                      </a:lnTo>
                      <a:lnTo>
                        <a:pt x="5" y="186"/>
                      </a:lnTo>
                      <a:lnTo>
                        <a:pt x="9" y="188"/>
                      </a:lnTo>
                      <a:lnTo>
                        <a:pt x="13" y="186"/>
                      </a:lnTo>
                      <a:lnTo>
                        <a:pt x="16" y="185"/>
                      </a:lnTo>
                      <a:lnTo>
                        <a:pt x="17" y="182"/>
                      </a:lnTo>
                      <a:lnTo>
                        <a:pt x="19" y="178"/>
                      </a:lnTo>
                      <a:lnTo>
                        <a:pt x="21" y="145"/>
                      </a:lnTo>
                      <a:lnTo>
                        <a:pt x="32" y="115"/>
                      </a:lnTo>
                      <a:lnTo>
                        <a:pt x="46" y="88"/>
                      </a:lnTo>
                      <a:lnTo>
                        <a:pt x="66" y="64"/>
                      </a:lnTo>
                      <a:lnTo>
                        <a:pt x="89" y="44"/>
                      </a:lnTo>
                      <a:lnTo>
                        <a:pt x="117" y="30"/>
                      </a:lnTo>
                      <a:lnTo>
                        <a:pt x="147" y="19"/>
                      </a:lnTo>
                      <a:lnTo>
                        <a:pt x="180" y="17"/>
                      </a:lnTo>
                      <a:lnTo>
                        <a:pt x="187" y="17"/>
                      </a:lnTo>
                      <a:lnTo>
                        <a:pt x="193" y="17"/>
                      </a:lnTo>
                      <a:lnTo>
                        <a:pt x="198" y="18"/>
                      </a:lnTo>
                      <a:lnTo>
                        <a:pt x="205" y="18"/>
                      </a:lnTo>
                      <a:lnTo>
                        <a:pt x="210" y="19"/>
                      </a:lnTo>
                      <a:lnTo>
                        <a:pt x="217" y="21"/>
                      </a:lnTo>
                      <a:lnTo>
                        <a:pt x="222" y="22"/>
                      </a:lnTo>
                      <a:lnTo>
                        <a:pt x="229" y="23"/>
                      </a:lnTo>
                      <a:lnTo>
                        <a:pt x="233" y="25"/>
                      </a:lnTo>
                      <a:lnTo>
                        <a:pt x="236" y="23"/>
                      </a:lnTo>
                      <a:lnTo>
                        <a:pt x="239" y="21"/>
                      </a:lnTo>
                      <a:lnTo>
                        <a:pt x="240" y="18"/>
                      </a:lnTo>
                      <a:lnTo>
                        <a:pt x="240" y="14"/>
                      </a:lnTo>
                      <a:lnTo>
                        <a:pt x="239" y="11"/>
                      </a:lnTo>
                      <a:lnTo>
                        <a:pt x="238" y="9"/>
                      </a:lnTo>
                      <a:lnTo>
                        <a:pt x="234" y="8"/>
                      </a:lnTo>
                      <a:lnTo>
                        <a:pt x="227" y="6"/>
                      </a:lnTo>
                      <a:lnTo>
                        <a:pt x="221" y="4"/>
                      </a:lnTo>
                      <a:lnTo>
                        <a:pt x="214" y="2"/>
                      </a:lnTo>
                      <a:lnTo>
                        <a:pt x="208" y="1"/>
                      </a:lnTo>
                      <a:lnTo>
                        <a:pt x="201" y="1"/>
                      </a:lnTo>
                      <a:lnTo>
                        <a:pt x="193" y="0"/>
                      </a:lnTo>
                      <a:lnTo>
                        <a:pt x="187" y="0"/>
                      </a:lnTo>
                      <a:lnTo>
                        <a:pt x="180" y="0"/>
                      </a:lnTo>
                      <a:lnTo>
                        <a:pt x="145" y="4"/>
                      </a:lnTo>
                      <a:lnTo>
                        <a:pt x="110" y="14"/>
                      </a:lnTo>
                      <a:lnTo>
                        <a:pt x="80" y="30"/>
                      </a:lnTo>
                      <a:lnTo>
                        <a:pt x="53" y="51"/>
                      </a:lnTo>
                      <a:lnTo>
                        <a:pt x="32" y="78"/>
                      </a:lnTo>
                      <a:lnTo>
                        <a:pt x="15" y="109"/>
                      </a:lnTo>
                      <a:lnTo>
                        <a:pt x="4" y="142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" name="Freeform 31"/>
                <p:cNvSpPr>
                  <a:spLocks/>
                </p:cNvSpPr>
                <p:nvPr/>
              </p:nvSpPr>
              <p:spPr bwMode="auto">
                <a:xfrm>
                  <a:off x="508" y="2361"/>
                  <a:ext cx="363" cy="191"/>
                </a:xfrm>
                <a:custGeom>
                  <a:avLst/>
                  <a:gdLst>
                    <a:gd name="T0" fmla="*/ 0 w 363"/>
                    <a:gd name="T1" fmla="*/ 181 h 191"/>
                    <a:gd name="T2" fmla="*/ 1 w 363"/>
                    <a:gd name="T3" fmla="*/ 185 h 191"/>
                    <a:gd name="T4" fmla="*/ 3 w 363"/>
                    <a:gd name="T5" fmla="*/ 188 h 191"/>
                    <a:gd name="T6" fmla="*/ 5 w 363"/>
                    <a:gd name="T7" fmla="*/ 189 h 191"/>
                    <a:gd name="T8" fmla="*/ 9 w 363"/>
                    <a:gd name="T9" fmla="*/ 191 h 191"/>
                    <a:gd name="T10" fmla="*/ 13 w 363"/>
                    <a:gd name="T11" fmla="*/ 189 h 191"/>
                    <a:gd name="T12" fmla="*/ 16 w 363"/>
                    <a:gd name="T13" fmla="*/ 188 h 191"/>
                    <a:gd name="T14" fmla="*/ 17 w 363"/>
                    <a:gd name="T15" fmla="*/ 185 h 191"/>
                    <a:gd name="T16" fmla="*/ 18 w 363"/>
                    <a:gd name="T17" fmla="*/ 181 h 191"/>
                    <a:gd name="T18" fmla="*/ 22 w 363"/>
                    <a:gd name="T19" fmla="*/ 149 h 191"/>
                    <a:gd name="T20" fmla="*/ 31 w 363"/>
                    <a:gd name="T21" fmla="*/ 118 h 191"/>
                    <a:gd name="T22" fmla="*/ 46 w 363"/>
                    <a:gd name="T23" fmla="*/ 89 h 191"/>
                    <a:gd name="T24" fmla="*/ 67 w 363"/>
                    <a:gd name="T25" fmla="*/ 66 h 191"/>
                    <a:gd name="T26" fmla="*/ 90 w 363"/>
                    <a:gd name="T27" fmla="*/ 46 h 191"/>
                    <a:gd name="T28" fmla="*/ 118 w 363"/>
                    <a:gd name="T29" fmla="*/ 32 h 191"/>
                    <a:gd name="T30" fmla="*/ 150 w 363"/>
                    <a:gd name="T31" fmla="*/ 21 h 191"/>
                    <a:gd name="T32" fmla="*/ 182 w 363"/>
                    <a:gd name="T33" fmla="*/ 18 h 191"/>
                    <a:gd name="T34" fmla="*/ 215 w 363"/>
                    <a:gd name="T35" fmla="*/ 21 h 191"/>
                    <a:gd name="T36" fmla="*/ 245 w 363"/>
                    <a:gd name="T37" fmla="*/ 32 h 191"/>
                    <a:gd name="T38" fmla="*/ 274 w 363"/>
                    <a:gd name="T39" fmla="*/ 46 h 191"/>
                    <a:gd name="T40" fmla="*/ 298 w 363"/>
                    <a:gd name="T41" fmla="*/ 66 h 191"/>
                    <a:gd name="T42" fmla="*/ 317 w 363"/>
                    <a:gd name="T43" fmla="*/ 89 h 191"/>
                    <a:gd name="T44" fmla="*/ 332 w 363"/>
                    <a:gd name="T45" fmla="*/ 118 h 191"/>
                    <a:gd name="T46" fmla="*/ 342 w 363"/>
                    <a:gd name="T47" fmla="*/ 149 h 191"/>
                    <a:gd name="T48" fmla="*/ 345 w 363"/>
                    <a:gd name="T49" fmla="*/ 181 h 191"/>
                    <a:gd name="T50" fmla="*/ 346 w 363"/>
                    <a:gd name="T51" fmla="*/ 185 h 191"/>
                    <a:gd name="T52" fmla="*/ 348 w 363"/>
                    <a:gd name="T53" fmla="*/ 188 h 191"/>
                    <a:gd name="T54" fmla="*/ 352 w 363"/>
                    <a:gd name="T55" fmla="*/ 189 h 191"/>
                    <a:gd name="T56" fmla="*/ 354 w 363"/>
                    <a:gd name="T57" fmla="*/ 191 h 191"/>
                    <a:gd name="T58" fmla="*/ 358 w 363"/>
                    <a:gd name="T59" fmla="*/ 189 h 191"/>
                    <a:gd name="T60" fmla="*/ 361 w 363"/>
                    <a:gd name="T61" fmla="*/ 188 h 191"/>
                    <a:gd name="T62" fmla="*/ 362 w 363"/>
                    <a:gd name="T63" fmla="*/ 185 h 191"/>
                    <a:gd name="T64" fmla="*/ 363 w 363"/>
                    <a:gd name="T65" fmla="*/ 181 h 191"/>
                    <a:gd name="T66" fmla="*/ 359 w 363"/>
                    <a:gd name="T67" fmla="*/ 145 h 191"/>
                    <a:gd name="T68" fmla="*/ 349 w 363"/>
                    <a:gd name="T69" fmla="*/ 110 h 191"/>
                    <a:gd name="T70" fmla="*/ 332 w 363"/>
                    <a:gd name="T71" fmla="*/ 80 h 191"/>
                    <a:gd name="T72" fmla="*/ 311 w 363"/>
                    <a:gd name="T73" fmla="*/ 53 h 191"/>
                    <a:gd name="T74" fmla="*/ 283 w 363"/>
                    <a:gd name="T75" fmla="*/ 32 h 191"/>
                    <a:gd name="T76" fmla="*/ 253 w 363"/>
                    <a:gd name="T77" fmla="*/ 15 h 191"/>
                    <a:gd name="T78" fmla="*/ 219 w 363"/>
                    <a:gd name="T79" fmla="*/ 4 h 191"/>
                    <a:gd name="T80" fmla="*/ 182 w 363"/>
                    <a:gd name="T81" fmla="*/ 0 h 191"/>
                    <a:gd name="T82" fmla="*/ 146 w 363"/>
                    <a:gd name="T83" fmla="*/ 4 h 191"/>
                    <a:gd name="T84" fmla="*/ 111 w 363"/>
                    <a:gd name="T85" fmla="*/ 15 h 191"/>
                    <a:gd name="T86" fmla="*/ 80 w 363"/>
                    <a:gd name="T87" fmla="*/ 32 h 191"/>
                    <a:gd name="T88" fmla="*/ 54 w 363"/>
                    <a:gd name="T89" fmla="*/ 53 h 191"/>
                    <a:gd name="T90" fmla="*/ 31 w 363"/>
                    <a:gd name="T91" fmla="*/ 80 h 191"/>
                    <a:gd name="T92" fmla="*/ 14 w 363"/>
                    <a:gd name="T93" fmla="*/ 110 h 191"/>
                    <a:gd name="T94" fmla="*/ 4 w 363"/>
                    <a:gd name="T95" fmla="*/ 145 h 191"/>
                    <a:gd name="T96" fmla="*/ 0 w 363"/>
                    <a:gd name="T97" fmla="*/ 181 h 191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363"/>
                    <a:gd name="T148" fmla="*/ 0 h 191"/>
                    <a:gd name="T149" fmla="*/ 363 w 363"/>
                    <a:gd name="T150" fmla="*/ 191 h 191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363" h="191">
                      <a:moveTo>
                        <a:pt x="0" y="181"/>
                      </a:moveTo>
                      <a:lnTo>
                        <a:pt x="1" y="185"/>
                      </a:lnTo>
                      <a:lnTo>
                        <a:pt x="3" y="188"/>
                      </a:lnTo>
                      <a:lnTo>
                        <a:pt x="5" y="189"/>
                      </a:lnTo>
                      <a:lnTo>
                        <a:pt x="9" y="191"/>
                      </a:lnTo>
                      <a:lnTo>
                        <a:pt x="13" y="189"/>
                      </a:lnTo>
                      <a:lnTo>
                        <a:pt x="16" y="188"/>
                      </a:lnTo>
                      <a:lnTo>
                        <a:pt x="17" y="185"/>
                      </a:lnTo>
                      <a:lnTo>
                        <a:pt x="18" y="181"/>
                      </a:lnTo>
                      <a:lnTo>
                        <a:pt x="22" y="149"/>
                      </a:lnTo>
                      <a:lnTo>
                        <a:pt x="31" y="118"/>
                      </a:lnTo>
                      <a:lnTo>
                        <a:pt x="46" y="89"/>
                      </a:lnTo>
                      <a:lnTo>
                        <a:pt x="67" y="66"/>
                      </a:lnTo>
                      <a:lnTo>
                        <a:pt x="90" y="46"/>
                      </a:lnTo>
                      <a:lnTo>
                        <a:pt x="118" y="32"/>
                      </a:lnTo>
                      <a:lnTo>
                        <a:pt x="150" y="21"/>
                      </a:lnTo>
                      <a:lnTo>
                        <a:pt x="182" y="18"/>
                      </a:lnTo>
                      <a:lnTo>
                        <a:pt x="215" y="21"/>
                      </a:lnTo>
                      <a:lnTo>
                        <a:pt x="245" y="32"/>
                      </a:lnTo>
                      <a:lnTo>
                        <a:pt x="274" y="46"/>
                      </a:lnTo>
                      <a:lnTo>
                        <a:pt x="298" y="66"/>
                      </a:lnTo>
                      <a:lnTo>
                        <a:pt x="317" y="89"/>
                      </a:lnTo>
                      <a:lnTo>
                        <a:pt x="332" y="118"/>
                      </a:lnTo>
                      <a:lnTo>
                        <a:pt x="342" y="149"/>
                      </a:lnTo>
                      <a:lnTo>
                        <a:pt x="345" y="181"/>
                      </a:lnTo>
                      <a:lnTo>
                        <a:pt x="346" y="185"/>
                      </a:lnTo>
                      <a:lnTo>
                        <a:pt x="348" y="188"/>
                      </a:lnTo>
                      <a:lnTo>
                        <a:pt x="352" y="189"/>
                      </a:lnTo>
                      <a:lnTo>
                        <a:pt x="354" y="191"/>
                      </a:lnTo>
                      <a:lnTo>
                        <a:pt x="358" y="189"/>
                      </a:lnTo>
                      <a:lnTo>
                        <a:pt x="361" y="188"/>
                      </a:lnTo>
                      <a:lnTo>
                        <a:pt x="362" y="185"/>
                      </a:lnTo>
                      <a:lnTo>
                        <a:pt x="363" y="181"/>
                      </a:lnTo>
                      <a:lnTo>
                        <a:pt x="359" y="145"/>
                      </a:lnTo>
                      <a:lnTo>
                        <a:pt x="349" y="110"/>
                      </a:lnTo>
                      <a:lnTo>
                        <a:pt x="332" y="80"/>
                      </a:lnTo>
                      <a:lnTo>
                        <a:pt x="311" y="53"/>
                      </a:lnTo>
                      <a:lnTo>
                        <a:pt x="283" y="32"/>
                      </a:lnTo>
                      <a:lnTo>
                        <a:pt x="253" y="15"/>
                      </a:lnTo>
                      <a:lnTo>
                        <a:pt x="219" y="4"/>
                      </a:lnTo>
                      <a:lnTo>
                        <a:pt x="182" y="0"/>
                      </a:lnTo>
                      <a:lnTo>
                        <a:pt x="146" y="4"/>
                      </a:lnTo>
                      <a:lnTo>
                        <a:pt x="111" y="15"/>
                      </a:lnTo>
                      <a:lnTo>
                        <a:pt x="80" y="32"/>
                      </a:lnTo>
                      <a:lnTo>
                        <a:pt x="54" y="53"/>
                      </a:lnTo>
                      <a:lnTo>
                        <a:pt x="31" y="80"/>
                      </a:lnTo>
                      <a:lnTo>
                        <a:pt x="14" y="110"/>
                      </a:lnTo>
                      <a:lnTo>
                        <a:pt x="4" y="145"/>
                      </a:lnTo>
                      <a:lnTo>
                        <a:pt x="0" y="18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8" name="Freeform 32"/>
                <p:cNvSpPr>
                  <a:spLocks/>
                </p:cNvSpPr>
                <p:nvPr/>
              </p:nvSpPr>
              <p:spPr bwMode="auto">
                <a:xfrm>
                  <a:off x="499" y="2063"/>
                  <a:ext cx="954" cy="479"/>
                </a:xfrm>
                <a:custGeom>
                  <a:avLst/>
                  <a:gdLst>
                    <a:gd name="T0" fmla="*/ 698 w 954"/>
                    <a:gd name="T1" fmla="*/ 35 h 479"/>
                    <a:gd name="T2" fmla="*/ 638 w 954"/>
                    <a:gd name="T3" fmla="*/ 4 h 479"/>
                    <a:gd name="T4" fmla="*/ 536 w 954"/>
                    <a:gd name="T5" fmla="*/ 13 h 479"/>
                    <a:gd name="T6" fmla="*/ 525 w 954"/>
                    <a:gd name="T7" fmla="*/ 27 h 479"/>
                    <a:gd name="T8" fmla="*/ 506 w 954"/>
                    <a:gd name="T9" fmla="*/ 67 h 479"/>
                    <a:gd name="T10" fmla="*/ 468 w 954"/>
                    <a:gd name="T11" fmla="*/ 134 h 479"/>
                    <a:gd name="T12" fmla="*/ 409 w 954"/>
                    <a:gd name="T13" fmla="*/ 207 h 479"/>
                    <a:gd name="T14" fmla="*/ 329 w 954"/>
                    <a:gd name="T15" fmla="*/ 268 h 479"/>
                    <a:gd name="T16" fmla="*/ 231 w 954"/>
                    <a:gd name="T17" fmla="*/ 294 h 479"/>
                    <a:gd name="T18" fmla="*/ 216 w 954"/>
                    <a:gd name="T19" fmla="*/ 292 h 479"/>
                    <a:gd name="T20" fmla="*/ 202 w 954"/>
                    <a:gd name="T21" fmla="*/ 289 h 479"/>
                    <a:gd name="T22" fmla="*/ 153 w 954"/>
                    <a:gd name="T23" fmla="*/ 293 h 479"/>
                    <a:gd name="T24" fmla="*/ 56 w 954"/>
                    <a:gd name="T25" fmla="*/ 344 h 479"/>
                    <a:gd name="T26" fmla="*/ 4 w 954"/>
                    <a:gd name="T27" fmla="*/ 441 h 479"/>
                    <a:gd name="T28" fmla="*/ 39 w 954"/>
                    <a:gd name="T29" fmla="*/ 448 h 479"/>
                    <a:gd name="T30" fmla="*/ 82 w 954"/>
                    <a:gd name="T31" fmla="*/ 370 h 479"/>
                    <a:gd name="T32" fmla="*/ 160 w 954"/>
                    <a:gd name="T33" fmla="*/ 327 h 479"/>
                    <a:gd name="T34" fmla="*/ 210 w 954"/>
                    <a:gd name="T35" fmla="*/ 326 h 479"/>
                    <a:gd name="T36" fmla="*/ 227 w 954"/>
                    <a:gd name="T37" fmla="*/ 330 h 479"/>
                    <a:gd name="T38" fmla="*/ 227 w 954"/>
                    <a:gd name="T39" fmla="*/ 330 h 479"/>
                    <a:gd name="T40" fmla="*/ 274 w 954"/>
                    <a:gd name="T41" fmla="*/ 349 h 479"/>
                    <a:gd name="T42" fmla="*/ 326 w 954"/>
                    <a:gd name="T43" fmla="*/ 403 h 479"/>
                    <a:gd name="T44" fmla="*/ 346 w 954"/>
                    <a:gd name="T45" fmla="*/ 479 h 479"/>
                    <a:gd name="T46" fmla="*/ 375 w 954"/>
                    <a:gd name="T47" fmla="*/ 431 h 479"/>
                    <a:gd name="T48" fmla="*/ 345 w 954"/>
                    <a:gd name="T49" fmla="*/ 368 h 479"/>
                    <a:gd name="T50" fmla="*/ 295 w 954"/>
                    <a:gd name="T51" fmla="*/ 319 h 479"/>
                    <a:gd name="T52" fmla="*/ 376 w 954"/>
                    <a:gd name="T53" fmla="*/ 281 h 479"/>
                    <a:gd name="T54" fmla="*/ 442 w 954"/>
                    <a:gd name="T55" fmla="*/ 225 h 479"/>
                    <a:gd name="T56" fmla="*/ 493 w 954"/>
                    <a:gd name="T57" fmla="*/ 160 h 479"/>
                    <a:gd name="T58" fmla="*/ 530 w 954"/>
                    <a:gd name="T59" fmla="*/ 100 h 479"/>
                    <a:gd name="T60" fmla="*/ 552 w 954"/>
                    <a:gd name="T61" fmla="*/ 55 h 479"/>
                    <a:gd name="T62" fmla="*/ 619 w 954"/>
                    <a:gd name="T63" fmla="*/ 38 h 479"/>
                    <a:gd name="T64" fmla="*/ 674 w 954"/>
                    <a:gd name="T65" fmla="*/ 62 h 479"/>
                    <a:gd name="T66" fmla="*/ 691 w 954"/>
                    <a:gd name="T67" fmla="*/ 84 h 479"/>
                    <a:gd name="T68" fmla="*/ 711 w 954"/>
                    <a:gd name="T69" fmla="*/ 93 h 479"/>
                    <a:gd name="T70" fmla="*/ 737 w 954"/>
                    <a:gd name="T71" fmla="*/ 93 h 479"/>
                    <a:gd name="T72" fmla="*/ 783 w 954"/>
                    <a:gd name="T73" fmla="*/ 93 h 479"/>
                    <a:gd name="T74" fmla="*/ 838 w 954"/>
                    <a:gd name="T75" fmla="*/ 92 h 479"/>
                    <a:gd name="T76" fmla="*/ 887 w 954"/>
                    <a:gd name="T77" fmla="*/ 92 h 479"/>
                    <a:gd name="T78" fmla="*/ 918 w 954"/>
                    <a:gd name="T79" fmla="*/ 92 h 479"/>
                    <a:gd name="T80" fmla="*/ 918 w 954"/>
                    <a:gd name="T81" fmla="*/ 423 h 479"/>
                    <a:gd name="T82" fmla="*/ 954 w 954"/>
                    <a:gd name="T83" fmla="*/ 55 h 479"/>
                    <a:gd name="T84" fmla="*/ 934 w 954"/>
                    <a:gd name="T85" fmla="*/ 55 h 479"/>
                    <a:gd name="T86" fmla="*/ 884 w 954"/>
                    <a:gd name="T87" fmla="*/ 55 h 479"/>
                    <a:gd name="T88" fmla="*/ 821 w 954"/>
                    <a:gd name="T89" fmla="*/ 56 h 479"/>
                    <a:gd name="T90" fmla="*/ 762 w 954"/>
                    <a:gd name="T91" fmla="*/ 56 h 479"/>
                    <a:gd name="T92" fmla="*/ 723 w 954"/>
                    <a:gd name="T93" fmla="*/ 58 h 479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954"/>
                    <a:gd name="T142" fmla="*/ 0 h 479"/>
                    <a:gd name="T143" fmla="*/ 954 w 954"/>
                    <a:gd name="T144" fmla="*/ 479 h 479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954" h="479">
                      <a:moveTo>
                        <a:pt x="718" y="58"/>
                      </a:moveTo>
                      <a:lnTo>
                        <a:pt x="710" y="47"/>
                      </a:lnTo>
                      <a:lnTo>
                        <a:pt x="698" y="35"/>
                      </a:lnTo>
                      <a:lnTo>
                        <a:pt x="682" y="22"/>
                      </a:lnTo>
                      <a:lnTo>
                        <a:pt x="662" y="12"/>
                      </a:lnTo>
                      <a:lnTo>
                        <a:pt x="638" y="4"/>
                      </a:lnTo>
                      <a:lnTo>
                        <a:pt x="609" y="0"/>
                      </a:lnTo>
                      <a:lnTo>
                        <a:pt x="576" y="3"/>
                      </a:lnTo>
                      <a:lnTo>
                        <a:pt x="536" y="13"/>
                      </a:lnTo>
                      <a:lnTo>
                        <a:pt x="529" y="16"/>
                      </a:lnTo>
                      <a:lnTo>
                        <a:pt x="526" y="24"/>
                      </a:lnTo>
                      <a:lnTo>
                        <a:pt x="525" y="27"/>
                      </a:lnTo>
                      <a:lnTo>
                        <a:pt x="521" y="35"/>
                      </a:lnTo>
                      <a:lnTo>
                        <a:pt x="514" y="48"/>
                      </a:lnTo>
                      <a:lnTo>
                        <a:pt x="506" y="67"/>
                      </a:lnTo>
                      <a:lnTo>
                        <a:pt x="496" y="87"/>
                      </a:lnTo>
                      <a:lnTo>
                        <a:pt x="483" y="109"/>
                      </a:lnTo>
                      <a:lnTo>
                        <a:pt x="468" y="134"/>
                      </a:lnTo>
                      <a:lnTo>
                        <a:pt x="450" y="159"/>
                      </a:lnTo>
                      <a:lnTo>
                        <a:pt x="430" y="184"/>
                      </a:lnTo>
                      <a:lnTo>
                        <a:pt x="409" y="207"/>
                      </a:lnTo>
                      <a:lnTo>
                        <a:pt x="384" y="230"/>
                      </a:lnTo>
                      <a:lnTo>
                        <a:pt x="358" y="251"/>
                      </a:lnTo>
                      <a:lnTo>
                        <a:pt x="329" y="268"/>
                      </a:lnTo>
                      <a:lnTo>
                        <a:pt x="299" y="281"/>
                      </a:lnTo>
                      <a:lnTo>
                        <a:pt x="266" y="290"/>
                      </a:lnTo>
                      <a:lnTo>
                        <a:pt x="231" y="294"/>
                      </a:lnTo>
                      <a:lnTo>
                        <a:pt x="225" y="293"/>
                      </a:lnTo>
                      <a:lnTo>
                        <a:pt x="222" y="293"/>
                      </a:lnTo>
                      <a:lnTo>
                        <a:pt x="216" y="292"/>
                      </a:lnTo>
                      <a:lnTo>
                        <a:pt x="211" y="290"/>
                      </a:lnTo>
                      <a:lnTo>
                        <a:pt x="206" y="290"/>
                      </a:lnTo>
                      <a:lnTo>
                        <a:pt x="202" y="289"/>
                      </a:lnTo>
                      <a:lnTo>
                        <a:pt x="197" y="289"/>
                      </a:lnTo>
                      <a:lnTo>
                        <a:pt x="191" y="289"/>
                      </a:lnTo>
                      <a:lnTo>
                        <a:pt x="153" y="293"/>
                      </a:lnTo>
                      <a:lnTo>
                        <a:pt x="117" y="303"/>
                      </a:lnTo>
                      <a:lnTo>
                        <a:pt x="85" y="322"/>
                      </a:lnTo>
                      <a:lnTo>
                        <a:pt x="56" y="344"/>
                      </a:lnTo>
                      <a:lnTo>
                        <a:pt x="33" y="373"/>
                      </a:lnTo>
                      <a:lnTo>
                        <a:pt x="15" y="406"/>
                      </a:lnTo>
                      <a:lnTo>
                        <a:pt x="4" y="441"/>
                      </a:lnTo>
                      <a:lnTo>
                        <a:pt x="0" y="479"/>
                      </a:lnTo>
                      <a:lnTo>
                        <a:pt x="36" y="479"/>
                      </a:lnTo>
                      <a:lnTo>
                        <a:pt x="39" y="448"/>
                      </a:lnTo>
                      <a:lnTo>
                        <a:pt x="48" y="419"/>
                      </a:lnTo>
                      <a:lnTo>
                        <a:pt x="63" y="393"/>
                      </a:lnTo>
                      <a:lnTo>
                        <a:pt x="82" y="370"/>
                      </a:lnTo>
                      <a:lnTo>
                        <a:pt x="105" y="351"/>
                      </a:lnTo>
                      <a:lnTo>
                        <a:pt x="131" y="336"/>
                      </a:lnTo>
                      <a:lnTo>
                        <a:pt x="160" y="327"/>
                      </a:lnTo>
                      <a:lnTo>
                        <a:pt x="191" y="324"/>
                      </a:lnTo>
                      <a:lnTo>
                        <a:pt x="201" y="324"/>
                      </a:lnTo>
                      <a:lnTo>
                        <a:pt x="210" y="326"/>
                      </a:lnTo>
                      <a:lnTo>
                        <a:pt x="218" y="327"/>
                      </a:lnTo>
                      <a:lnTo>
                        <a:pt x="227" y="330"/>
                      </a:lnTo>
                      <a:lnTo>
                        <a:pt x="252" y="337"/>
                      </a:lnTo>
                      <a:lnTo>
                        <a:pt x="274" y="349"/>
                      </a:lnTo>
                      <a:lnTo>
                        <a:pt x="295" y="365"/>
                      </a:lnTo>
                      <a:lnTo>
                        <a:pt x="312" y="382"/>
                      </a:lnTo>
                      <a:lnTo>
                        <a:pt x="326" y="403"/>
                      </a:lnTo>
                      <a:lnTo>
                        <a:pt x="337" y="427"/>
                      </a:lnTo>
                      <a:lnTo>
                        <a:pt x="344" y="453"/>
                      </a:lnTo>
                      <a:lnTo>
                        <a:pt x="346" y="479"/>
                      </a:lnTo>
                      <a:lnTo>
                        <a:pt x="382" y="479"/>
                      </a:lnTo>
                      <a:lnTo>
                        <a:pt x="380" y="454"/>
                      </a:lnTo>
                      <a:lnTo>
                        <a:pt x="375" y="431"/>
                      </a:lnTo>
                      <a:lnTo>
                        <a:pt x="368" y="408"/>
                      </a:lnTo>
                      <a:lnTo>
                        <a:pt x="358" y="387"/>
                      </a:lnTo>
                      <a:lnTo>
                        <a:pt x="345" y="368"/>
                      </a:lnTo>
                      <a:lnTo>
                        <a:pt x="330" y="349"/>
                      </a:lnTo>
                      <a:lnTo>
                        <a:pt x="313" y="334"/>
                      </a:lnTo>
                      <a:lnTo>
                        <a:pt x="295" y="319"/>
                      </a:lnTo>
                      <a:lnTo>
                        <a:pt x="324" y="310"/>
                      </a:lnTo>
                      <a:lnTo>
                        <a:pt x="351" y="297"/>
                      </a:lnTo>
                      <a:lnTo>
                        <a:pt x="376" y="281"/>
                      </a:lnTo>
                      <a:lnTo>
                        <a:pt x="400" y="264"/>
                      </a:lnTo>
                      <a:lnTo>
                        <a:pt x="422" y="246"/>
                      </a:lnTo>
                      <a:lnTo>
                        <a:pt x="442" y="225"/>
                      </a:lnTo>
                      <a:lnTo>
                        <a:pt x="462" y="204"/>
                      </a:lnTo>
                      <a:lnTo>
                        <a:pt x="479" y="182"/>
                      </a:lnTo>
                      <a:lnTo>
                        <a:pt x="493" y="160"/>
                      </a:lnTo>
                      <a:lnTo>
                        <a:pt x="508" y="139"/>
                      </a:lnTo>
                      <a:lnTo>
                        <a:pt x="519" y="119"/>
                      </a:lnTo>
                      <a:lnTo>
                        <a:pt x="530" y="100"/>
                      </a:lnTo>
                      <a:lnTo>
                        <a:pt x="539" y="83"/>
                      </a:lnTo>
                      <a:lnTo>
                        <a:pt x="546" y="68"/>
                      </a:lnTo>
                      <a:lnTo>
                        <a:pt x="552" y="55"/>
                      </a:lnTo>
                      <a:lnTo>
                        <a:pt x="556" y="46"/>
                      </a:lnTo>
                      <a:lnTo>
                        <a:pt x="590" y="39"/>
                      </a:lnTo>
                      <a:lnTo>
                        <a:pt x="619" y="38"/>
                      </a:lnTo>
                      <a:lnTo>
                        <a:pt x="641" y="43"/>
                      </a:lnTo>
                      <a:lnTo>
                        <a:pt x="660" y="52"/>
                      </a:lnTo>
                      <a:lnTo>
                        <a:pt x="674" y="62"/>
                      </a:lnTo>
                      <a:lnTo>
                        <a:pt x="683" y="72"/>
                      </a:lnTo>
                      <a:lnTo>
                        <a:pt x="689" y="80"/>
                      </a:lnTo>
                      <a:lnTo>
                        <a:pt x="691" y="84"/>
                      </a:lnTo>
                      <a:lnTo>
                        <a:pt x="697" y="93"/>
                      </a:lnTo>
                      <a:lnTo>
                        <a:pt x="708" y="93"/>
                      </a:lnTo>
                      <a:lnTo>
                        <a:pt x="711" y="93"/>
                      </a:lnTo>
                      <a:lnTo>
                        <a:pt x="716" y="93"/>
                      </a:lnTo>
                      <a:lnTo>
                        <a:pt x="725" y="93"/>
                      </a:lnTo>
                      <a:lnTo>
                        <a:pt x="737" y="93"/>
                      </a:lnTo>
                      <a:lnTo>
                        <a:pt x="750" y="93"/>
                      </a:lnTo>
                      <a:lnTo>
                        <a:pt x="766" y="93"/>
                      </a:lnTo>
                      <a:lnTo>
                        <a:pt x="783" y="93"/>
                      </a:lnTo>
                      <a:lnTo>
                        <a:pt x="802" y="92"/>
                      </a:lnTo>
                      <a:lnTo>
                        <a:pt x="820" y="92"/>
                      </a:lnTo>
                      <a:lnTo>
                        <a:pt x="838" y="92"/>
                      </a:lnTo>
                      <a:lnTo>
                        <a:pt x="855" y="92"/>
                      </a:lnTo>
                      <a:lnTo>
                        <a:pt x="872" y="92"/>
                      </a:lnTo>
                      <a:lnTo>
                        <a:pt x="887" y="92"/>
                      </a:lnTo>
                      <a:lnTo>
                        <a:pt x="900" y="92"/>
                      </a:lnTo>
                      <a:lnTo>
                        <a:pt x="910" y="92"/>
                      </a:lnTo>
                      <a:lnTo>
                        <a:pt x="918" y="92"/>
                      </a:lnTo>
                      <a:lnTo>
                        <a:pt x="918" y="167"/>
                      </a:lnTo>
                      <a:lnTo>
                        <a:pt x="918" y="298"/>
                      </a:lnTo>
                      <a:lnTo>
                        <a:pt x="918" y="423"/>
                      </a:lnTo>
                      <a:lnTo>
                        <a:pt x="918" y="478"/>
                      </a:lnTo>
                      <a:lnTo>
                        <a:pt x="954" y="478"/>
                      </a:lnTo>
                      <a:lnTo>
                        <a:pt x="954" y="55"/>
                      </a:lnTo>
                      <a:lnTo>
                        <a:pt x="951" y="55"/>
                      </a:lnTo>
                      <a:lnTo>
                        <a:pt x="945" y="55"/>
                      </a:lnTo>
                      <a:lnTo>
                        <a:pt x="934" y="55"/>
                      </a:lnTo>
                      <a:lnTo>
                        <a:pt x="920" y="55"/>
                      </a:lnTo>
                      <a:lnTo>
                        <a:pt x="903" y="55"/>
                      </a:lnTo>
                      <a:lnTo>
                        <a:pt x="884" y="55"/>
                      </a:lnTo>
                      <a:lnTo>
                        <a:pt x="863" y="55"/>
                      </a:lnTo>
                      <a:lnTo>
                        <a:pt x="842" y="56"/>
                      </a:lnTo>
                      <a:lnTo>
                        <a:pt x="821" y="56"/>
                      </a:lnTo>
                      <a:lnTo>
                        <a:pt x="800" y="56"/>
                      </a:lnTo>
                      <a:lnTo>
                        <a:pt x="781" y="56"/>
                      </a:lnTo>
                      <a:lnTo>
                        <a:pt x="762" y="56"/>
                      </a:lnTo>
                      <a:lnTo>
                        <a:pt x="746" y="56"/>
                      </a:lnTo>
                      <a:lnTo>
                        <a:pt x="733" y="58"/>
                      </a:lnTo>
                      <a:lnTo>
                        <a:pt x="723" y="58"/>
                      </a:lnTo>
                      <a:lnTo>
                        <a:pt x="718" y="5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9" name="Freeform 33"/>
                <p:cNvSpPr>
                  <a:spLocks/>
                </p:cNvSpPr>
                <p:nvPr/>
              </p:nvSpPr>
              <p:spPr bwMode="auto">
                <a:xfrm>
                  <a:off x="499" y="2520"/>
                  <a:ext cx="955" cy="168"/>
                </a:xfrm>
                <a:custGeom>
                  <a:avLst/>
                  <a:gdLst>
                    <a:gd name="T0" fmla="*/ 935 w 955"/>
                    <a:gd name="T1" fmla="*/ 0 h 168"/>
                    <a:gd name="T2" fmla="*/ 0 w 955"/>
                    <a:gd name="T3" fmla="*/ 0 h 168"/>
                    <a:gd name="T4" fmla="*/ 0 w 955"/>
                    <a:gd name="T5" fmla="*/ 168 h 168"/>
                    <a:gd name="T6" fmla="*/ 955 w 955"/>
                    <a:gd name="T7" fmla="*/ 168 h 168"/>
                    <a:gd name="T8" fmla="*/ 955 w 955"/>
                    <a:gd name="T9" fmla="*/ 0 h 168"/>
                    <a:gd name="T10" fmla="*/ 935 w 955"/>
                    <a:gd name="T11" fmla="*/ 0 h 16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55"/>
                    <a:gd name="T19" fmla="*/ 0 h 168"/>
                    <a:gd name="T20" fmla="*/ 955 w 955"/>
                    <a:gd name="T21" fmla="*/ 168 h 16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55" h="168">
                      <a:moveTo>
                        <a:pt x="935" y="0"/>
                      </a:moveTo>
                      <a:lnTo>
                        <a:pt x="0" y="0"/>
                      </a:lnTo>
                      <a:lnTo>
                        <a:pt x="0" y="168"/>
                      </a:lnTo>
                      <a:lnTo>
                        <a:pt x="955" y="168"/>
                      </a:lnTo>
                      <a:lnTo>
                        <a:pt x="955" y="0"/>
                      </a:lnTo>
                      <a:lnTo>
                        <a:pt x="93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0" name="Freeform 34"/>
                <p:cNvSpPr>
                  <a:spLocks/>
                </p:cNvSpPr>
                <p:nvPr/>
              </p:nvSpPr>
              <p:spPr bwMode="auto">
                <a:xfrm>
                  <a:off x="543" y="2562"/>
                  <a:ext cx="870" cy="85"/>
                </a:xfrm>
                <a:custGeom>
                  <a:avLst/>
                  <a:gdLst>
                    <a:gd name="T0" fmla="*/ 870 w 870"/>
                    <a:gd name="T1" fmla="*/ 20 h 85"/>
                    <a:gd name="T2" fmla="*/ 870 w 870"/>
                    <a:gd name="T3" fmla="*/ 66 h 85"/>
                    <a:gd name="T4" fmla="*/ 865 w 870"/>
                    <a:gd name="T5" fmla="*/ 85 h 85"/>
                    <a:gd name="T6" fmla="*/ 842 w 870"/>
                    <a:gd name="T7" fmla="*/ 85 h 85"/>
                    <a:gd name="T8" fmla="*/ 803 w 870"/>
                    <a:gd name="T9" fmla="*/ 85 h 85"/>
                    <a:gd name="T10" fmla="*/ 752 w 870"/>
                    <a:gd name="T11" fmla="*/ 85 h 85"/>
                    <a:gd name="T12" fmla="*/ 693 w 870"/>
                    <a:gd name="T13" fmla="*/ 85 h 85"/>
                    <a:gd name="T14" fmla="*/ 625 w 870"/>
                    <a:gd name="T15" fmla="*/ 85 h 85"/>
                    <a:gd name="T16" fmla="*/ 552 w 870"/>
                    <a:gd name="T17" fmla="*/ 85 h 85"/>
                    <a:gd name="T18" fmla="*/ 475 w 870"/>
                    <a:gd name="T19" fmla="*/ 85 h 85"/>
                    <a:gd name="T20" fmla="*/ 397 w 870"/>
                    <a:gd name="T21" fmla="*/ 85 h 85"/>
                    <a:gd name="T22" fmla="*/ 321 w 870"/>
                    <a:gd name="T23" fmla="*/ 85 h 85"/>
                    <a:gd name="T24" fmla="*/ 247 w 870"/>
                    <a:gd name="T25" fmla="*/ 85 h 85"/>
                    <a:gd name="T26" fmla="*/ 179 w 870"/>
                    <a:gd name="T27" fmla="*/ 85 h 85"/>
                    <a:gd name="T28" fmla="*/ 118 w 870"/>
                    <a:gd name="T29" fmla="*/ 85 h 85"/>
                    <a:gd name="T30" fmla="*/ 69 w 870"/>
                    <a:gd name="T31" fmla="*/ 85 h 85"/>
                    <a:gd name="T32" fmla="*/ 31 w 870"/>
                    <a:gd name="T33" fmla="*/ 85 h 85"/>
                    <a:gd name="T34" fmla="*/ 6 w 870"/>
                    <a:gd name="T35" fmla="*/ 85 h 85"/>
                    <a:gd name="T36" fmla="*/ 0 w 870"/>
                    <a:gd name="T37" fmla="*/ 66 h 85"/>
                    <a:gd name="T38" fmla="*/ 0 w 870"/>
                    <a:gd name="T39" fmla="*/ 20 h 85"/>
                    <a:gd name="T40" fmla="*/ 6 w 870"/>
                    <a:gd name="T41" fmla="*/ 0 h 85"/>
                    <a:gd name="T42" fmla="*/ 31 w 870"/>
                    <a:gd name="T43" fmla="*/ 0 h 85"/>
                    <a:gd name="T44" fmla="*/ 69 w 870"/>
                    <a:gd name="T45" fmla="*/ 0 h 85"/>
                    <a:gd name="T46" fmla="*/ 118 w 870"/>
                    <a:gd name="T47" fmla="*/ 0 h 85"/>
                    <a:gd name="T48" fmla="*/ 179 w 870"/>
                    <a:gd name="T49" fmla="*/ 0 h 85"/>
                    <a:gd name="T50" fmla="*/ 247 w 870"/>
                    <a:gd name="T51" fmla="*/ 0 h 85"/>
                    <a:gd name="T52" fmla="*/ 321 w 870"/>
                    <a:gd name="T53" fmla="*/ 0 h 85"/>
                    <a:gd name="T54" fmla="*/ 397 w 870"/>
                    <a:gd name="T55" fmla="*/ 0 h 85"/>
                    <a:gd name="T56" fmla="*/ 475 w 870"/>
                    <a:gd name="T57" fmla="*/ 0 h 85"/>
                    <a:gd name="T58" fmla="*/ 552 w 870"/>
                    <a:gd name="T59" fmla="*/ 0 h 85"/>
                    <a:gd name="T60" fmla="*/ 625 w 870"/>
                    <a:gd name="T61" fmla="*/ 0 h 85"/>
                    <a:gd name="T62" fmla="*/ 693 w 870"/>
                    <a:gd name="T63" fmla="*/ 0 h 85"/>
                    <a:gd name="T64" fmla="*/ 752 w 870"/>
                    <a:gd name="T65" fmla="*/ 0 h 85"/>
                    <a:gd name="T66" fmla="*/ 803 w 870"/>
                    <a:gd name="T67" fmla="*/ 0 h 85"/>
                    <a:gd name="T68" fmla="*/ 842 w 870"/>
                    <a:gd name="T69" fmla="*/ 0 h 85"/>
                    <a:gd name="T70" fmla="*/ 865 w 870"/>
                    <a:gd name="T71" fmla="*/ 0 h 85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870"/>
                    <a:gd name="T109" fmla="*/ 0 h 85"/>
                    <a:gd name="T110" fmla="*/ 870 w 870"/>
                    <a:gd name="T111" fmla="*/ 85 h 85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870" h="85">
                      <a:moveTo>
                        <a:pt x="870" y="0"/>
                      </a:moveTo>
                      <a:lnTo>
                        <a:pt x="870" y="20"/>
                      </a:lnTo>
                      <a:lnTo>
                        <a:pt x="870" y="42"/>
                      </a:lnTo>
                      <a:lnTo>
                        <a:pt x="870" y="66"/>
                      </a:lnTo>
                      <a:lnTo>
                        <a:pt x="870" y="85"/>
                      </a:lnTo>
                      <a:lnTo>
                        <a:pt x="865" y="85"/>
                      </a:lnTo>
                      <a:lnTo>
                        <a:pt x="855" y="85"/>
                      </a:lnTo>
                      <a:lnTo>
                        <a:pt x="842" y="85"/>
                      </a:lnTo>
                      <a:lnTo>
                        <a:pt x="823" y="85"/>
                      </a:lnTo>
                      <a:lnTo>
                        <a:pt x="803" y="85"/>
                      </a:lnTo>
                      <a:lnTo>
                        <a:pt x="780" y="85"/>
                      </a:lnTo>
                      <a:lnTo>
                        <a:pt x="752" y="85"/>
                      </a:lnTo>
                      <a:lnTo>
                        <a:pt x="723" y="85"/>
                      </a:lnTo>
                      <a:lnTo>
                        <a:pt x="693" y="85"/>
                      </a:lnTo>
                      <a:lnTo>
                        <a:pt x="659" y="85"/>
                      </a:lnTo>
                      <a:lnTo>
                        <a:pt x="625" y="85"/>
                      </a:lnTo>
                      <a:lnTo>
                        <a:pt x="588" y="85"/>
                      </a:lnTo>
                      <a:lnTo>
                        <a:pt x="552" y="85"/>
                      </a:lnTo>
                      <a:lnTo>
                        <a:pt x="513" y="85"/>
                      </a:lnTo>
                      <a:lnTo>
                        <a:pt x="475" y="85"/>
                      </a:lnTo>
                      <a:lnTo>
                        <a:pt x="436" y="85"/>
                      </a:lnTo>
                      <a:lnTo>
                        <a:pt x="397" y="85"/>
                      </a:lnTo>
                      <a:lnTo>
                        <a:pt x="359" y="85"/>
                      </a:lnTo>
                      <a:lnTo>
                        <a:pt x="321" y="85"/>
                      </a:lnTo>
                      <a:lnTo>
                        <a:pt x="282" y="85"/>
                      </a:lnTo>
                      <a:lnTo>
                        <a:pt x="247" y="85"/>
                      </a:lnTo>
                      <a:lnTo>
                        <a:pt x="212" y="85"/>
                      </a:lnTo>
                      <a:lnTo>
                        <a:pt x="179" y="85"/>
                      </a:lnTo>
                      <a:lnTo>
                        <a:pt x="147" y="85"/>
                      </a:lnTo>
                      <a:lnTo>
                        <a:pt x="118" y="85"/>
                      </a:lnTo>
                      <a:lnTo>
                        <a:pt x="92" y="85"/>
                      </a:lnTo>
                      <a:lnTo>
                        <a:pt x="69" y="85"/>
                      </a:lnTo>
                      <a:lnTo>
                        <a:pt x="48" y="85"/>
                      </a:lnTo>
                      <a:lnTo>
                        <a:pt x="31" y="85"/>
                      </a:lnTo>
                      <a:lnTo>
                        <a:pt x="16" y="85"/>
                      </a:lnTo>
                      <a:lnTo>
                        <a:pt x="6" y="85"/>
                      </a:lnTo>
                      <a:lnTo>
                        <a:pt x="0" y="85"/>
                      </a:lnTo>
                      <a:lnTo>
                        <a:pt x="0" y="66"/>
                      </a:lnTo>
                      <a:lnTo>
                        <a:pt x="0" y="42"/>
                      </a:lnTo>
                      <a:lnTo>
                        <a:pt x="0" y="20"/>
                      </a:lnTo>
                      <a:lnTo>
                        <a:pt x="0" y="0"/>
                      </a:lnTo>
                      <a:lnTo>
                        <a:pt x="6" y="0"/>
                      </a:lnTo>
                      <a:lnTo>
                        <a:pt x="16" y="0"/>
                      </a:lnTo>
                      <a:lnTo>
                        <a:pt x="31" y="0"/>
                      </a:lnTo>
                      <a:lnTo>
                        <a:pt x="48" y="0"/>
                      </a:lnTo>
                      <a:lnTo>
                        <a:pt x="69" y="0"/>
                      </a:lnTo>
                      <a:lnTo>
                        <a:pt x="92" y="0"/>
                      </a:lnTo>
                      <a:lnTo>
                        <a:pt x="118" y="0"/>
                      </a:lnTo>
                      <a:lnTo>
                        <a:pt x="147" y="0"/>
                      </a:lnTo>
                      <a:lnTo>
                        <a:pt x="179" y="0"/>
                      </a:lnTo>
                      <a:lnTo>
                        <a:pt x="212" y="0"/>
                      </a:lnTo>
                      <a:lnTo>
                        <a:pt x="247" y="0"/>
                      </a:lnTo>
                      <a:lnTo>
                        <a:pt x="282" y="0"/>
                      </a:lnTo>
                      <a:lnTo>
                        <a:pt x="321" y="0"/>
                      </a:lnTo>
                      <a:lnTo>
                        <a:pt x="359" y="0"/>
                      </a:lnTo>
                      <a:lnTo>
                        <a:pt x="397" y="0"/>
                      </a:lnTo>
                      <a:lnTo>
                        <a:pt x="436" y="0"/>
                      </a:lnTo>
                      <a:lnTo>
                        <a:pt x="475" y="0"/>
                      </a:lnTo>
                      <a:lnTo>
                        <a:pt x="513" y="0"/>
                      </a:lnTo>
                      <a:lnTo>
                        <a:pt x="552" y="0"/>
                      </a:lnTo>
                      <a:lnTo>
                        <a:pt x="588" y="0"/>
                      </a:lnTo>
                      <a:lnTo>
                        <a:pt x="625" y="0"/>
                      </a:lnTo>
                      <a:lnTo>
                        <a:pt x="659" y="0"/>
                      </a:lnTo>
                      <a:lnTo>
                        <a:pt x="693" y="0"/>
                      </a:lnTo>
                      <a:lnTo>
                        <a:pt x="723" y="0"/>
                      </a:lnTo>
                      <a:lnTo>
                        <a:pt x="752" y="0"/>
                      </a:lnTo>
                      <a:lnTo>
                        <a:pt x="780" y="0"/>
                      </a:lnTo>
                      <a:lnTo>
                        <a:pt x="803" y="0"/>
                      </a:lnTo>
                      <a:lnTo>
                        <a:pt x="823" y="0"/>
                      </a:lnTo>
                      <a:lnTo>
                        <a:pt x="842" y="0"/>
                      </a:lnTo>
                      <a:lnTo>
                        <a:pt x="855" y="0"/>
                      </a:lnTo>
                      <a:lnTo>
                        <a:pt x="865" y="0"/>
                      </a:lnTo>
                      <a:lnTo>
                        <a:pt x="87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1" name="Freeform 35"/>
                <p:cNvSpPr>
                  <a:spLocks/>
                </p:cNvSpPr>
                <p:nvPr/>
              </p:nvSpPr>
              <p:spPr bwMode="auto">
                <a:xfrm>
                  <a:off x="844" y="2127"/>
                  <a:ext cx="363" cy="360"/>
                </a:xfrm>
                <a:custGeom>
                  <a:avLst/>
                  <a:gdLst>
                    <a:gd name="T0" fmla="*/ 342 w 363"/>
                    <a:gd name="T1" fmla="*/ 34 h 360"/>
                    <a:gd name="T2" fmla="*/ 331 w 363"/>
                    <a:gd name="T3" fmla="*/ 83 h 360"/>
                    <a:gd name="T4" fmla="*/ 312 w 363"/>
                    <a:gd name="T5" fmla="*/ 129 h 360"/>
                    <a:gd name="T6" fmla="*/ 289 w 363"/>
                    <a:gd name="T7" fmla="*/ 172 h 360"/>
                    <a:gd name="T8" fmla="*/ 260 w 363"/>
                    <a:gd name="T9" fmla="*/ 213 h 360"/>
                    <a:gd name="T10" fmla="*/ 226 w 363"/>
                    <a:gd name="T11" fmla="*/ 249 h 360"/>
                    <a:gd name="T12" fmla="*/ 186 w 363"/>
                    <a:gd name="T13" fmla="*/ 279 h 360"/>
                    <a:gd name="T14" fmla="*/ 143 w 363"/>
                    <a:gd name="T15" fmla="*/ 305 h 360"/>
                    <a:gd name="T16" fmla="*/ 106 w 363"/>
                    <a:gd name="T17" fmla="*/ 321 h 360"/>
                    <a:gd name="T18" fmla="*/ 79 w 363"/>
                    <a:gd name="T19" fmla="*/ 330 h 360"/>
                    <a:gd name="T20" fmla="*/ 51 w 363"/>
                    <a:gd name="T21" fmla="*/ 337 h 360"/>
                    <a:gd name="T22" fmla="*/ 22 w 363"/>
                    <a:gd name="T23" fmla="*/ 340 h 360"/>
                    <a:gd name="T24" fmla="*/ 4 w 363"/>
                    <a:gd name="T25" fmla="*/ 343 h 360"/>
                    <a:gd name="T26" fmla="*/ 0 w 363"/>
                    <a:gd name="T27" fmla="*/ 348 h 360"/>
                    <a:gd name="T28" fmla="*/ 1 w 363"/>
                    <a:gd name="T29" fmla="*/ 355 h 360"/>
                    <a:gd name="T30" fmla="*/ 5 w 363"/>
                    <a:gd name="T31" fmla="*/ 359 h 360"/>
                    <a:gd name="T32" fmla="*/ 25 w 363"/>
                    <a:gd name="T33" fmla="*/ 359 h 360"/>
                    <a:gd name="T34" fmla="*/ 54 w 363"/>
                    <a:gd name="T35" fmla="*/ 354 h 360"/>
                    <a:gd name="T36" fmla="*/ 84 w 363"/>
                    <a:gd name="T37" fmla="*/ 347 h 360"/>
                    <a:gd name="T38" fmla="*/ 111 w 363"/>
                    <a:gd name="T39" fmla="*/ 337 h 360"/>
                    <a:gd name="T40" fmla="*/ 151 w 363"/>
                    <a:gd name="T41" fmla="*/ 321 h 360"/>
                    <a:gd name="T42" fmla="*/ 195 w 363"/>
                    <a:gd name="T43" fmla="*/ 293 h 360"/>
                    <a:gd name="T44" fmla="*/ 237 w 363"/>
                    <a:gd name="T45" fmla="*/ 260 h 360"/>
                    <a:gd name="T46" fmla="*/ 274 w 363"/>
                    <a:gd name="T47" fmla="*/ 224 h 360"/>
                    <a:gd name="T48" fmla="*/ 304 w 363"/>
                    <a:gd name="T49" fmla="*/ 182 h 360"/>
                    <a:gd name="T50" fmla="*/ 329 w 363"/>
                    <a:gd name="T51" fmla="*/ 137 h 360"/>
                    <a:gd name="T52" fmla="*/ 349 w 363"/>
                    <a:gd name="T53" fmla="*/ 88 h 360"/>
                    <a:gd name="T54" fmla="*/ 361 w 363"/>
                    <a:gd name="T55" fmla="*/ 37 h 360"/>
                    <a:gd name="T56" fmla="*/ 362 w 363"/>
                    <a:gd name="T57" fmla="*/ 7 h 360"/>
                    <a:gd name="T58" fmla="*/ 358 w 363"/>
                    <a:gd name="T59" fmla="*/ 2 h 360"/>
                    <a:gd name="T60" fmla="*/ 350 w 363"/>
                    <a:gd name="T61" fmla="*/ 2 h 360"/>
                    <a:gd name="T62" fmla="*/ 346 w 363"/>
                    <a:gd name="T63" fmla="*/ 6 h 360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363"/>
                    <a:gd name="T97" fmla="*/ 0 h 360"/>
                    <a:gd name="T98" fmla="*/ 363 w 363"/>
                    <a:gd name="T99" fmla="*/ 360 h 360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363" h="360">
                      <a:moveTo>
                        <a:pt x="345" y="9"/>
                      </a:moveTo>
                      <a:lnTo>
                        <a:pt x="342" y="34"/>
                      </a:lnTo>
                      <a:lnTo>
                        <a:pt x="337" y="59"/>
                      </a:lnTo>
                      <a:lnTo>
                        <a:pt x="331" y="83"/>
                      </a:lnTo>
                      <a:lnTo>
                        <a:pt x="323" y="107"/>
                      </a:lnTo>
                      <a:lnTo>
                        <a:pt x="312" y="129"/>
                      </a:lnTo>
                      <a:lnTo>
                        <a:pt x="302" y="151"/>
                      </a:lnTo>
                      <a:lnTo>
                        <a:pt x="289" y="172"/>
                      </a:lnTo>
                      <a:lnTo>
                        <a:pt x="275" y="193"/>
                      </a:lnTo>
                      <a:lnTo>
                        <a:pt x="260" y="213"/>
                      </a:lnTo>
                      <a:lnTo>
                        <a:pt x="243" y="231"/>
                      </a:lnTo>
                      <a:lnTo>
                        <a:pt x="226" y="249"/>
                      </a:lnTo>
                      <a:lnTo>
                        <a:pt x="206" y="264"/>
                      </a:lnTo>
                      <a:lnTo>
                        <a:pt x="186" y="279"/>
                      </a:lnTo>
                      <a:lnTo>
                        <a:pt x="165" y="293"/>
                      </a:lnTo>
                      <a:lnTo>
                        <a:pt x="143" y="305"/>
                      </a:lnTo>
                      <a:lnTo>
                        <a:pt x="119" y="316"/>
                      </a:lnTo>
                      <a:lnTo>
                        <a:pt x="106" y="321"/>
                      </a:lnTo>
                      <a:lnTo>
                        <a:pt x="92" y="325"/>
                      </a:lnTo>
                      <a:lnTo>
                        <a:pt x="79" y="330"/>
                      </a:lnTo>
                      <a:lnTo>
                        <a:pt x="64" y="333"/>
                      </a:lnTo>
                      <a:lnTo>
                        <a:pt x="51" y="337"/>
                      </a:lnTo>
                      <a:lnTo>
                        <a:pt x="37" y="339"/>
                      </a:lnTo>
                      <a:lnTo>
                        <a:pt x="22" y="340"/>
                      </a:lnTo>
                      <a:lnTo>
                        <a:pt x="8" y="342"/>
                      </a:lnTo>
                      <a:lnTo>
                        <a:pt x="4" y="343"/>
                      </a:lnTo>
                      <a:lnTo>
                        <a:pt x="1" y="344"/>
                      </a:lnTo>
                      <a:lnTo>
                        <a:pt x="0" y="348"/>
                      </a:lnTo>
                      <a:lnTo>
                        <a:pt x="0" y="351"/>
                      </a:lnTo>
                      <a:lnTo>
                        <a:pt x="1" y="355"/>
                      </a:lnTo>
                      <a:lnTo>
                        <a:pt x="2" y="358"/>
                      </a:lnTo>
                      <a:lnTo>
                        <a:pt x="5" y="359"/>
                      </a:lnTo>
                      <a:lnTo>
                        <a:pt x="9" y="360"/>
                      </a:lnTo>
                      <a:lnTo>
                        <a:pt x="25" y="359"/>
                      </a:lnTo>
                      <a:lnTo>
                        <a:pt x="39" y="356"/>
                      </a:lnTo>
                      <a:lnTo>
                        <a:pt x="54" y="354"/>
                      </a:lnTo>
                      <a:lnTo>
                        <a:pt x="69" y="351"/>
                      </a:lnTo>
                      <a:lnTo>
                        <a:pt x="84" y="347"/>
                      </a:lnTo>
                      <a:lnTo>
                        <a:pt x="98" y="342"/>
                      </a:lnTo>
                      <a:lnTo>
                        <a:pt x="111" y="337"/>
                      </a:lnTo>
                      <a:lnTo>
                        <a:pt x="126" y="331"/>
                      </a:lnTo>
                      <a:lnTo>
                        <a:pt x="151" y="321"/>
                      </a:lnTo>
                      <a:lnTo>
                        <a:pt x="173" y="308"/>
                      </a:lnTo>
                      <a:lnTo>
                        <a:pt x="195" y="293"/>
                      </a:lnTo>
                      <a:lnTo>
                        <a:pt x="218" y="277"/>
                      </a:lnTo>
                      <a:lnTo>
                        <a:pt x="237" y="260"/>
                      </a:lnTo>
                      <a:lnTo>
                        <a:pt x="256" y="243"/>
                      </a:lnTo>
                      <a:lnTo>
                        <a:pt x="274" y="224"/>
                      </a:lnTo>
                      <a:lnTo>
                        <a:pt x="290" y="203"/>
                      </a:lnTo>
                      <a:lnTo>
                        <a:pt x="304" y="182"/>
                      </a:lnTo>
                      <a:lnTo>
                        <a:pt x="317" y="159"/>
                      </a:lnTo>
                      <a:lnTo>
                        <a:pt x="329" y="137"/>
                      </a:lnTo>
                      <a:lnTo>
                        <a:pt x="340" y="112"/>
                      </a:lnTo>
                      <a:lnTo>
                        <a:pt x="349" y="88"/>
                      </a:lnTo>
                      <a:lnTo>
                        <a:pt x="355" y="62"/>
                      </a:lnTo>
                      <a:lnTo>
                        <a:pt x="361" y="37"/>
                      </a:lnTo>
                      <a:lnTo>
                        <a:pt x="363" y="11"/>
                      </a:lnTo>
                      <a:lnTo>
                        <a:pt x="362" y="7"/>
                      </a:lnTo>
                      <a:lnTo>
                        <a:pt x="361" y="4"/>
                      </a:lnTo>
                      <a:lnTo>
                        <a:pt x="358" y="2"/>
                      </a:lnTo>
                      <a:lnTo>
                        <a:pt x="354" y="0"/>
                      </a:lnTo>
                      <a:lnTo>
                        <a:pt x="350" y="2"/>
                      </a:lnTo>
                      <a:lnTo>
                        <a:pt x="348" y="3"/>
                      </a:lnTo>
                      <a:lnTo>
                        <a:pt x="346" y="6"/>
                      </a:lnTo>
                      <a:lnTo>
                        <a:pt x="345" y="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</p:grpSp>
        <p:pic>
          <p:nvPicPr>
            <p:cNvPr id="7" name="Picture 36" descr="MCj04244880000[1]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2" y="132"/>
              <a:ext cx="2171" cy="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6" name="Picture 37" descr="MCj042446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179" y="3145671"/>
            <a:ext cx="14716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38" descr="MCj0423828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816" y="4730544"/>
            <a:ext cx="1390797" cy="1809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3904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880533" y="2964180"/>
            <a:ext cx="10397067" cy="1143000"/>
          </a:xfrm>
        </p:spPr>
        <p:txBody>
          <a:bodyPr/>
          <a:lstStyle/>
          <a:p>
            <a:pPr algn="ctr"/>
            <a:r>
              <a:rPr lang="en-GB" altLang="en-US" sz="4800" dirty="0" smtClean="0">
                <a:ea typeface="ＭＳ Ｐゴシック" pitchFamily="-108" charset="-128"/>
              </a:rPr>
              <a:t>Thank you.</a:t>
            </a:r>
            <a:endParaRPr lang="en-US" altLang="en-US" sz="5400" dirty="0" smtClean="0">
              <a:solidFill>
                <a:srgbClr val="AC48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88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itchFamily="-108" charset="-128"/>
              </a:rPr>
              <a:t>Behavior Change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Happens over time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 smtClean="0">
                <a:latin typeface="Myriad Pro" panose="020B0503030403020204" pitchFamily="34" charset="0"/>
              </a:rPr>
              <a:t>Is </a:t>
            </a:r>
            <a:r>
              <a:rPr lang="en-GB" altLang="en-US" dirty="0">
                <a:latin typeface="Myriad Pro" panose="020B0503030403020204" pitchFamily="34" charset="0"/>
              </a:rPr>
              <a:t>a natural part of life, always full of drama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 smtClean="0">
                <a:latin typeface="Myriad Pro" panose="020B0503030403020204" pitchFamily="34" charset="0"/>
              </a:rPr>
              <a:t>Different </a:t>
            </a:r>
            <a:r>
              <a:rPr lang="en-GB" altLang="en-US" dirty="0">
                <a:latin typeface="Myriad Pro" panose="020B0503030403020204" pitchFamily="34" charset="0"/>
              </a:rPr>
              <a:t>people respond differently</a:t>
            </a:r>
          </a:p>
        </p:txBody>
      </p:sp>
    </p:spTree>
    <p:extLst>
      <p:ext uri="{BB962C8B-B14F-4D97-AF65-F5344CB8AC3E}">
        <p14:creationId xmlns:p14="http://schemas.microsoft.com/office/powerpoint/2010/main" val="408965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880533" y="1981200"/>
            <a:ext cx="10397067" cy="1143000"/>
          </a:xfrm>
        </p:spPr>
        <p:txBody>
          <a:bodyPr/>
          <a:lstStyle/>
          <a:p>
            <a:pPr algn="ctr"/>
            <a:r>
              <a:rPr lang="en-GB" altLang="en-US" dirty="0">
                <a:ea typeface="ＭＳ Ｐゴシック" pitchFamily="-108" charset="-128"/>
              </a:rPr>
              <a:t>PRINCIPLE #1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3352800"/>
            <a:ext cx="10363200" cy="411480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GB" altLang="en-US" sz="5400" dirty="0">
                <a:latin typeface="Myriad Pro" panose="020B0503030403020204" pitchFamily="34" charset="0"/>
              </a:rPr>
              <a:t>Knowledge is necessary to change </a:t>
            </a:r>
            <a:r>
              <a:rPr lang="en-GB" altLang="en-US" sz="5400" dirty="0" err="1">
                <a:latin typeface="Myriad Pro" panose="020B0503030403020204" pitchFamily="34" charset="0"/>
              </a:rPr>
              <a:t>behavior</a:t>
            </a:r>
            <a:r>
              <a:rPr lang="en-GB" altLang="en-US" sz="5400" dirty="0">
                <a:latin typeface="Myriad Pro" panose="020B0503030403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967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Knowledge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Knowing what is good for you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 smtClean="0">
                <a:latin typeface="Myriad Pro" panose="020B0503030403020204" pitchFamily="34" charset="0"/>
              </a:rPr>
              <a:t>Stopping </a:t>
            </a:r>
            <a:r>
              <a:rPr lang="en-GB" altLang="en-US" dirty="0">
                <a:latin typeface="Myriad Pro" panose="020B0503030403020204" pitchFamily="34" charset="0"/>
              </a:rPr>
              <a:t>the rot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 smtClean="0">
                <a:latin typeface="Myriad Pro" panose="020B0503030403020204" pitchFamily="34" charset="0"/>
              </a:rPr>
              <a:t>Knowing </a:t>
            </a:r>
            <a:r>
              <a:rPr lang="en-GB" altLang="en-US" dirty="0">
                <a:latin typeface="Myriad Pro" panose="020B0503030403020204" pitchFamily="34" charset="0"/>
              </a:rPr>
              <a:t>where to look and find the benefits (Access)</a:t>
            </a:r>
          </a:p>
        </p:txBody>
      </p:sp>
    </p:spTree>
    <p:extLst>
      <p:ext uri="{BB962C8B-B14F-4D97-AF65-F5344CB8AC3E}">
        <p14:creationId xmlns:p14="http://schemas.microsoft.com/office/powerpoint/2010/main" val="307590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Questions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Start with one question, answer another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Remember social factors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It’s not propaganda. So don’t beat people up with your ideas. 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Know that there is a social and cultural context that affects people. Expect resistance. 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Explain yourself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78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ＭＳ Ｐゴシック" pitchFamily="-108" charset="-128"/>
              </a:rPr>
              <a:t>What do questions suggest?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dirty="0" smtClean="0">
                <a:latin typeface="Myriad Pro" panose="020B0503030403020204" pitchFamily="34" charset="0"/>
              </a:rPr>
              <a:t>People </a:t>
            </a:r>
            <a:r>
              <a:rPr lang="en-GB" altLang="en-US" dirty="0">
                <a:latin typeface="Myriad Pro" panose="020B0503030403020204" pitchFamily="34" charset="0"/>
              </a:rPr>
              <a:t>want information that they can use.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 smtClean="0">
                <a:latin typeface="Myriad Pro" panose="020B0503030403020204" pitchFamily="34" charset="0"/>
              </a:rPr>
              <a:t>Information </a:t>
            </a:r>
            <a:r>
              <a:rPr lang="en-GB" altLang="en-US" dirty="0">
                <a:latin typeface="Myriad Pro" panose="020B0503030403020204" pitchFamily="34" charset="0"/>
              </a:rPr>
              <a:t>helps guide people in their decisions/actions.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08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880533" y="1981200"/>
            <a:ext cx="10397067" cy="1143000"/>
          </a:xfrm>
        </p:spPr>
        <p:txBody>
          <a:bodyPr/>
          <a:lstStyle/>
          <a:p>
            <a:pPr algn="ctr"/>
            <a:r>
              <a:rPr lang="en-GB" altLang="en-US" dirty="0">
                <a:ea typeface="ＭＳ Ｐゴシック" pitchFamily="-108" charset="-128"/>
              </a:rPr>
              <a:t>PRINCIPLE </a:t>
            </a:r>
            <a:r>
              <a:rPr lang="en-GB" altLang="en-US" dirty="0" smtClean="0">
                <a:ea typeface="ＭＳ Ｐゴシック" pitchFamily="-108" charset="-128"/>
              </a:rPr>
              <a:t>#2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3352800"/>
            <a:ext cx="10363200" cy="411480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GB" altLang="en-US" sz="5400" dirty="0">
                <a:latin typeface="Myriad Pro" panose="020B0503030403020204" pitchFamily="34" charset="0"/>
              </a:rPr>
              <a:t>Knowledge is necessary </a:t>
            </a:r>
            <a:r>
              <a:rPr lang="en-GB" altLang="en-US" sz="5400" dirty="0" smtClean="0">
                <a:latin typeface="Myriad Pro" panose="020B0503030403020204" pitchFamily="34" charset="0"/>
              </a:rPr>
              <a:t>but </a:t>
            </a:r>
            <a:r>
              <a:rPr lang="en-GB" altLang="en-US" sz="5400" dirty="0">
                <a:latin typeface="Myriad Pro" panose="020B0503030403020204" pitchFamily="34" charset="0"/>
              </a:rPr>
              <a:t>it is not enough </a:t>
            </a:r>
            <a:r>
              <a:rPr lang="en-GB" altLang="en-US" sz="5400" dirty="0" smtClean="0">
                <a:latin typeface="Myriad Pro" panose="020B0503030403020204" pitchFamily="34" charset="0"/>
              </a:rPr>
              <a:t>to </a:t>
            </a:r>
            <a:r>
              <a:rPr lang="en-GB" altLang="en-US" sz="5400" dirty="0">
                <a:latin typeface="Myriad Pro" panose="020B0503030403020204" pitchFamily="34" charset="0"/>
              </a:rPr>
              <a:t>change </a:t>
            </a:r>
            <a:r>
              <a:rPr lang="en-GB" altLang="en-US" sz="5400" dirty="0" err="1">
                <a:latin typeface="Myriad Pro" panose="020B0503030403020204" pitchFamily="34" charset="0"/>
              </a:rPr>
              <a:t>behavior</a:t>
            </a:r>
            <a:r>
              <a:rPr lang="en-GB" altLang="en-US" sz="5400" dirty="0">
                <a:latin typeface="Myriad Pro" panose="020B0503030403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436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Class 1 Presentation - Introduction to EE revised Jan 17" id="{4954F83B-83C4-4308-976F-D3E219D41E98}" vid="{AE4A33D2-E37F-4002-BDA3-864ECA3D85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hoices xmlns="2e60505b-e9d5-44ae-86ed-25a79902a601">Forms / Templates</choices>
    <Description0 xmlns="f996eb00-712e-496f-82d8-af161b8d2fa0">NEW with Bloomberg logo</Description0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4E16842AEB2C46A4CD3245271CCB32" ma:contentTypeVersion="2" ma:contentTypeDescription="Create a new document." ma:contentTypeScope="" ma:versionID="bb24abbf33be77d3121f7cb73866360a">
  <xsd:schema xmlns:xsd="http://www.w3.org/2001/XMLSchema" xmlns:xs="http://www.w3.org/2001/XMLSchema" xmlns:p="http://schemas.microsoft.com/office/2006/metadata/properties" xmlns:ns2="f996eb00-712e-496f-82d8-af161b8d2fa0" xmlns:ns3="2e60505b-e9d5-44ae-86ed-25a79902a601" targetNamespace="http://schemas.microsoft.com/office/2006/metadata/properties" ma:root="true" ma:fieldsID="e1204d3c299ef264b9f5bec9569aef9b" ns2:_="" ns3:_="">
    <xsd:import namespace="f996eb00-712e-496f-82d8-af161b8d2fa0"/>
    <xsd:import namespace="2e60505b-e9d5-44ae-86ed-25a79902a601"/>
    <xsd:element name="properties">
      <xsd:complexType>
        <xsd:sequence>
          <xsd:element name="documentManagement">
            <xsd:complexType>
              <xsd:all>
                <xsd:element ref="ns2:Description0" minOccurs="0"/>
                <xsd:element ref="ns3:choic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96eb00-712e-496f-82d8-af161b8d2fa0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internalName="Description0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60505b-e9d5-44ae-86ed-25a79902a601" elementFormDefault="qualified">
    <xsd:import namespace="http://schemas.microsoft.com/office/2006/documentManagement/types"/>
    <xsd:import namespace="http://schemas.microsoft.com/office/infopath/2007/PartnerControls"/>
    <xsd:element name="choices" ma:index="9" nillable="true" ma:displayName="Topic" ma:format="Dropdown" ma:internalName="choices">
      <xsd:simpleType>
        <xsd:restriction base="dms:Choice">
          <xsd:enumeration value="Intellectual Property"/>
          <xsd:enumeration value="Contracts"/>
          <xsd:enumeration value="Forms / Templates"/>
          <xsd:enumeration value="Organigrams"/>
          <xsd:enumeration value="Travel Documents"/>
          <xsd:enumeration value="Intellectual Property"/>
          <xsd:enumeration value="Staff Listing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LongProperties xmlns="http://schemas.microsoft.com/office/2006/metadata/longProperties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073E8B-DBD8-411B-8876-6BDC98BDB7C2}">
  <ds:schemaRefs>
    <ds:schemaRef ds:uri="http://purl.org/dc/dcmitype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f996eb00-712e-496f-82d8-af161b8d2fa0"/>
    <ds:schemaRef ds:uri="2e60505b-e9d5-44ae-86ed-25a79902a601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0288A997-BFBE-4539-8B66-E1222DEF84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96eb00-712e-496f-82d8-af161b8d2fa0"/>
    <ds:schemaRef ds:uri="2e60505b-e9d5-44ae-86ed-25a79902a6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5110E89-C867-4576-8F9E-27B827996107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E743F90B-BC3D-48AD-B967-36DDDC87E2B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3950</TotalTime>
  <Words>686</Words>
  <Application>Microsoft Office PowerPoint</Application>
  <PresentationFormat>Widescreen</PresentationFormat>
  <Paragraphs>185</Paragraphs>
  <Slides>35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5" baseType="lpstr">
      <vt:lpstr>ＭＳ Ｐゴシック</vt:lpstr>
      <vt:lpstr>ＭＳ Ｐゴシック</vt:lpstr>
      <vt:lpstr>Arial</vt:lpstr>
      <vt:lpstr>Calibri</vt:lpstr>
      <vt:lpstr>Futura Bk BT</vt:lpstr>
      <vt:lpstr>Myriad Pro</vt:lpstr>
      <vt:lpstr>Tahoma</vt:lpstr>
      <vt:lpstr>Times</vt:lpstr>
      <vt:lpstr>Times New Roman</vt:lpstr>
      <vt:lpstr>Blank Presentation</vt:lpstr>
      <vt:lpstr>PowerPoint Presentation</vt:lpstr>
      <vt:lpstr>PowerPoint Presentation</vt:lpstr>
      <vt:lpstr>Change is dramatic.  But it is a result of a process not a single event.  For a pot to boil, you must increase the heat. </vt:lpstr>
      <vt:lpstr>Behavior Change</vt:lpstr>
      <vt:lpstr>PRINCIPLE #1</vt:lpstr>
      <vt:lpstr>Knowledge</vt:lpstr>
      <vt:lpstr>Questions</vt:lpstr>
      <vt:lpstr>What do questions suggest?</vt:lpstr>
      <vt:lpstr>PRINCIPLE #2</vt:lpstr>
      <vt:lpstr>I know BUT…</vt:lpstr>
      <vt:lpstr>PRINCIPLE #3</vt:lpstr>
      <vt:lpstr>Building Blocks of Change</vt:lpstr>
      <vt:lpstr>Behavior Change in Context </vt:lpstr>
      <vt:lpstr>Personal Influences </vt:lpstr>
      <vt:lpstr>Social and Environmental Influences</vt:lpstr>
      <vt:lpstr>PowerPoint Presentation</vt:lpstr>
      <vt:lpstr>What do barriers &amp; facilitators sound/look like?</vt:lpstr>
      <vt:lpstr>PRINCIPLE #4</vt:lpstr>
      <vt:lpstr>Behavior Change is a Process: Stages of Change</vt:lpstr>
      <vt:lpstr>PowerPoint Presentation</vt:lpstr>
      <vt:lpstr>PowerPoint Presentation</vt:lpstr>
      <vt:lpstr>PRINCIPLE #5</vt:lpstr>
      <vt:lpstr>Role Models</vt:lpstr>
      <vt:lpstr>Who are Role Models?</vt:lpstr>
      <vt:lpstr>Key Factors for Behavioral Models</vt:lpstr>
      <vt:lpstr>Role Models</vt:lpstr>
      <vt:lpstr>Key Principles of BC</vt:lpstr>
      <vt:lpstr>Modeling Behavior Change</vt:lpstr>
      <vt:lpstr>Why Stories?</vt:lpstr>
      <vt:lpstr>PowerPoint Presentation</vt:lpstr>
      <vt:lpstr>PowerPoint Presentation</vt:lpstr>
      <vt:lpstr>Media can…</vt:lpstr>
      <vt:lpstr>How do we model behavior change?</vt:lpstr>
      <vt:lpstr>Character Types</vt:lpstr>
      <vt:lpstr>Thank you.</vt:lpstr>
    </vt:vector>
  </TitlesOfParts>
  <Company>JHUCCP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BEISSER</dc:creator>
  <cp:lastModifiedBy>smile</cp:lastModifiedBy>
  <cp:revision>146</cp:revision>
  <cp:lastPrinted>2016-01-05T19:42:29Z</cp:lastPrinted>
  <dcterms:created xsi:type="dcterms:W3CDTF">2011-02-18T19:32:43Z</dcterms:created>
  <dcterms:modified xsi:type="dcterms:W3CDTF">2017-12-26T08:32:34Z</dcterms:modified>
</cp:coreProperties>
</file>