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5"/>
  </p:sldMasterIdLst>
  <p:notesMasterIdLst>
    <p:notesMasterId r:id="rId15"/>
  </p:notesMasterIdLst>
  <p:sldIdLst>
    <p:sldId id="338" r:id="rId6"/>
    <p:sldId id="324" r:id="rId7"/>
    <p:sldId id="326" r:id="rId8"/>
    <p:sldId id="337" r:id="rId9"/>
    <p:sldId id="328" r:id="rId10"/>
    <p:sldId id="329" r:id="rId11"/>
    <p:sldId id="330" r:id="rId12"/>
    <p:sldId id="331" r:id="rId13"/>
    <p:sldId id="332" r:id="rId14"/>
  </p:sldIdLst>
  <p:sldSz cx="12192000" cy="68580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90033"/>
    <a:srgbClr val="AC4811"/>
    <a:srgbClr val="993300"/>
    <a:srgbClr val="FF33CC"/>
    <a:srgbClr val="00529B"/>
    <a:srgbClr val="DCE0E6"/>
    <a:srgbClr val="DEE3E8"/>
    <a:srgbClr val="E1E6EC"/>
    <a:srgbClr val="DCE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71715" autoAdjust="0"/>
  </p:normalViewPr>
  <p:slideViewPr>
    <p:cSldViewPr snapToGrid="0">
      <p:cViewPr varScale="1">
        <p:scale>
          <a:sx n="52" d="100"/>
          <a:sy n="52" d="100"/>
        </p:scale>
        <p:origin x="143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D2DCA84-1276-4AD2-B338-28B60B59ACBF}" type="datetimeFigureOut">
              <a:rPr lang="en-US" altLang="en-US"/>
              <a:pPr/>
              <a:t>12/26/2017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92150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705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CB7246-E351-4005-8CA0-B8E24E3BE4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0656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39EC3D8-F5F9-4915-92DD-F485766AD72A}" type="slidenum">
              <a:rPr lang="en-US" altLang="en-US" sz="1200"/>
              <a:pPr/>
              <a:t>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DD47587E-4179-4BF7-996A-BA76A3A28D5D}" type="slidenum">
              <a:rPr lang="en-US" altLang="en-US" sz="1200"/>
              <a:pPr/>
              <a:t>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BCF2983-E318-4238-9C16-3C56A836AB5B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F9F93BA2-0834-4016-94DE-B23F38D295E3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631DAFB0-4C41-48D0-A1E3-A3D1006C2347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BA24FE4D-6E75-425B-A4F2-268D4652A11B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2B2E26CD-A993-4365-BEB0-B9614CF64DE3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427038" y="692150"/>
            <a:ext cx="6156325" cy="34639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7710D4D3-B7AE-4F09-A545-9BA37F4A4833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781121" y="3438659"/>
            <a:ext cx="8534400" cy="1752600"/>
          </a:xfrm>
        </p:spPr>
        <p:txBody>
          <a:bodyPr/>
          <a:lstStyle>
            <a:lvl1pPr marL="0" indent="0" algn="l">
              <a:buNone/>
              <a:defRPr sz="3093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 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 hasCustomPrompt="1"/>
          </p:nvPr>
        </p:nvSpPr>
        <p:spPr>
          <a:xfrm>
            <a:off x="2781121" y="2324100"/>
            <a:ext cx="5667375" cy="838200"/>
          </a:xfrm>
        </p:spPr>
        <p:txBody>
          <a:bodyPr/>
          <a:lstStyle>
            <a:lvl1pPr marL="0" indent="0">
              <a:buNone/>
              <a:defRPr sz="7700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en-US" sz="7700" b="1" dirty="0" smtClean="0">
                <a:latin typeface="Myriad Pro" panose="020B0503030403020204" pitchFamily="34" charset="0"/>
              </a:rPr>
              <a:t>Text 1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21414" y="6201309"/>
            <a:ext cx="1104523" cy="490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9728" y="6205138"/>
            <a:ext cx="411779" cy="450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6305" y="6215530"/>
            <a:ext cx="1180311" cy="47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800735" y="6201309"/>
            <a:ext cx="1790757" cy="50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20A7F55-BB4D-46DB-8D92-A996237E43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5911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9E5CAF-5185-431C-B454-37B1C4D960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8498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0159DC-53D3-473A-972F-15C1CCA37C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978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9DB96DA-FBB2-45F5-BA55-733FF75B29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8399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C0E3CA7-1FE3-4CB9-8FDD-97171484CF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55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124F912-6943-46C7-A051-B04D30BBD1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343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286CAF5-41BE-495D-8AC4-A54BA3D07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8F32110-1480-4A92-B98B-ABC96A4F7E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35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EBE68BD-43DD-48AC-98FE-4FBD945F1F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732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990033"/>
                </a:solidFill>
                <a:latin typeface="Myriad Pro" panose="020B05030304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Time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269CDBF-648D-4320-9590-DAB667ED27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41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0533" y="609600"/>
            <a:ext cx="103970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5" r:id="rId1"/>
    <p:sldLayoutId id="2147484356" r:id="rId2"/>
    <p:sldLayoutId id="2147484357" r:id="rId3"/>
    <p:sldLayoutId id="2147484358" r:id="rId4"/>
    <p:sldLayoutId id="2147484359" r:id="rId5"/>
    <p:sldLayoutId id="2147484360" r:id="rId6"/>
    <p:sldLayoutId id="2147484361" r:id="rId7"/>
    <p:sldLayoutId id="2147484362" r:id="rId8"/>
    <p:sldLayoutId id="2147484363" r:id="rId9"/>
    <p:sldLayoutId id="2147484364" r:id="rId10"/>
    <p:sldLayoutId id="214748436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990033"/>
          </a:solidFill>
          <a:latin typeface="Myriad Pro" panose="020B0503030403020204" pitchFamily="34" charset="0"/>
          <a:ea typeface="MS PGothic" panose="020B0600070205080204" pitchFamily="34" charset="-128"/>
          <a:cs typeface="Myriad Pro" panose="020B0503030403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00529B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MS PGothic" panose="020B0600070205080204" pitchFamily="34" charset="-128"/>
          <a:cs typeface="MS PGothic" panose="020B0600070205080204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 Her </a:t>
            </a:r>
            <a:r>
              <a:rPr lang="en-US" dirty="0" smtClean="0"/>
              <a:t>Skin - Giving </a:t>
            </a:r>
            <a:r>
              <a:rPr lang="en-US" dirty="0"/>
              <a:t>the Transitional Character Motivation and Point of View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2781121" y="2324099"/>
            <a:ext cx="5667375" cy="851259"/>
          </a:xfrm>
        </p:spPr>
        <p:txBody>
          <a:bodyPr/>
          <a:lstStyle/>
          <a:p>
            <a:r>
              <a:rPr lang="en-US" dirty="0" smtClean="0"/>
              <a:t>Class 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086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772125" y="0"/>
            <a:ext cx="10397067" cy="1143000"/>
          </a:xfrm>
        </p:spPr>
        <p:txBody>
          <a:bodyPr/>
          <a:lstStyle/>
          <a:p>
            <a:r>
              <a:rPr lang="en-US" dirty="0"/>
              <a:t>Motivation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045" y="1191234"/>
            <a:ext cx="10375493" cy="2526260"/>
          </a:xfrm>
        </p:spPr>
        <p:txBody>
          <a:bodyPr/>
          <a:lstStyle/>
          <a:p>
            <a:r>
              <a:rPr lang="en-US" dirty="0"/>
              <a:t>Write drama knowing what your Transitional Character needs and wants</a:t>
            </a:r>
          </a:p>
          <a:p>
            <a:r>
              <a:rPr lang="en-US" dirty="0"/>
              <a:t>Put your Transitional Character into Dramatic Situations</a:t>
            </a:r>
          </a:p>
          <a:p>
            <a:r>
              <a:rPr lang="en-US" dirty="0"/>
              <a:t>Avoid explaining – rather have your character show what he or she wants</a:t>
            </a:r>
          </a:p>
          <a:p>
            <a:r>
              <a:rPr lang="en-US" dirty="0"/>
              <a:t>When you write a scene or a sequence, set up actual challenges (from people or things)</a:t>
            </a:r>
          </a:p>
          <a:p>
            <a:r>
              <a:rPr lang="en-US" dirty="0"/>
              <a:t>See how your Transitional Character Responds in a given Dramatic Situation</a:t>
            </a:r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926993" y="408236"/>
            <a:ext cx="10397067" cy="1143000"/>
          </a:xfrm>
        </p:spPr>
        <p:txBody>
          <a:bodyPr/>
          <a:lstStyle/>
          <a:p>
            <a:r>
              <a:rPr lang="en-US" dirty="0"/>
              <a:t>What is motivation?</a:t>
            </a:r>
            <a:endParaRPr lang="en-US" alt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5374" y="1686898"/>
            <a:ext cx="10363200" cy="4114800"/>
          </a:xfrm>
        </p:spPr>
        <p:txBody>
          <a:bodyPr/>
          <a:lstStyle/>
          <a:p>
            <a:r>
              <a:rPr lang="en-US" dirty="0"/>
              <a:t>Immediate need – e.g. get food to eat, get a sick child to hospital, catch that bus, avoid that flood, save that precious photo from a fire</a:t>
            </a:r>
            <a:r>
              <a:rPr lang="is-IS" dirty="0"/>
              <a:t>…</a:t>
            </a:r>
          </a:p>
          <a:p>
            <a:r>
              <a:rPr lang="is-IS" dirty="0"/>
              <a:t>A reachable need – explain something to a loved one, get a light for your room so that you can study at night...</a:t>
            </a:r>
          </a:p>
          <a:p>
            <a:r>
              <a:rPr lang="is-IS" dirty="0"/>
              <a:t>A far-off need – get affirmation from a loved one, plan towards a goal, achieve something that would change your life</a:t>
            </a:r>
            <a:endParaRPr lang="en-US" dirty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Dramatic Situation?</a:t>
            </a:r>
            <a:endParaRPr lang="en-US" altLang="en-US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Character in a dramatic, existential context – e.g. Woman forbidden to leave home </a:t>
            </a:r>
            <a:r>
              <a:rPr lang="en-US" i="1" dirty="0"/>
              <a:t>has to </a:t>
            </a:r>
            <a:r>
              <a:rPr lang="en-US" dirty="0"/>
              <a:t>go somewhere for a compelling reason; or a teenager debates whether to tell her mother </a:t>
            </a:r>
            <a:r>
              <a:rPr lang="en-US" i="1" dirty="0"/>
              <a:t>the whole truth</a:t>
            </a:r>
            <a:r>
              <a:rPr lang="is-IS" i="1" dirty="0"/>
              <a:t>…</a:t>
            </a:r>
          </a:p>
          <a:p>
            <a:r>
              <a:rPr lang="is-IS" dirty="0"/>
              <a:t>Present tense</a:t>
            </a:r>
          </a:p>
          <a:p>
            <a:r>
              <a:rPr lang="is-IS" dirty="0"/>
              <a:t>What is happening right here and now to the transitional character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865046" y="144914"/>
            <a:ext cx="10397067" cy="1143000"/>
          </a:xfrm>
        </p:spPr>
        <p:txBody>
          <a:bodyPr/>
          <a:lstStyle/>
          <a:p>
            <a:r>
              <a:rPr lang="en-US" dirty="0"/>
              <a:t>Dramatic Situation is</a:t>
            </a:r>
            <a:r>
              <a:rPr lang="is-IS" dirty="0"/>
              <a:t>…</a:t>
            </a:r>
            <a:endParaRPr lang="en-US" altLang="en-US" dirty="0" smtClean="0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898914" y="1144764"/>
            <a:ext cx="10363200" cy="7529386"/>
          </a:xfrm>
        </p:spPr>
        <p:txBody>
          <a:bodyPr/>
          <a:lstStyle/>
          <a:p>
            <a:r>
              <a:rPr lang="en-US" sz="2800" dirty="0"/>
              <a:t>Where consequences of action really count</a:t>
            </a:r>
          </a:p>
          <a:p>
            <a:r>
              <a:rPr lang="en-US" sz="2800" dirty="0"/>
              <a:t>Where what a transitional character does, tells audience what he wants (often at odds/ in conflict with) somebody else</a:t>
            </a:r>
          </a:p>
          <a:p>
            <a:r>
              <a:rPr lang="en-US" sz="2800" dirty="0"/>
              <a:t>Action – what the character does next could determine life or death</a:t>
            </a:r>
          </a:p>
          <a:p>
            <a:r>
              <a:rPr lang="en-US" sz="2800" dirty="0"/>
              <a:t>Verbal – some cost involved</a:t>
            </a:r>
            <a:r>
              <a:rPr lang="is-IS" sz="2800" dirty="0"/>
              <a:t>…</a:t>
            </a:r>
            <a:r>
              <a:rPr lang="en-US" sz="2800" dirty="0"/>
              <a:t> Somebody could get hurt</a:t>
            </a:r>
          </a:p>
          <a:p>
            <a:r>
              <a:rPr lang="en-US" sz="2800" dirty="0"/>
              <a:t>Signs – Action, however small, is a clue to the inner thoughts of the transitional character</a:t>
            </a:r>
          </a:p>
          <a:p>
            <a:r>
              <a:rPr lang="en-US" sz="2800" dirty="0"/>
              <a:t> Context in which transitional character RESPONDS (either negatively or positively)</a:t>
            </a:r>
          </a:p>
          <a:p>
            <a:r>
              <a:rPr lang="en-US" sz="2800" dirty="0"/>
              <a:t>An encounter that transitional character might win or lose (could lose the battle but win the war!)</a:t>
            </a:r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Dramatic Situation is NOT</a:t>
            </a:r>
            <a:r>
              <a:rPr lang="is-IS" dirty="0"/>
              <a:t>…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sz="half" idx="1"/>
          </p:nvPr>
        </p:nvSpPr>
        <p:spPr>
          <a:xfrm>
            <a:off x="914399" y="1981200"/>
            <a:ext cx="10421954" cy="3533081"/>
          </a:xfrm>
        </p:spPr>
        <p:txBody>
          <a:bodyPr/>
          <a:lstStyle/>
          <a:p>
            <a:r>
              <a:rPr lang="en-US" dirty="0"/>
              <a:t>Exposition of the character by description</a:t>
            </a:r>
          </a:p>
          <a:p>
            <a:r>
              <a:rPr lang="en-US" dirty="0"/>
              <a:t>Flashback</a:t>
            </a:r>
          </a:p>
          <a:p>
            <a:r>
              <a:rPr lang="en-US" dirty="0"/>
              <a:t>Explanation</a:t>
            </a:r>
          </a:p>
          <a:p>
            <a:r>
              <a:rPr lang="en-US" dirty="0"/>
              <a:t>A reason to stop the action to insert “important” biographical detail</a:t>
            </a:r>
          </a:p>
          <a:p>
            <a:r>
              <a:rPr lang="en-US" dirty="0"/>
              <a:t>Past tense – what happened before must play into what is happening right here and now</a:t>
            </a:r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849559" y="129424"/>
            <a:ext cx="10397067" cy="1143000"/>
          </a:xfrm>
        </p:spPr>
        <p:txBody>
          <a:bodyPr/>
          <a:lstStyle/>
          <a:p>
            <a:r>
              <a:rPr lang="en-US" dirty="0"/>
              <a:t>Point of View</a:t>
            </a:r>
            <a:endParaRPr lang="en-US" altLang="en-US" dirty="0" smtClean="0"/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836966" y="1222211"/>
            <a:ext cx="10363200" cy="4114800"/>
          </a:xfrm>
        </p:spPr>
        <p:txBody>
          <a:bodyPr/>
          <a:lstStyle/>
          <a:p>
            <a:r>
              <a:rPr lang="en-US" sz="3000" dirty="0"/>
              <a:t>See it the way the transitional character does</a:t>
            </a:r>
          </a:p>
          <a:p>
            <a:r>
              <a:rPr lang="en-US" sz="3000" dirty="0"/>
              <a:t>Focus on the actions of the transitional character in order to understand their view</a:t>
            </a:r>
          </a:p>
          <a:p>
            <a:r>
              <a:rPr lang="en-US" sz="3000" dirty="0"/>
              <a:t>Show the bigger picture through their eyes</a:t>
            </a:r>
          </a:p>
          <a:p>
            <a:r>
              <a:rPr lang="en-US" sz="3000" dirty="0"/>
              <a:t>Avoid </a:t>
            </a:r>
            <a:r>
              <a:rPr lang="en-US" sz="3000" dirty="0" err="1"/>
              <a:t>generalised</a:t>
            </a:r>
            <a:r>
              <a:rPr lang="en-US" sz="3000" dirty="0"/>
              <a:t> descriptive story in </a:t>
            </a:r>
            <a:r>
              <a:rPr lang="en-US" sz="3000" dirty="0" err="1"/>
              <a:t>favour</a:t>
            </a:r>
            <a:r>
              <a:rPr lang="en-US" sz="3000" dirty="0"/>
              <a:t> of their angle on what’s happening</a:t>
            </a:r>
          </a:p>
          <a:p>
            <a:r>
              <a:rPr lang="en-US" sz="3000" dirty="0"/>
              <a:t>Let the transitional character be changed by the goal they seek </a:t>
            </a:r>
          </a:p>
          <a:p>
            <a:r>
              <a:rPr lang="en-US" sz="3000" dirty="0"/>
              <a:t>Don</a:t>
            </a:r>
            <a:r>
              <a:rPr lang="uk-UA" sz="3000" dirty="0"/>
              <a:t>’</a:t>
            </a:r>
            <a:r>
              <a:rPr lang="en-US" sz="3000" dirty="0"/>
              <a:t>t have things just happen to the Transitional Character like victims of circumstance, bound to Fate</a:t>
            </a:r>
          </a:p>
          <a:p>
            <a:r>
              <a:rPr lang="en-US" sz="3000" dirty="0"/>
              <a:t>Transitional characters are proactive</a:t>
            </a:r>
          </a:p>
          <a:p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Make the goal clear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leave audience confused about the transitional character’s goal</a:t>
            </a:r>
          </a:p>
          <a:p>
            <a:r>
              <a:rPr lang="en-US" dirty="0"/>
              <a:t>Have them say it (more than once)</a:t>
            </a:r>
          </a:p>
          <a:p>
            <a:r>
              <a:rPr lang="en-US" dirty="0"/>
              <a:t>Have them sign it and act as if they want it</a:t>
            </a:r>
          </a:p>
          <a:p>
            <a:r>
              <a:rPr lang="en-US" dirty="0"/>
              <a:t>Put in dialogue, action or images that reinforce the striving towards goal</a:t>
            </a:r>
          </a:p>
          <a:p>
            <a:r>
              <a:rPr lang="en-US" dirty="0"/>
              <a:t>Make the Transitional character active not passive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en-US" alt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399" y="1548882"/>
            <a:ext cx="10607795" cy="4445575"/>
          </a:xfrm>
        </p:spPr>
        <p:txBody>
          <a:bodyPr>
            <a:normAutofit/>
          </a:bodyPr>
          <a:lstStyle/>
          <a:p>
            <a:r>
              <a:rPr lang="en-US" dirty="0" smtClean="0"/>
              <a:t>Characters </a:t>
            </a:r>
            <a:r>
              <a:rPr lang="en-US" dirty="0"/>
              <a:t>need motivation to bring audience along with them</a:t>
            </a:r>
          </a:p>
          <a:p>
            <a:r>
              <a:rPr lang="en-US" dirty="0"/>
              <a:t>Characters form goals that audiences root for</a:t>
            </a:r>
          </a:p>
          <a:p>
            <a:r>
              <a:rPr lang="en-US" dirty="0"/>
              <a:t>Characters have points of view that we follow</a:t>
            </a:r>
          </a:p>
          <a:p>
            <a:r>
              <a:rPr lang="en-US" dirty="0"/>
              <a:t>Write the bigger picture from the perspective of the Transitional Character</a:t>
            </a:r>
          </a:p>
          <a:p>
            <a:r>
              <a:rPr lang="en-US" dirty="0"/>
              <a:t>Write and direct what is going on in the drama by giving a clear POINT OF VIEW (perspective)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Class 1 Presentation - Introduction to EE revised Jan 17" id="{4954F83B-83C4-4308-976F-D3E219D41E98}" vid="{AE4A33D2-E37F-4002-BDA3-864ECA3D85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4E16842AEB2C46A4CD3245271CCB32" ma:contentTypeVersion="2" ma:contentTypeDescription="Create a new document." ma:contentTypeScope="" ma:versionID="bb24abbf33be77d3121f7cb73866360a">
  <xsd:schema xmlns:xsd="http://www.w3.org/2001/XMLSchema" xmlns:xs="http://www.w3.org/2001/XMLSchema" xmlns:p="http://schemas.microsoft.com/office/2006/metadata/properties" xmlns:ns2="f996eb00-712e-496f-82d8-af161b8d2fa0" xmlns:ns3="2e60505b-e9d5-44ae-86ed-25a79902a601" targetNamespace="http://schemas.microsoft.com/office/2006/metadata/properties" ma:root="true" ma:fieldsID="e1204d3c299ef264b9f5bec9569aef9b" ns2:_="" ns3:_="">
    <xsd:import namespace="f996eb00-712e-496f-82d8-af161b8d2fa0"/>
    <xsd:import namespace="2e60505b-e9d5-44ae-86ed-25a79902a601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choic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6eb00-712e-496f-82d8-af161b8d2fa0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internalName="Description0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0505b-e9d5-44ae-86ed-25a79902a601" elementFormDefault="qualified">
    <xsd:import namespace="http://schemas.microsoft.com/office/2006/documentManagement/types"/>
    <xsd:import namespace="http://schemas.microsoft.com/office/infopath/2007/PartnerControls"/>
    <xsd:element name="choices" ma:index="9" nillable="true" ma:displayName="Topic" ma:format="Dropdown" ma:internalName="choices">
      <xsd:simpleType>
        <xsd:restriction base="dms:Choice">
          <xsd:enumeration value="Intellectual Property"/>
          <xsd:enumeration value="Contracts"/>
          <xsd:enumeration value="Forms / Templates"/>
          <xsd:enumeration value="Organigrams"/>
          <xsd:enumeration value="Travel Documents"/>
          <xsd:enumeration value="Intellectual Property"/>
          <xsd:enumeration value="Staff Listing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hoices xmlns="2e60505b-e9d5-44ae-86ed-25a79902a601">Forms / Templates</choices>
    <Description0 xmlns="f996eb00-712e-496f-82d8-af161b8d2fa0">NEW with Bloomberg logo</Description0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0288A997-BFBE-4539-8B66-E1222DEF8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96eb00-712e-496f-82d8-af161b8d2fa0"/>
    <ds:schemaRef ds:uri="2e60505b-e9d5-44ae-86ed-25a79902a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073E8B-DBD8-411B-8876-6BDC98BDB7C2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f996eb00-712e-496f-82d8-af161b8d2fa0"/>
    <ds:schemaRef ds:uri="2e60505b-e9d5-44ae-86ed-25a79902a60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743F90B-BC3D-48AD-B967-36DDDC87E2B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5110E89-C867-4576-8F9E-27B827996107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3726</TotalTime>
  <Words>558</Words>
  <Application>Microsoft Office PowerPoint</Application>
  <PresentationFormat>Widescreen</PresentationFormat>
  <Paragraphs>58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ＭＳ Ｐゴシック</vt:lpstr>
      <vt:lpstr>ＭＳ Ｐゴシック</vt:lpstr>
      <vt:lpstr>Arial</vt:lpstr>
      <vt:lpstr>Calibri</vt:lpstr>
      <vt:lpstr>Myriad Pro</vt:lpstr>
      <vt:lpstr>Times</vt:lpstr>
      <vt:lpstr>Blank Presentation</vt:lpstr>
      <vt:lpstr>PowerPoint Presentation</vt:lpstr>
      <vt:lpstr>Motivation</vt:lpstr>
      <vt:lpstr>What is motivation?</vt:lpstr>
      <vt:lpstr>What is Dramatic Situation?</vt:lpstr>
      <vt:lpstr>Dramatic Situation is…</vt:lpstr>
      <vt:lpstr>Dramatic Situation is NOT…</vt:lpstr>
      <vt:lpstr>Point of View</vt:lpstr>
      <vt:lpstr>Make the goal clear</vt:lpstr>
      <vt:lpstr>Conclusion</vt:lpstr>
    </vt:vector>
  </TitlesOfParts>
  <Company>JHUCCP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BEISSER</dc:creator>
  <cp:lastModifiedBy>smile</cp:lastModifiedBy>
  <cp:revision>115</cp:revision>
  <cp:lastPrinted>2016-01-05T19:42:29Z</cp:lastPrinted>
  <dcterms:created xsi:type="dcterms:W3CDTF">2011-02-18T19:32:43Z</dcterms:created>
  <dcterms:modified xsi:type="dcterms:W3CDTF">2017-12-26T09:10:45Z</dcterms:modified>
</cp:coreProperties>
</file>