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5"/>
  </p:sldMasterIdLst>
  <p:notesMasterIdLst>
    <p:notesMasterId r:id="rId23"/>
  </p:notesMasterIdLst>
  <p:sldIdLst>
    <p:sldId id="338" r:id="rId6"/>
    <p:sldId id="326" r:id="rId7"/>
    <p:sldId id="457" r:id="rId8"/>
    <p:sldId id="394" r:id="rId9"/>
    <p:sldId id="458" r:id="rId10"/>
    <p:sldId id="459" r:id="rId11"/>
    <p:sldId id="460" r:id="rId12"/>
    <p:sldId id="461" r:id="rId13"/>
    <p:sldId id="462" r:id="rId14"/>
    <p:sldId id="463" r:id="rId15"/>
    <p:sldId id="464" r:id="rId16"/>
    <p:sldId id="419" r:id="rId17"/>
    <p:sldId id="465" r:id="rId18"/>
    <p:sldId id="420" r:id="rId19"/>
    <p:sldId id="466" r:id="rId20"/>
    <p:sldId id="467" r:id="rId21"/>
    <p:sldId id="421" r:id="rId22"/>
  </p:sldIdLst>
  <p:sldSz cx="12192000" cy="6858000"/>
  <p:notesSz cx="70104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4811"/>
    <a:srgbClr val="990033"/>
    <a:srgbClr val="660033"/>
    <a:srgbClr val="993300"/>
    <a:srgbClr val="FF33CC"/>
    <a:srgbClr val="00529B"/>
    <a:srgbClr val="DCE0E6"/>
    <a:srgbClr val="DEE3E8"/>
    <a:srgbClr val="E1E6EC"/>
    <a:srgbClr val="DCE6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132" autoAdjust="0"/>
    <p:restoredTop sz="67949" autoAdjust="0"/>
  </p:normalViewPr>
  <p:slideViewPr>
    <p:cSldViewPr snapToGrid="0">
      <p:cViewPr varScale="1">
        <p:scale>
          <a:sx n="50" d="100"/>
          <a:sy n="50" d="100"/>
        </p:scale>
        <p:origin x="1818" y="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19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D2DCA84-1276-4AD2-B338-28B60B59ACBF}" type="datetimeFigureOut">
              <a:rPr lang="en-US" altLang="en-US"/>
              <a:pPr/>
              <a:t>12/26/2017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7038" y="692150"/>
            <a:ext cx="61563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387850"/>
            <a:ext cx="5607050" cy="4156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772525"/>
            <a:ext cx="3038475" cy="4619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7CB7246-E351-4005-8CA0-B8E24E3BE4E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>
                <a:latin typeface="Helvetica" panose="020B0604020202020204" pitchFamily="2" charset="0"/>
              </a:rPr>
              <a:t>MARCH Model developed by CDC Atlanta </a:t>
            </a:r>
          </a:p>
          <a:p>
            <a:pPr eaLnBrk="1" hangingPunct="1"/>
            <a:endParaRPr lang="en-US" altLang="en-US" dirty="0" smtClean="0">
              <a:latin typeface="Helvetica" panose="020B0604020202020204" pitchFamily="2" charset="0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6974208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734182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0883587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6727302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2935856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16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7907679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462581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76086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844041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430214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6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081122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1690024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54736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9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0008903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10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983267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" y="0"/>
            <a:ext cx="1218214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781121" y="3438659"/>
            <a:ext cx="8534400" cy="1752600"/>
          </a:xfrm>
        </p:spPr>
        <p:txBody>
          <a:bodyPr/>
          <a:lstStyle>
            <a:lvl1pPr marL="0" indent="0" algn="l">
              <a:buNone/>
              <a:defRPr sz="3093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 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 hasCustomPrompt="1"/>
          </p:nvPr>
        </p:nvSpPr>
        <p:spPr>
          <a:xfrm>
            <a:off x="2781121" y="2324100"/>
            <a:ext cx="5667375" cy="838200"/>
          </a:xfrm>
        </p:spPr>
        <p:txBody>
          <a:bodyPr/>
          <a:lstStyle>
            <a:lvl1pPr marL="0" indent="0">
              <a:buNone/>
              <a:defRPr sz="7700" b="1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US" sz="7700" b="1" dirty="0" smtClean="0">
                <a:latin typeface="Myriad Pro" panose="020B0503030403020204" pitchFamily="34" charset="0"/>
              </a:rPr>
              <a:t>Text 1</a:t>
            </a:r>
            <a:endParaRPr lang="en-GB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21414" y="6201309"/>
            <a:ext cx="1104523" cy="4907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9728" y="6205138"/>
            <a:ext cx="411779" cy="4507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66305" y="6215530"/>
            <a:ext cx="1180311" cy="4710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800735" y="6201309"/>
            <a:ext cx="1790757" cy="50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34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20A7F55-BB4D-46DB-8D92-A996237E43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5911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9E5CAF-5185-431C-B454-37B1C4D960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8498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A0159DC-53D3-473A-972F-15C1CCA37C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0978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9DB96DA-FBB2-45F5-BA55-733FF75B29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8399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C0E3CA7-1FE3-4CB9-8FDD-97171484CF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5554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124F912-6943-46C7-A051-B04D30BBD1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1343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286CAF5-41BE-495D-8AC4-A54BA3D071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20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8F32110-1480-4A92-B98B-ABC96A4F7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3531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EBE68BD-43DD-48AC-98FE-4FBD945F1F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2732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269CDBF-648D-4320-9590-DAB667ED27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415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80533" y="609600"/>
            <a:ext cx="103970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5" r:id="rId1"/>
    <p:sldLayoutId id="2147484356" r:id="rId2"/>
    <p:sldLayoutId id="2147484357" r:id="rId3"/>
    <p:sldLayoutId id="2147484358" r:id="rId4"/>
    <p:sldLayoutId id="2147484359" r:id="rId5"/>
    <p:sldLayoutId id="2147484360" r:id="rId6"/>
    <p:sldLayoutId id="2147484361" r:id="rId7"/>
    <p:sldLayoutId id="2147484362" r:id="rId8"/>
    <p:sldLayoutId id="2147484363" r:id="rId9"/>
    <p:sldLayoutId id="2147484364" r:id="rId10"/>
    <p:sldLayoutId id="214748436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990033"/>
          </a:solidFill>
          <a:latin typeface="Myriad Pro" panose="020B0503030403020204" pitchFamily="34" charset="0"/>
          <a:ea typeface="MS PGothic" panose="020B0600070205080204" pitchFamily="34" charset="-128"/>
          <a:cs typeface="Myriad Pro" panose="020B0503030403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781120" y="3438659"/>
            <a:ext cx="9047085" cy="17526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altLang="en-US" sz="3090" dirty="0" smtClean="0"/>
              <a:t>MARCH </a:t>
            </a:r>
            <a:r>
              <a:rPr lang="en-GB" altLang="en-US" sz="3090" dirty="0"/>
              <a:t>Approach Example</a:t>
            </a:r>
          </a:p>
          <a:p>
            <a:pPr eaLnBrk="1" hangingPunct="1">
              <a:spcBef>
                <a:spcPct val="0"/>
              </a:spcBef>
            </a:pPr>
            <a:endParaRPr lang="en-GB" altLang="en-US" sz="3090" dirty="0"/>
          </a:p>
          <a:p>
            <a:pPr eaLnBrk="1" hangingPunct="1">
              <a:spcBef>
                <a:spcPct val="0"/>
              </a:spcBef>
            </a:pPr>
            <a:endParaRPr lang="en-GB" altLang="en-US" sz="309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Class 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086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From Research to Drama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0533" y="1524000"/>
            <a:ext cx="784098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800" dirty="0">
                <a:latin typeface="Myriad Pro" panose="020B0503030403020204" pitchFamily="34" charset="0"/>
              </a:rPr>
              <a:t>The MACRO Chart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888066" y="2057400"/>
            <a:ext cx="8382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9pPr>
          </a:lstStyle>
          <a:p>
            <a:pPr algn="ctr" eaLnBrk="1" hangingPunct="1"/>
            <a:r>
              <a:rPr lang="en-US" altLang="en-US" sz="1800" b="1" dirty="0">
                <a:solidFill>
                  <a:srgbClr val="AC4811"/>
                </a:solidFill>
                <a:latin typeface="Arial" panose="020B0604020202020204" pitchFamily="34" charset="0"/>
              </a:rPr>
              <a:t>The Coordinating Tool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292" y="2435410"/>
            <a:ext cx="6846148" cy="412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657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880533" y="2529840"/>
            <a:ext cx="10397067" cy="1143000"/>
          </a:xfrm>
        </p:spPr>
        <p:txBody>
          <a:bodyPr/>
          <a:lstStyle/>
          <a:p>
            <a:r>
              <a:rPr lang="en-US" altLang="en-US" dirty="0" smtClean="0"/>
              <a:t>The Production Process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9156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Modeling Activities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0533" y="1726832"/>
            <a:ext cx="10363200" cy="4114800"/>
          </a:xfrm>
        </p:spPr>
        <p:txBody>
          <a:bodyPr/>
          <a:lstStyle/>
          <a:p>
            <a:pPr eaLnBrk="1" hangingPunct="1">
              <a:buFont typeface="Times" pitchFamily="18" charset="0"/>
              <a:buNone/>
              <a:defRPr/>
            </a:pPr>
            <a:r>
              <a:rPr lang="en-US" altLang="en-US" sz="2800" b="1" dirty="0"/>
              <a:t>Character Profiles – NDFE </a:t>
            </a:r>
            <a:r>
              <a:rPr lang="en-US" altLang="en-US" sz="2800" b="1" i="1" dirty="0"/>
              <a:t>“Black Tigers”</a:t>
            </a:r>
          </a:p>
        </p:txBody>
      </p:sp>
      <p:pic>
        <p:nvPicPr>
          <p:cNvPr id="4" name="Picture 2" descr="T&amp;T_Ed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85274">
            <a:off x="2097241" y="3498454"/>
            <a:ext cx="3672264" cy="26079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Fikru_Ed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0223">
            <a:off x="3430738" y="2971777"/>
            <a:ext cx="3707930" cy="26536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amtew_Ed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3812">
            <a:off x="4915793" y="2884232"/>
            <a:ext cx="3846318" cy="27591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Jemal_Ed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57407">
            <a:off x="6205358" y="3391138"/>
            <a:ext cx="3697944" cy="26521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905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Modeling Activities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0533" y="1752600"/>
            <a:ext cx="10363200" cy="4114800"/>
          </a:xfrm>
        </p:spPr>
        <p:txBody>
          <a:bodyPr/>
          <a:lstStyle/>
          <a:p>
            <a:pPr eaLnBrk="1" hangingPunct="1">
              <a:buFont typeface="Times" pitchFamily="18" charset="0"/>
              <a:buNone/>
              <a:defRPr/>
            </a:pPr>
            <a:r>
              <a:rPr lang="en-GB" altLang="en-US" sz="2800" b="1" dirty="0"/>
              <a:t>Character Profiles – FP “Shooting Stars”</a:t>
            </a:r>
          </a:p>
        </p:txBody>
      </p:sp>
      <p:pic>
        <p:nvPicPr>
          <p:cNvPr id="9" name="Picture 2" descr="FP_Tigist_profi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0"/>
          <a:stretch>
            <a:fillRect/>
          </a:stretch>
        </p:blipFill>
        <p:spPr bwMode="auto">
          <a:xfrm rot="340614">
            <a:off x="7220379" y="2593917"/>
            <a:ext cx="2732865" cy="3723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Ali_profi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3" t="8946" r="5035" b="4445"/>
          <a:stretch>
            <a:fillRect/>
          </a:stretch>
        </p:blipFill>
        <p:spPr bwMode="auto">
          <a:xfrm rot="220009">
            <a:off x="5400527" y="2525202"/>
            <a:ext cx="2791041" cy="3723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Yonas_profi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3" t="8704" r="3781" b="4642"/>
          <a:stretch>
            <a:fillRect/>
          </a:stretch>
        </p:blipFill>
        <p:spPr bwMode="auto">
          <a:xfrm rot="21461848">
            <a:off x="3523596" y="2546774"/>
            <a:ext cx="2792426" cy="3723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 descr="Kinfe_profil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7" t="8882" r="2690" b="4442"/>
          <a:stretch>
            <a:fillRect/>
          </a:stretch>
        </p:blipFill>
        <p:spPr bwMode="auto">
          <a:xfrm rot="21267047">
            <a:off x="1787153" y="2709483"/>
            <a:ext cx="2768879" cy="3723235"/>
          </a:xfrm>
          <a:prstGeom prst="rect">
            <a:avLst/>
          </a:prstGeom>
          <a:noFill/>
          <a:ln w="9525">
            <a:solidFill>
              <a:schemeClr val="bg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98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Modeling Activities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GB" altLang="en-US" dirty="0">
                <a:latin typeface="Myriad Pro" panose="020B0503030403020204" pitchFamily="34" charset="0"/>
              </a:rPr>
              <a:t>Script Production (in chronological order)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dirty="0" smtClean="0">
                <a:latin typeface="Myriad Pro" panose="020B0503030403020204" pitchFamily="34" charset="0"/>
              </a:rPr>
              <a:t>Script </a:t>
            </a:r>
            <a:r>
              <a:rPr lang="en-GB" altLang="en-US" sz="2800" dirty="0">
                <a:latin typeface="Myriad Pro" panose="020B0503030403020204" pitchFamily="34" charset="0"/>
              </a:rPr>
              <a:t>writing by partner and CCP scriptwriters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dirty="0" smtClean="0">
                <a:latin typeface="Myriad Pro" panose="020B0503030403020204" pitchFamily="34" charset="0"/>
              </a:rPr>
              <a:t>Internal </a:t>
            </a:r>
            <a:r>
              <a:rPr lang="en-GB" altLang="en-US" sz="2800" dirty="0">
                <a:latin typeface="Myriad Pro" panose="020B0503030403020204" pitchFamily="34" charset="0"/>
              </a:rPr>
              <a:t>review and correction - weekly review meeting </a:t>
            </a:r>
            <a:r>
              <a:rPr lang="en-GB" altLang="en-US" sz="2800" dirty="0" smtClean="0">
                <a:latin typeface="Myriad Pro" panose="020B0503030403020204" pitchFamily="34" charset="0"/>
              </a:rPr>
              <a:t>focuses </a:t>
            </a:r>
            <a:r>
              <a:rPr lang="en-GB" altLang="en-US" sz="2800" dirty="0">
                <a:latin typeface="Myriad Pro" panose="020B0503030403020204" pitchFamily="34" charset="0"/>
              </a:rPr>
              <a:t>on technical and peer creative review. 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dirty="0" smtClean="0">
                <a:latin typeface="Myriad Pro" panose="020B0503030403020204" pitchFamily="34" charset="0"/>
              </a:rPr>
              <a:t>External </a:t>
            </a:r>
            <a:r>
              <a:rPr lang="en-GB" altLang="en-US" sz="2800" dirty="0">
                <a:latin typeface="Myriad Pro" panose="020B0503030403020204" pitchFamily="34" charset="0"/>
              </a:rPr>
              <a:t>review and correction – review by CCP technical staff, partners, CDC Ethiopia and CDC Atlanta within 5 day timeline.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dirty="0" smtClean="0">
                <a:latin typeface="Myriad Pro" panose="020B0503030403020204" pitchFamily="34" charset="0"/>
              </a:rPr>
              <a:t>Finalization </a:t>
            </a:r>
            <a:r>
              <a:rPr lang="en-GB" altLang="en-US" sz="2800" dirty="0">
                <a:latin typeface="Myriad Pro" panose="020B0503030403020204" pitchFamily="34" charset="0"/>
              </a:rPr>
              <a:t>of scripts is followed by development of discussion questions for each edition by MARCH program team.</a:t>
            </a:r>
          </a:p>
        </p:txBody>
      </p:sp>
    </p:spTree>
    <p:extLst>
      <p:ext uri="{BB962C8B-B14F-4D97-AF65-F5344CB8AC3E}">
        <p14:creationId xmlns:p14="http://schemas.microsoft.com/office/powerpoint/2010/main" val="120178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Modeling Activities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GB" altLang="en-US" dirty="0">
                <a:latin typeface="Myriad Pro" panose="020B0503030403020204" pitchFamily="34" charset="0"/>
              </a:rPr>
              <a:t>Cartooning and Photography (in chronological order)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 smtClean="0">
                <a:latin typeface="Myriad Pro" panose="020B0503030403020204" pitchFamily="34" charset="0"/>
              </a:rPr>
              <a:t>Cartoonists </a:t>
            </a:r>
            <a:r>
              <a:rPr lang="en-GB" altLang="en-US" dirty="0">
                <a:latin typeface="Myriad Pro" panose="020B0503030403020204" pitchFamily="34" charset="0"/>
              </a:rPr>
              <a:t>begin by reading scripts after the internal review and correction process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 smtClean="0">
                <a:latin typeface="Myriad Pro" panose="020B0503030403020204" pitchFamily="34" charset="0"/>
              </a:rPr>
              <a:t>Pencil </a:t>
            </a:r>
            <a:r>
              <a:rPr lang="en-GB" altLang="en-US" dirty="0">
                <a:latin typeface="Myriad Pro" panose="020B0503030403020204" pitchFamily="34" charset="0"/>
              </a:rPr>
              <a:t>sketches are developed and reviewed with script writers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 smtClean="0">
                <a:latin typeface="Myriad Pro" panose="020B0503030403020204" pitchFamily="34" charset="0"/>
              </a:rPr>
              <a:t>Sketches </a:t>
            </a:r>
            <a:r>
              <a:rPr lang="en-GB" altLang="en-US" dirty="0">
                <a:latin typeface="Myriad Pro" panose="020B0503030403020204" pitchFamily="34" charset="0"/>
              </a:rPr>
              <a:t>are finalized and then inked for </a:t>
            </a:r>
            <a:r>
              <a:rPr lang="en-GB" altLang="en-US" dirty="0" err="1">
                <a:latin typeface="Myriad Pro" panose="020B0503030403020204" pitchFamily="34" charset="0"/>
              </a:rPr>
              <a:t>coloring</a:t>
            </a:r>
            <a:endParaRPr lang="en-GB" altLang="en-US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dirty="0" smtClean="0">
                <a:latin typeface="Myriad Pro" panose="020B0503030403020204" pitchFamily="34" charset="0"/>
              </a:rPr>
              <a:t>For </a:t>
            </a:r>
            <a:r>
              <a:rPr lang="en-GB" altLang="en-US" dirty="0">
                <a:latin typeface="Myriad Pro" panose="020B0503030403020204" pitchFamily="34" charset="0"/>
              </a:rPr>
              <a:t>photo comics, pencil sketches are finalized as storyboards which guide the photo shooting</a:t>
            </a:r>
          </a:p>
        </p:txBody>
      </p:sp>
    </p:spTree>
    <p:extLst>
      <p:ext uri="{BB962C8B-B14F-4D97-AF65-F5344CB8AC3E}">
        <p14:creationId xmlns:p14="http://schemas.microsoft.com/office/powerpoint/2010/main" val="310948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880533" y="533400"/>
            <a:ext cx="10397067" cy="1143000"/>
          </a:xfrm>
        </p:spPr>
        <p:txBody>
          <a:bodyPr/>
          <a:lstStyle/>
          <a:p>
            <a:r>
              <a:rPr lang="en-US" altLang="en-US" dirty="0"/>
              <a:t>Modeling Activities</a:t>
            </a:r>
            <a:endParaRPr lang="en-US" altLang="en-US" dirty="0" smtClean="0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 rot="2891414">
            <a:off x="3825082" y="3021488"/>
            <a:ext cx="1644650" cy="557213"/>
          </a:xfrm>
          <a:custGeom>
            <a:avLst/>
            <a:gdLst>
              <a:gd name="T0" fmla="*/ 1233488 w 21600"/>
              <a:gd name="T1" fmla="*/ 0 h 21600"/>
              <a:gd name="T2" fmla="*/ 0 w 21600"/>
              <a:gd name="T3" fmla="*/ 278607 h 21600"/>
              <a:gd name="T4" fmla="*/ 1233488 w 21600"/>
              <a:gd name="T5" fmla="*/ 557213 h 21600"/>
              <a:gd name="T6" fmla="*/ 1644650 w 21600"/>
              <a:gd name="T7" fmla="*/ 27860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828800" y="4922520"/>
            <a:ext cx="1905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b="1">
                <a:latin typeface="Arial" panose="020B0604020202020204" pitchFamily="34" charset="0"/>
              </a:rPr>
              <a:t>Pencil Sketch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724400" y="2484120"/>
            <a:ext cx="2438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b="1">
                <a:latin typeface="Arial" panose="020B0604020202020204" pitchFamily="34" charset="0"/>
              </a:rPr>
              <a:t>Review &amp; correction</a:t>
            </a: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5105400" y="3901758"/>
            <a:ext cx="1906588" cy="2563812"/>
            <a:chOff x="2928" y="-192"/>
            <a:chExt cx="3264" cy="4872"/>
          </a:xfrm>
        </p:grpSpPr>
        <p:pic>
          <p:nvPicPr>
            <p:cNvPr id="9" name="Picture 8" descr="Fikru_cartoon_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-192"/>
              <a:ext cx="3264" cy="2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9" descr="Fikru_cartoon-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0" t="3775" r="4347" b="3735"/>
            <a:stretch>
              <a:fillRect/>
            </a:stretch>
          </p:blipFill>
          <p:spPr bwMode="auto">
            <a:xfrm>
              <a:off x="2928" y="2220"/>
              <a:ext cx="3264" cy="2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10" descr="6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564958"/>
            <a:ext cx="2284413" cy="320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Graphic_design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9" r="3439" b="5225"/>
          <a:stretch>
            <a:fillRect/>
          </a:stretch>
        </p:blipFill>
        <p:spPr bwMode="auto">
          <a:xfrm>
            <a:off x="8008938" y="1569720"/>
            <a:ext cx="2271712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12"/>
          <p:cNvSpPr>
            <a:spLocks noChangeArrowheads="1"/>
          </p:cNvSpPr>
          <p:nvPr/>
        </p:nvSpPr>
        <p:spPr bwMode="auto">
          <a:xfrm rot="18484492">
            <a:off x="6696075" y="2876233"/>
            <a:ext cx="1546225" cy="695325"/>
          </a:xfrm>
          <a:custGeom>
            <a:avLst/>
            <a:gdLst>
              <a:gd name="T0" fmla="*/ 1159669 w 21600"/>
              <a:gd name="T1" fmla="*/ 0 h 21600"/>
              <a:gd name="T2" fmla="*/ 0 w 21600"/>
              <a:gd name="T3" fmla="*/ 347663 h 21600"/>
              <a:gd name="T4" fmla="*/ 1159669 w 21600"/>
              <a:gd name="T5" fmla="*/ 695325 h 21600"/>
              <a:gd name="T6" fmla="*/ 1546225 w 21600"/>
              <a:gd name="T7" fmla="*/ 34766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8077200" y="4846320"/>
            <a:ext cx="2438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b="1">
                <a:latin typeface="Arial" panose="020B0604020202020204" pitchFamily="34" charset="0"/>
              </a:rPr>
              <a:t>Coloring</a:t>
            </a: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4519613" y="1569720"/>
            <a:ext cx="24145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tx2"/>
              </a:buClr>
              <a:buFont typeface="Times" pitchFamily="18" charset="0"/>
              <a:buNone/>
              <a:defRPr/>
            </a:pPr>
            <a:r>
              <a:rPr lang="en-US" altLang="en-US" sz="2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Cartooning Cont’d</a:t>
            </a: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6718734" y="6101950"/>
            <a:ext cx="2057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b="1">
                <a:latin typeface="Arial" panose="020B0604020202020204" pitchFamily="34" charset="0"/>
              </a:rPr>
              <a:t>Final inking</a:t>
            </a:r>
          </a:p>
        </p:txBody>
      </p:sp>
    </p:spTree>
    <p:extLst>
      <p:ext uri="{BB962C8B-B14F-4D97-AF65-F5344CB8AC3E}">
        <p14:creationId xmlns:p14="http://schemas.microsoft.com/office/powerpoint/2010/main" val="134260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4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Modeling Activities – Comic Book</a:t>
            </a:r>
            <a:endParaRPr lang="en-US" altLang="en-US" dirty="0" smtClean="0"/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 rot="2891414">
            <a:off x="3929192" y="2975031"/>
            <a:ext cx="1655470" cy="560879"/>
          </a:xfrm>
          <a:custGeom>
            <a:avLst/>
            <a:gdLst>
              <a:gd name="T0" fmla="*/ 1233488 w 21600"/>
              <a:gd name="T1" fmla="*/ 0 h 21600"/>
              <a:gd name="T2" fmla="*/ 0 w 21600"/>
              <a:gd name="T3" fmla="*/ 278607 h 21600"/>
              <a:gd name="T4" fmla="*/ 1233488 w 21600"/>
              <a:gd name="T5" fmla="*/ 557213 h 21600"/>
              <a:gd name="T6" fmla="*/ 1644650 w 21600"/>
              <a:gd name="T7" fmla="*/ 27860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965960" y="4643981"/>
            <a:ext cx="1917532" cy="645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b="1">
                <a:latin typeface="Arial" panose="020B0604020202020204" pitchFamily="34" charset="0"/>
              </a:rPr>
              <a:t>Shot list developed</a:t>
            </a: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 rot="18484492">
            <a:off x="6569561" y="2935169"/>
            <a:ext cx="1556398" cy="699900"/>
          </a:xfrm>
          <a:custGeom>
            <a:avLst/>
            <a:gdLst>
              <a:gd name="T0" fmla="*/ 1159669 w 21600"/>
              <a:gd name="T1" fmla="*/ 0 h 21600"/>
              <a:gd name="T2" fmla="*/ 0 w 21600"/>
              <a:gd name="T3" fmla="*/ 347663 h 21600"/>
              <a:gd name="T4" fmla="*/ 1159669 w 21600"/>
              <a:gd name="T5" fmla="*/ 695325 h 21600"/>
              <a:gd name="T6" fmla="*/ 1546225 w 21600"/>
              <a:gd name="T7" fmla="*/ 34766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929697" y="1673790"/>
            <a:ext cx="4006045" cy="399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tx2"/>
              </a:buClr>
              <a:buFont typeface="Times" pitchFamily="18" charset="0"/>
              <a:buNone/>
              <a:defRPr/>
            </a:pPr>
            <a:r>
              <a:rPr lang="en-US" altLang="en-US" sz="2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34" charset="0"/>
              </a:rPr>
              <a:t>Photo comic production Cont’d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813559" y="1966662"/>
            <a:ext cx="2147637" cy="2224338"/>
          </a:xfrm>
          <a:prstGeom prst="rect">
            <a:avLst/>
          </a:prstGeom>
          <a:solidFill>
            <a:schemeClr val="accent1"/>
          </a:solidFill>
          <a:ln w="2857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9pPr>
          </a:lstStyle>
          <a:p>
            <a:endParaRPr lang="en-US" altLang="en-US" sz="2000" b="1"/>
          </a:p>
          <a:p>
            <a:pPr algn="ctr"/>
            <a:r>
              <a:rPr lang="en-US" altLang="en-US" sz="2000" b="1">
                <a:solidFill>
                  <a:schemeClr val="accent2"/>
                </a:solidFill>
              </a:rPr>
              <a:t>Shot list &amp; story board for each scene in each storylines developed</a:t>
            </a: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4632960" y="4403652"/>
            <a:ext cx="2914650" cy="2440061"/>
            <a:chOff x="2112" y="2592"/>
            <a:chExt cx="1824" cy="1527"/>
          </a:xfrm>
        </p:grpSpPr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2400" y="3888"/>
              <a:ext cx="12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Helvetica" panose="020B0604020202020204" pitchFamily="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Helvetica" panose="020B0604020202020204" pitchFamily="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Helvetica" panose="020B0604020202020204" pitchFamily="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Helvetica" panose="020B0604020202020204" pitchFamily="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Helvetica" panose="020B06040202020202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Helvetica" panose="020B06040202020202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Helvetica" panose="020B06040202020202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Helvetica" panose="020B06040202020202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Helvetica" panose="020B0604020202020204" pitchFamily="2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800" b="1">
                  <a:latin typeface="Arial" panose="020B0604020202020204" pitchFamily="34" charset="0"/>
                </a:rPr>
                <a:t>Photo shooting</a:t>
              </a: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2112" y="2592"/>
              <a:ext cx="1824" cy="124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rgbClr val="000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Helvetica" panose="020B0604020202020204" pitchFamily="2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Helvetica" panose="020B0604020202020204" pitchFamily="2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Helvetica" panose="020B0604020202020204" pitchFamily="2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Helvetica" panose="020B0604020202020204" pitchFamily="2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Helvetica" panose="020B0604020202020204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Helvetica" panose="020B0604020202020204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Helvetica" panose="020B0604020202020204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Helvetica" panose="020B0604020202020204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Helvetica" panose="020B0604020202020204" pitchFamily="2" charset="0"/>
                </a:defRPr>
              </a:lvl9pPr>
            </a:lstStyle>
            <a:p>
              <a:pPr algn="ctr"/>
              <a:endParaRPr lang="en-US" altLang="en-US" sz="1900" b="1">
                <a:solidFill>
                  <a:schemeClr val="accent2"/>
                </a:solidFill>
              </a:endParaRPr>
            </a:p>
          </p:txBody>
        </p:sp>
        <p:pic>
          <p:nvPicPr>
            <p:cNvPr id="13" name="Picture 12" descr="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8" y="3268"/>
              <a:ext cx="852" cy="5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4" y="2602"/>
              <a:ext cx="852" cy="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14" descr="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2" y="2601"/>
              <a:ext cx="854" cy="5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5" descr="2B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8" y="3268"/>
              <a:ext cx="852" cy="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835" y="1962150"/>
            <a:ext cx="2075730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7938135" y="4948781"/>
            <a:ext cx="2348976" cy="645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9pPr>
          </a:lstStyle>
          <a:p>
            <a:pPr algn="ctr"/>
            <a:r>
              <a:rPr lang="en-US" altLang="en-US" sz="1800" b="1"/>
              <a:t>Photo layout</a:t>
            </a:r>
          </a:p>
          <a:p>
            <a:pPr algn="ctr"/>
            <a:r>
              <a:rPr lang="en-US" altLang="en-US" sz="1800" b="1"/>
              <a:t>Text in bubbles</a:t>
            </a:r>
            <a:endParaRPr lang="en-US" altLang="en-US" sz="1800"/>
          </a:p>
        </p:txBody>
      </p:sp>
    </p:spTree>
    <p:extLst>
      <p:ext uri="{BB962C8B-B14F-4D97-AF65-F5344CB8AC3E}">
        <p14:creationId xmlns:p14="http://schemas.microsoft.com/office/powerpoint/2010/main" val="326015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Times" panose="02020603050405020304" pitchFamily="18" charset="0"/>
              <a:buNone/>
              <a:defRPr/>
            </a:pPr>
            <a:r>
              <a:rPr lang="en-US" altLang="en-US" sz="2000" dirty="0">
                <a:solidFill>
                  <a:srgbClr val="AC4811"/>
                </a:solidFill>
                <a:latin typeface="Myriad Pro" panose="020B0503030403020204" pitchFamily="34" charset="0"/>
              </a:rPr>
              <a:t>MARCH Historical Background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altLang="en-US" sz="2000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1900" dirty="0">
                <a:latin typeface="Myriad Pro" panose="020B0503030403020204" pitchFamily="34" charset="0"/>
              </a:rPr>
              <a:t>First MARCH project conducted by CARE Ethiopia 2001–2004 in 2 sites:</a:t>
            </a:r>
          </a:p>
          <a:p>
            <a:pPr lvl="2" eaLnBrk="1" hangingPunct="1">
              <a:lnSpc>
                <a:spcPct val="80000"/>
              </a:lnSpc>
              <a:buFont typeface="Times" panose="02020603050405020304" pitchFamily="18" charset="0"/>
              <a:buNone/>
              <a:defRPr/>
            </a:pPr>
            <a:r>
              <a:rPr lang="en-US" altLang="en-US" sz="1900" dirty="0">
                <a:latin typeface="Myriad Pro" panose="020B0503030403020204" pitchFamily="34" charset="0"/>
              </a:rPr>
              <a:t>(Oromia - West </a:t>
            </a:r>
            <a:r>
              <a:rPr lang="en-US" altLang="en-US" sz="1900" dirty="0" err="1">
                <a:latin typeface="Myriad Pro" panose="020B0503030403020204" pitchFamily="34" charset="0"/>
              </a:rPr>
              <a:t>Hararege</a:t>
            </a:r>
            <a:r>
              <a:rPr lang="en-US" altLang="en-US" sz="1900" dirty="0">
                <a:latin typeface="Myriad Pro" panose="020B0503030403020204" pitchFamily="34" charset="0"/>
              </a:rPr>
              <a:t> and Addis Ababa)</a:t>
            </a:r>
          </a:p>
          <a:p>
            <a:pPr lvl="2" eaLnBrk="1" hangingPunct="1">
              <a:lnSpc>
                <a:spcPct val="80000"/>
              </a:lnSpc>
              <a:defRPr/>
            </a:pPr>
            <a:endParaRPr lang="en-US" altLang="en-US" sz="1900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1900" dirty="0">
                <a:latin typeface="Myriad Pro" panose="020B0503030403020204" pitchFamily="34" charset="0"/>
              </a:rPr>
              <a:t>Modeling: Radio Serial Drama (RSD)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altLang="en-US" sz="1900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1900" dirty="0">
                <a:latin typeface="Myriad Pro" panose="020B0503030403020204" pitchFamily="34" charset="0"/>
              </a:rPr>
              <a:t>Reinforcement:  Listening discussion groups (LDG)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altLang="en-US" sz="1900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1900" dirty="0">
                <a:latin typeface="Myriad Pro" panose="020B0503030403020204" pitchFamily="34" charset="0"/>
              </a:rPr>
              <a:t>Outcome evaluation demonstrated that exposure to intervention: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altLang="en-US" sz="1900" dirty="0">
                <a:latin typeface="Myriad Pro" panose="020B0503030403020204" pitchFamily="34" charset="0"/>
              </a:rPr>
              <a:t>improves knowledge on ways of avoiding HIV/AIDS 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altLang="en-US" sz="1900" dirty="0">
                <a:latin typeface="Myriad Pro" panose="020B0503030403020204" pitchFamily="34" charset="0"/>
              </a:rPr>
              <a:t>increased self-efficacy of individuals to use condom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altLang="en-US" sz="1900" dirty="0">
                <a:latin typeface="Myriad Pro" panose="020B0503030403020204" pitchFamily="34" charset="0"/>
              </a:rPr>
              <a:t>improved individual’s perception of non-differential treatment of PLWHAs 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altLang="en-US" sz="1900" dirty="0">
                <a:latin typeface="Myriad Pro" panose="020B0503030403020204" pitchFamily="34" charset="0"/>
              </a:rPr>
              <a:t>Increased positive outcome expectancy in relation to HIV testing</a:t>
            </a:r>
          </a:p>
          <a:p>
            <a:endParaRPr lang="en-GB" dirty="0">
              <a:latin typeface="Myriad Pro" panose="020B0503030403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Introduction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Times" panose="02020603050405020304" pitchFamily="18" charset="0"/>
              <a:buNone/>
              <a:defRPr/>
            </a:pPr>
            <a:r>
              <a:rPr lang="en-US" altLang="en-US" sz="2000" b="1" dirty="0">
                <a:solidFill>
                  <a:srgbClr val="AC4811"/>
                </a:solidFill>
                <a:latin typeface="Myriad Pro" panose="020B0503030403020204" pitchFamily="34" charset="0"/>
              </a:rPr>
              <a:t>Data Summary Grid</a:t>
            </a:r>
          </a:p>
          <a:p>
            <a:pPr eaLnBrk="1" hangingPunct="1">
              <a:buFont typeface="Times" panose="02020603050405020304" pitchFamily="18" charset="0"/>
              <a:buNone/>
              <a:defRPr/>
            </a:pPr>
            <a:r>
              <a:rPr lang="en-US" altLang="en-US" sz="2000" dirty="0">
                <a:latin typeface="Myriad Pro" panose="020B0503030403020204" pitchFamily="34" charset="0"/>
              </a:rPr>
              <a:t>	Assessment findings were summarized and categorized as barriers or facilitators for behavioral change around specific topics</a:t>
            </a:r>
          </a:p>
          <a:p>
            <a:pPr eaLnBrk="1" hangingPunct="1">
              <a:buFont typeface="Times" panose="02020603050405020304" pitchFamily="18" charset="0"/>
              <a:buNone/>
              <a:defRPr/>
            </a:pPr>
            <a:endParaRPr lang="en-US" altLang="en-US" sz="2000" b="1" dirty="0">
              <a:solidFill>
                <a:srgbClr val="AC4811"/>
              </a:solidFill>
              <a:latin typeface="Myriad Pro" panose="020B0503030403020204" pitchFamily="34" charset="0"/>
            </a:endParaRPr>
          </a:p>
          <a:p>
            <a:pPr eaLnBrk="1" hangingPunct="1">
              <a:buFont typeface="Times" panose="02020603050405020304" pitchFamily="18" charset="0"/>
              <a:buNone/>
              <a:defRPr/>
            </a:pPr>
            <a:r>
              <a:rPr lang="en-US" altLang="en-US" sz="2000" b="1" dirty="0">
                <a:solidFill>
                  <a:srgbClr val="AC4811"/>
                </a:solidFill>
                <a:latin typeface="Myriad Pro" panose="020B0503030403020204" pitchFamily="34" charset="0"/>
              </a:rPr>
              <a:t>AAU*, NDFE, and FP:</a:t>
            </a:r>
          </a:p>
          <a:p>
            <a:pPr eaLnBrk="1" hangingPunct="1">
              <a:defRPr/>
            </a:pPr>
            <a:r>
              <a:rPr lang="en-US" altLang="en-US" sz="2000" dirty="0">
                <a:latin typeface="Myriad Pro" panose="020B0503030403020204" pitchFamily="34" charset="0"/>
              </a:rPr>
              <a:t>KAPB on HIV/AIDS</a:t>
            </a:r>
          </a:p>
          <a:p>
            <a:pPr eaLnBrk="1" hangingPunct="1">
              <a:defRPr/>
            </a:pPr>
            <a:r>
              <a:rPr lang="en-US" altLang="en-US" sz="2000" dirty="0">
                <a:latin typeface="Myriad Pro" panose="020B0503030403020204" pitchFamily="34" charset="0"/>
              </a:rPr>
              <a:t>Stigma and Discrimination</a:t>
            </a:r>
          </a:p>
          <a:p>
            <a:pPr eaLnBrk="1" hangingPunct="1">
              <a:defRPr/>
            </a:pPr>
            <a:r>
              <a:rPr lang="en-US" altLang="en-US" sz="2000" dirty="0">
                <a:latin typeface="Myriad Pro" panose="020B0503030403020204" pitchFamily="34" charset="0"/>
              </a:rPr>
              <a:t>KAPB on condom</a:t>
            </a:r>
          </a:p>
          <a:p>
            <a:pPr eaLnBrk="1" hangingPunct="1">
              <a:defRPr/>
            </a:pPr>
            <a:r>
              <a:rPr lang="en-US" altLang="en-US" sz="2000" dirty="0">
                <a:latin typeface="Myriad Pro" panose="020B0503030403020204" pitchFamily="34" charset="0"/>
              </a:rPr>
              <a:t>Sexual behavior and risk perception</a:t>
            </a:r>
          </a:p>
          <a:p>
            <a:pPr eaLnBrk="1" hangingPunct="1">
              <a:defRPr/>
            </a:pPr>
            <a:r>
              <a:rPr lang="en-US" altLang="en-US" sz="2000" dirty="0">
                <a:latin typeface="Myriad Pro" panose="020B0503030403020204" pitchFamily="34" charset="0"/>
              </a:rPr>
              <a:t>HIV testing &amp; exposure to interventions</a:t>
            </a:r>
          </a:p>
          <a:p>
            <a:pPr eaLnBrk="1" hangingPunct="1">
              <a:buFont typeface="Times" panose="02020603050405020304" pitchFamily="18" charset="0"/>
              <a:buNone/>
              <a:defRPr/>
            </a:pPr>
            <a:endParaRPr lang="en-US" altLang="en-US" sz="2000" dirty="0">
              <a:latin typeface="Myriad Pro" panose="020B0503030403020204" pitchFamily="34" charset="0"/>
            </a:endParaRPr>
          </a:p>
          <a:p>
            <a:pPr eaLnBrk="1" hangingPunct="1">
              <a:buFont typeface="Times" panose="02020603050405020304" pitchFamily="18" charset="0"/>
              <a:buNone/>
              <a:defRPr/>
            </a:pPr>
            <a:r>
              <a:rPr lang="en-US" altLang="en-US" sz="2000" dirty="0">
                <a:latin typeface="Myriad Pro" panose="020B0503030403020204" pitchFamily="34" charset="0"/>
              </a:rPr>
              <a:t>*</a:t>
            </a:r>
            <a:r>
              <a:rPr lang="en-US" altLang="en-US" sz="2000" b="1" dirty="0">
                <a:solidFill>
                  <a:srgbClr val="AC4811"/>
                </a:solidFill>
                <a:latin typeface="Myriad Pro" panose="020B0503030403020204" pitchFamily="34" charset="0"/>
              </a:rPr>
              <a:t>AAU:</a:t>
            </a:r>
            <a:r>
              <a:rPr lang="en-US" altLang="en-US" sz="2000" dirty="0">
                <a:latin typeface="Myriad Pro" panose="020B0503030403020204" pitchFamily="34" charset="0"/>
              </a:rPr>
              <a:t> Abstinence and Faithfulness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Implementation Process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563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Implementation Process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GB" altLang="en-US" dirty="0">
                <a:latin typeface="Myriad Pro" panose="020B0503030403020204" pitchFamily="34" charset="0"/>
              </a:rPr>
              <a:t>2) </a:t>
            </a:r>
            <a:r>
              <a:rPr lang="en-GB" altLang="en-US" dirty="0" err="1">
                <a:latin typeface="Myriad Pro" panose="020B0503030403020204" pitchFamily="34" charset="0"/>
              </a:rPr>
              <a:t>Modeling</a:t>
            </a:r>
            <a:r>
              <a:rPr lang="en-GB" altLang="en-US" dirty="0">
                <a:latin typeface="Myriad Pro" panose="020B0503030403020204" pitchFamily="34" charset="0"/>
              </a:rPr>
              <a:t> Activities</a:t>
            </a:r>
          </a:p>
          <a:p>
            <a:pPr marL="609600" indent="-609600"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PSD Workshops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Script Production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Cartooning and Photography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Graphic Design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Post production</a:t>
            </a:r>
          </a:p>
        </p:txBody>
      </p:sp>
    </p:spTree>
    <p:extLst>
      <p:ext uri="{BB962C8B-B14F-4D97-AF65-F5344CB8AC3E}">
        <p14:creationId xmlns:p14="http://schemas.microsoft.com/office/powerpoint/2010/main" val="408965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Modeling Activities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19250"/>
            <a:ext cx="7840980" cy="4114800"/>
          </a:xfrm>
        </p:spPr>
        <p:txBody>
          <a:bodyPr/>
          <a:lstStyle/>
          <a:p>
            <a:pPr eaLnBrk="1" hangingPunct="1">
              <a:buFont typeface="Times" panose="02020603050405020304" pitchFamily="18" charset="0"/>
              <a:buNone/>
              <a:defRPr/>
            </a:pPr>
            <a:r>
              <a:rPr lang="en-US" altLang="en-US" sz="2000" dirty="0">
                <a:latin typeface="Myriad Pro" panose="020B0503030403020204" pitchFamily="34" charset="0"/>
              </a:rPr>
              <a:t>PSD Development Workshops were conducted for all three partners. Key outputs include: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en-US" sz="2000" dirty="0" smtClean="0">
                <a:latin typeface="Myriad Pro" panose="020B0503030403020204" pitchFamily="34" charset="0"/>
              </a:rPr>
              <a:t>Defined </a:t>
            </a:r>
            <a:r>
              <a:rPr lang="en-US" altLang="en-US" sz="2000" dirty="0">
                <a:latin typeface="Myriad Pro" panose="020B0503030403020204" pitchFamily="34" charset="0"/>
              </a:rPr>
              <a:t>behavioral change objectives for each target community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en-US" sz="2000" dirty="0">
                <a:latin typeface="Myriad Pro" panose="020B0503030403020204" pitchFamily="34" charset="0"/>
              </a:rPr>
              <a:t>Developed “bible ” for each partner – character profile, storylines, </a:t>
            </a:r>
            <a:r>
              <a:rPr lang="en-US" altLang="en-US" sz="2000" i="1" dirty="0">
                <a:latin typeface="Myriad Pro" panose="020B0503030403020204" pitchFamily="34" charset="0"/>
              </a:rPr>
              <a:t>Pathways to Change</a:t>
            </a:r>
            <a:r>
              <a:rPr lang="en-US" altLang="en-US" sz="2000" dirty="0">
                <a:latin typeface="Myriad Pro" panose="020B0503030403020204" pitchFamily="34" charset="0"/>
              </a:rPr>
              <a:t> exercise and charts, behavior change trajectories, coordinating charts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en-US" sz="2000" dirty="0">
                <a:latin typeface="Myriad Pro" panose="020B0503030403020204" pitchFamily="34" charset="0"/>
              </a:rPr>
              <a:t>Scripts for 3 – 6 episodes, sketches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en-US" sz="2000" dirty="0">
                <a:latin typeface="Myriad Pro" panose="020B0503030403020204" pitchFamily="34" charset="0"/>
              </a:rPr>
              <a:t>Choice made for cartooning or </a:t>
            </a:r>
          </a:p>
          <a:p>
            <a:pPr eaLnBrk="1" hangingPunct="1">
              <a:spcBef>
                <a:spcPct val="0"/>
              </a:spcBef>
              <a:buFont typeface="Times" panose="02020603050405020304" pitchFamily="18" charset="0"/>
              <a:buNone/>
              <a:defRPr/>
            </a:pPr>
            <a:r>
              <a:rPr lang="en-US" altLang="en-US" sz="2000" dirty="0">
                <a:latin typeface="Myriad Pro" panose="020B0503030403020204" pitchFamily="34" charset="0"/>
              </a:rPr>
              <a:t>	photo comics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en-US" sz="2000" dirty="0">
                <a:latin typeface="Myriad Pro" panose="020B0503030403020204" pitchFamily="34" charset="0"/>
              </a:rPr>
              <a:t>Capacity building of creative and </a:t>
            </a:r>
          </a:p>
          <a:p>
            <a:pPr eaLnBrk="1" hangingPunct="1">
              <a:spcBef>
                <a:spcPct val="0"/>
              </a:spcBef>
              <a:buFont typeface="Times" panose="02020603050405020304" pitchFamily="18" charset="0"/>
              <a:buNone/>
              <a:defRPr/>
            </a:pPr>
            <a:r>
              <a:rPr lang="en-US" altLang="en-US" sz="2000" dirty="0">
                <a:latin typeface="Myriad Pro" panose="020B0503030403020204" pitchFamily="34" charset="0"/>
              </a:rPr>
              <a:t>	program staff</a:t>
            </a:r>
          </a:p>
        </p:txBody>
      </p:sp>
      <p:pic>
        <p:nvPicPr>
          <p:cNvPr id="4" name="Picture 6" descr="AAU_PSD_DEVELOPMENT_WORKSHOP 0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950" y="3624262"/>
            <a:ext cx="4057650" cy="304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860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Modeling Activities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76400"/>
            <a:ext cx="7840980" cy="4114800"/>
          </a:xfrm>
        </p:spPr>
        <p:txBody>
          <a:bodyPr/>
          <a:lstStyle/>
          <a:p>
            <a:pPr eaLnBrk="1" hangingPunct="1">
              <a:buFont typeface="Times" panose="02020603050405020304" pitchFamily="18" charset="0"/>
              <a:buNone/>
              <a:defRPr/>
            </a:pPr>
            <a:r>
              <a:rPr lang="en-GB" altLang="en-US" sz="2000" b="1" dirty="0" err="1" smtClean="0">
                <a:solidFill>
                  <a:srgbClr val="AC4811"/>
                </a:solidFill>
                <a:latin typeface="Myriad Pro" panose="020B0503030403020204" pitchFamily="34" charset="0"/>
              </a:rPr>
              <a:t>Behavior</a:t>
            </a:r>
            <a:r>
              <a:rPr lang="en-GB" altLang="en-US" sz="2000" b="1" dirty="0" smtClean="0">
                <a:solidFill>
                  <a:srgbClr val="AC4811"/>
                </a:solidFill>
                <a:latin typeface="Myriad Pro" panose="020B0503030403020204" pitchFamily="34" charset="0"/>
              </a:rPr>
              <a:t> </a:t>
            </a:r>
            <a:r>
              <a:rPr lang="en-GB" altLang="en-US" sz="2000" b="1" dirty="0">
                <a:solidFill>
                  <a:srgbClr val="AC4811"/>
                </a:solidFill>
                <a:latin typeface="Myriad Pro" panose="020B0503030403020204" pitchFamily="34" charset="0"/>
              </a:rPr>
              <a:t>Change Objectives</a:t>
            </a:r>
          </a:p>
          <a:p>
            <a:pPr eaLnBrk="1" hangingPunct="1">
              <a:buFont typeface="Times" panose="02020603050405020304" pitchFamily="18" charset="0"/>
              <a:buNone/>
              <a:defRPr/>
            </a:pPr>
            <a:r>
              <a:rPr lang="en-GB" altLang="en-US" sz="2000" dirty="0">
                <a:latin typeface="Myriad Pro" panose="020B0503030403020204" pitchFamily="34" charset="0"/>
              </a:rPr>
              <a:t>NDFE and FP</a:t>
            </a:r>
          </a:p>
          <a:p>
            <a:pPr eaLnBrk="1" hangingPunct="1">
              <a:defRPr/>
            </a:pPr>
            <a:r>
              <a:rPr lang="en-GB" altLang="en-US" sz="2000" dirty="0">
                <a:latin typeface="Myriad Pro" panose="020B0503030403020204" pitchFamily="34" charset="0"/>
              </a:rPr>
              <a:t>Correct and consistent condom use</a:t>
            </a:r>
          </a:p>
          <a:p>
            <a:pPr eaLnBrk="1" hangingPunct="1">
              <a:defRPr/>
            </a:pPr>
            <a:r>
              <a:rPr lang="en-GB" altLang="en-US" sz="2000" dirty="0">
                <a:latin typeface="Myriad Pro" panose="020B0503030403020204" pitchFamily="34" charset="0"/>
              </a:rPr>
              <a:t>Faithfulness</a:t>
            </a:r>
          </a:p>
          <a:p>
            <a:pPr eaLnBrk="1" hangingPunct="1">
              <a:defRPr/>
            </a:pPr>
            <a:r>
              <a:rPr lang="en-GB" altLang="en-US" sz="2000" dirty="0">
                <a:latin typeface="Myriad Pro" panose="020B0503030403020204" pitchFamily="34" charset="0"/>
              </a:rPr>
              <a:t>VCT, ART and positive living</a:t>
            </a:r>
          </a:p>
          <a:p>
            <a:pPr eaLnBrk="1" hangingPunct="1">
              <a:defRPr/>
            </a:pPr>
            <a:r>
              <a:rPr lang="en-GB" altLang="en-US" sz="2000" dirty="0">
                <a:latin typeface="Myriad Pro" panose="020B0503030403020204" pitchFamily="34" charset="0"/>
              </a:rPr>
              <a:t>VCT, Support for PMTCT, + living</a:t>
            </a:r>
          </a:p>
          <a:p>
            <a:pPr eaLnBrk="1" hangingPunct="1">
              <a:buFont typeface="Times" panose="02020603050405020304" pitchFamily="18" charset="0"/>
              <a:buNone/>
              <a:defRPr/>
            </a:pPr>
            <a:r>
              <a:rPr lang="en-GB" altLang="en-US" sz="2000" b="1" dirty="0" smtClean="0">
                <a:solidFill>
                  <a:srgbClr val="AC4811"/>
                </a:solidFill>
                <a:latin typeface="Myriad Pro" panose="020B0503030403020204" pitchFamily="34" charset="0"/>
              </a:rPr>
              <a:t>AAU</a:t>
            </a:r>
            <a:endParaRPr lang="en-GB" altLang="en-US" sz="2000" b="1" dirty="0">
              <a:solidFill>
                <a:srgbClr val="AC4811"/>
              </a:solidFill>
              <a:latin typeface="Myriad Pro" panose="020B0503030403020204" pitchFamily="34" charset="0"/>
            </a:endParaRPr>
          </a:p>
          <a:p>
            <a:pPr eaLnBrk="1" hangingPunct="1">
              <a:defRPr/>
            </a:pPr>
            <a:r>
              <a:rPr lang="en-GB" altLang="en-US" sz="2000" dirty="0">
                <a:latin typeface="Myriad Pro" panose="020B0503030403020204" pitchFamily="34" charset="0"/>
              </a:rPr>
              <a:t>To explore sexuality in a safe, healthy, responsible and respectful way</a:t>
            </a:r>
          </a:p>
          <a:p>
            <a:pPr eaLnBrk="1" hangingPunct="1">
              <a:defRPr/>
            </a:pPr>
            <a:r>
              <a:rPr lang="en-GB" altLang="en-US" sz="2000" dirty="0">
                <a:latin typeface="Myriad Pro" panose="020B0503030403020204" pitchFamily="34" charset="0"/>
              </a:rPr>
              <a:t>To make safe/healthy, responsible decisions about sex and relationships</a:t>
            </a:r>
          </a:p>
          <a:p>
            <a:pPr eaLnBrk="1" hangingPunct="1">
              <a:defRPr/>
            </a:pPr>
            <a:r>
              <a:rPr lang="en-GB" altLang="en-US" sz="2000" dirty="0">
                <a:latin typeface="Myriad Pro" panose="020B0503030403020204" pitchFamily="34" charset="0"/>
              </a:rPr>
              <a:t>To have the self efficacy to live a productive and healthy life </a:t>
            </a:r>
            <a:r>
              <a:rPr lang="en-GB" altLang="en-US" sz="2000" dirty="0" smtClean="0">
                <a:latin typeface="Myriad Pro" panose="020B0503030403020204" pitchFamily="34" charset="0"/>
              </a:rPr>
              <a:t>while dealing </a:t>
            </a:r>
            <a:r>
              <a:rPr lang="en-GB" altLang="en-US" sz="2000" dirty="0">
                <a:latin typeface="Myriad Pro" panose="020B0503030403020204" pitchFamily="34" charset="0"/>
              </a:rPr>
              <a:t>with the challenges of living with HIV</a:t>
            </a:r>
          </a:p>
          <a:p>
            <a:pPr eaLnBrk="1" hangingPunct="1">
              <a:defRPr/>
            </a:pPr>
            <a:r>
              <a:rPr lang="en-GB" altLang="en-US" sz="2000" dirty="0">
                <a:latin typeface="Myriad Pro" panose="020B0503030403020204" pitchFamily="34" charset="0"/>
              </a:rPr>
              <a:t>To achieve a long term, faithful and trusting relationship</a:t>
            </a:r>
          </a:p>
        </p:txBody>
      </p:sp>
      <p:pic>
        <p:nvPicPr>
          <p:cNvPr id="5" name="Picture 6" descr="FP_worksh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365" y="934403"/>
            <a:ext cx="3267075" cy="216693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PLT train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19" b="5476"/>
          <a:stretch>
            <a:fillRect/>
          </a:stretch>
        </p:blipFill>
        <p:spPr bwMode="auto">
          <a:xfrm>
            <a:off x="8549640" y="2110740"/>
            <a:ext cx="3200400" cy="1778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4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From Research to Drama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0533" y="1524000"/>
            <a:ext cx="784098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800" dirty="0">
                <a:latin typeface="Myriad Pro" panose="020B0503030403020204" pitchFamily="34" charset="0"/>
              </a:rPr>
              <a:t>Pathways to Change</a:t>
            </a:r>
            <a:r>
              <a:rPr lang="en-US" altLang="en-US" sz="2800" dirty="0">
                <a:solidFill>
                  <a:schemeClr val="bg1"/>
                </a:solidFill>
                <a:latin typeface="Myriad Pro" panose="020B0503030403020204" pitchFamily="34" charset="0"/>
              </a:rPr>
              <a:t> </a:t>
            </a:r>
            <a:r>
              <a:rPr lang="en-US" altLang="en-US" sz="2800" dirty="0">
                <a:latin typeface="Myriad Pro" panose="020B0503030403020204" pitchFamily="34" charset="0"/>
              </a:rPr>
              <a:t>Game</a:t>
            </a:r>
          </a:p>
          <a:p>
            <a:pPr eaLnBrk="1" hangingPunct="1">
              <a:defRPr/>
            </a:pPr>
            <a:endParaRPr lang="en-GB" altLang="en-US" sz="2800" dirty="0">
              <a:latin typeface="Myriad Pro" panose="020B0503030403020204" pitchFamily="34" charset="0"/>
            </a:endParaRPr>
          </a:p>
        </p:txBody>
      </p:sp>
      <p:pic>
        <p:nvPicPr>
          <p:cNvPr id="7" name="Picture 4" descr="GAME0919b"/>
          <p:cNvPicPr>
            <a:picLocks noChangeAspect="1" noChangeArrowheads="1"/>
          </p:cNvPicPr>
          <p:nvPr/>
        </p:nvPicPr>
        <p:blipFill>
          <a:blip r:embed="rId3">
            <a:lum brigh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870" y="2244446"/>
            <a:ext cx="5916930" cy="4156353"/>
          </a:xfrm>
          <a:prstGeom prst="rect">
            <a:avLst/>
          </a:prstGeom>
          <a:noFill/>
          <a:ln w="3810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315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From Research to Drama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0533" y="1524000"/>
            <a:ext cx="784098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800" dirty="0">
                <a:latin typeface="Myriad Pro" panose="020B0503030403020204" pitchFamily="34" charset="0"/>
              </a:rPr>
              <a:t>Pathways to Change</a:t>
            </a:r>
            <a:r>
              <a:rPr lang="en-US" altLang="en-US" sz="2800" dirty="0">
                <a:solidFill>
                  <a:schemeClr val="bg1"/>
                </a:solidFill>
                <a:latin typeface="Myriad Pro" panose="020B0503030403020204" pitchFamily="34" charset="0"/>
              </a:rPr>
              <a:t> </a:t>
            </a:r>
            <a:r>
              <a:rPr lang="en-US" altLang="en-US" sz="2800" dirty="0">
                <a:latin typeface="Myriad Pro" panose="020B0503030403020204" pitchFamily="34" charset="0"/>
              </a:rPr>
              <a:t>Game</a:t>
            </a:r>
          </a:p>
          <a:p>
            <a:pPr eaLnBrk="1" hangingPunct="1">
              <a:defRPr/>
            </a:pPr>
            <a:endParaRPr lang="en-GB" altLang="en-US" sz="2800" dirty="0">
              <a:latin typeface="Myriad Pro" panose="020B0503030403020204" pitchFamily="34" charset="0"/>
            </a:endParaRPr>
          </a:p>
        </p:txBody>
      </p:sp>
      <p:pic>
        <p:nvPicPr>
          <p:cNvPr id="5" name="Picture 3" descr="CG27_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876" y="2233235"/>
            <a:ext cx="6088380" cy="4136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4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From Research to Drama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0533" y="1524000"/>
            <a:ext cx="784098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800" dirty="0">
                <a:latin typeface="Myriad Pro" panose="020B0503030403020204" pitchFamily="34" charset="0"/>
              </a:rPr>
              <a:t>The MACRO Chart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888066" y="2133600"/>
            <a:ext cx="8382000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2" charset="0"/>
              </a:defRPr>
            </a:lvl9pPr>
          </a:lstStyle>
          <a:p>
            <a:pPr algn="ctr" eaLnBrk="1" hangingPunct="1"/>
            <a:r>
              <a:rPr lang="en-US" altLang="en-US" sz="1700" b="1" dirty="0">
                <a:solidFill>
                  <a:schemeClr val="tx2"/>
                </a:solidFill>
                <a:latin typeface="Myriad Pro" panose="020B0503030403020204" pitchFamily="34" charset="0"/>
              </a:rPr>
              <a:t>Used to plot storylines in a theoretically consistent manner across time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232" y="2450821"/>
            <a:ext cx="6919808" cy="4161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349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Class 1 Presentation - Introduction to EE revised Jan 17" id="{4954F83B-83C4-4308-976F-D3E219D41E98}" vid="{AE4A33D2-E37F-4002-BDA3-864ECA3D85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hoices xmlns="2e60505b-e9d5-44ae-86ed-25a79902a601">Forms / Templates</choices>
    <Description0 xmlns="f996eb00-712e-496f-82d8-af161b8d2fa0">NEW with Bloomberg logo</Description0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4E16842AEB2C46A4CD3245271CCB32" ma:contentTypeVersion="2" ma:contentTypeDescription="Create a new document." ma:contentTypeScope="" ma:versionID="bb24abbf33be77d3121f7cb73866360a">
  <xsd:schema xmlns:xsd="http://www.w3.org/2001/XMLSchema" xmlns:xs="http://www.w3.org/2001/XMLSchema" xmlns:p="http://schemas.microsoft.com/office/2006/metadata/properties" xmlns:ns2="f996eb00-712e-496f-82d8-af161b8d2fa0" xmlns:ns3="2e60505b-e9d5-44ae-86ed-25a79902a601" targetNamespace="http://schemas.microsoft.com/office/2006/metadata/properties" ma:root="true" ma:fieldsID="e1204d3c299ef264b9f5bec9569aef9b" ns2:_="" ns3:_="">
    <xsd:import namespace="f996eb00-712e-496f-82d8-af161b8d2fa0"/>
    <xsd:import namespace="2e60505b-e9d5-44ae-86ed-25a79902a601"/>
    <xsd:element name="properties">
      <xsd:complexType>
        <xsd:sequence>
          <xsd:element name="documentManagement">
            <xsd:complexType>
              <xsd:all>
                <xsd:element ref="ns2:Description0" minOccurs="0"/>
                <xsd:element ref="ns3:choic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96eb00-712e-496f-82d8-af161b8d2fa0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internalName="Description0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60505b-e9d5-44ae-86ed-25a79902a601" elementFormDefault="qualified">
    <xsd:import namespace="http://schemas.microsoft.com/office/2006/documentManagement/types"/>
    <xsd:import namespace="http://schemas.microsoft.com/office/infopath/2007/PartnerControls"/>
    <xsd:element name="choices" ma:index="9" nillable="true" ma:displayName="Topic" ma:format="Dropdown" ma:internalName="choices">
      <xsd:simpleType>
        <xsd:restriction base="dms:Choice">
          <xsd:enumeration value="Intellectual Property"/>
          <xsd:enumeration value="Contracts"/>
          <xsd:enumeration value="Forms / Templates"/>
          <xsd:enumeration value="Organigrams"/>
          <xsd:enumeration value="Travel Documents"/>
          <xsd:enumeration value="Intellectual Property"/>
          <xsd:enumeration value="Staff Listing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E743F90B-BC3D-48AD-B967-36DDDC87E2B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E073E8B-DBD8-411B-8876-6BDC98BDB7C2}">
  <ds:schemaRefs>
    <ds:schemaRef ds:uri="http://purl.org/dc/dcmitype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f996eb00-712e-496f-82d8-af161b8d2fa0"/>
    <ds:schemaRef ds:uri="2e60505b-e9d5-44ae-86ed-25a79902a601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0288A997-BFBE-4539-8B66-E1222DEF84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96eb00-712e-496f-82d8-af161b8d2fa0"/>
    <ds:schemaRef ds:uri="2e60505b-e9d5-44ae-86ed-25a79902a6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85110E89-C867-4576-8F9E-27B827996107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3953</TotalTime>
  <Words>512</Words>
  <Application>Microsoft Office PowerPoint</Application>
  <PresentationFormat>Widescreen</PresentationFormat>
  <Paragraphs>116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ＭＳ Ｐゴシック</vt:lpstr>
      <vt:lpstr>ＭＳ Ｐゴシック</vt:lpstr>
      <vt:lpstr>Arial</vt:lpstr>
      <vt:lpstr>Calibri</vt:lpstr>
      <vt:lpstr>Helvetica</vt:lpstr>
      <vt:lpstr>Myriad Pro</vt:lpstr>
      <vt:lpstr>Times</vt:lpstr>
      <vt:lpstr>Blank Presentation</vt:lpstr>
      <vt:lpstr>PowerPoint Presentation</vt:lpstr>
      <vt:lpstr>Introduction</vt:lpstr>
      <vt:lpstr>Implementation Process</vt:lpstr>
      <vt:lpstr>Implementation Process</vt:lpstr>
      <vt:lpstr>Modeling Activities</vt:lpstr>
      <vt:lpstr>Modeling Activities</vt:lpstr>
      <vt:lpstr>From Research to Drama</vt:lpstr>
      <vt:lpstr>From Research to Drama</vt:lpstr>
      <vt:lpstr>From Research to Drama</vt:lpstr>
      <vt:lpstr>From Research to Drama</vt:lpstr>
      <vt:lpstr>The Production Process</vt:lpstr>
      <vt:lpstr>Modeling Activities</vt:lpstr>
      <vt:lpstr>Modeling Activities</vt:lpstr>
      <vt:lpstr>Modeling Activities</vt:lpstr>
      <vt:lpstr>Modeling Activities</vt:lpstr>
      <vt:lpstr>Modeling Activities</vt:lpstr>
      <vt:lpstr>Modeling Activities – Comic Book</vt:lpstr>
    </vt:vector>
  </TitlesOfParts>
  <Company>JHUCCP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BEISSER</dc:creator>
  <cp:lastModifiedBy>smile</cp:lastModifiedBy>
  <cp:revision>145</cp:revision>
  <cp:lastPrinted>2016-01-05T19:42:29Z</cp:lastPrinted>
  <dcterms:created xsi:type="dcterms:W3CDTF">2011-02-18T19:32:43Z</dcterms:created>
  <dcterms:modified xsi:type="dcterms:W3CDTF">2017-12-26T08:27:31Z</dcterms:modified>
</cp:coreProperties>
</file>