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32"/>
  </p:notesMasterIdLst>
  <p:sldIdLst>
    <p:sldId id="338" r:id="rId6"/>
    <p:sldId id="326" r:id="rId7"/>
    <p:sldId id="417" r:id="rId8"/>
    <p:sldId id="394" r:id="rId9"/>
    <p:sldId id="418" r:id="rId10"/>
    <p:sldId id="419" r:id="rId11"/>
    <p:sldId id="420" r:id="rId12"/>
    <p:sldId id="444" r:id="rId13"/>
    <p:sldId id="421" r:id="rId14"/>
    <p:sldId id="445" r:id="rId15"/>
    <p:sldId id="422" r:id="rId16"/>
    <p:sldId id="423" r:id="rId17"/>
    <p:sldId id="424" r:id="rId18"/>
    <p:sldId id="446" r:id="rId19"/>
    <p:sldId id="447" r:id="rId20"/>
    <p:sldId id="450" r:id="rId21"/>
    <p:sldId id="452" r:id="rId22"/>
    <p:sldId id="426" r:id="rId23"/>
    <p:sldId id="449" r:id="rId24"/>
    <p:sldId id="453" r:id="rId25"/>
    <p:sldId id="427" r:id="rId26"/>
    <p:sldId id="428" r:id="rId27"/>
    <p:sldId id="454" r:id="rId28"/>
    <p:sldId id="455" r:id="rId29"/>
    <p:sldId id="456" r:id="rId30"/>
    <p:sldId id="425" r:id="rId31"/>
  </p:sldIdLst>
  <p:sldSz cx="12192000" cy="6858000"/>
  <p:notesSz cx="7010400" cy="9236075"/>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4811"/>
    <a:srgbClr val="990033"/>
    <a:srgbClr val="660033"/>
    <a:srgbClr val="993300"/>
    <a:srgbClr val="FF33CC"/>
    <a:srgbClr val="00529B"/>
    <a:srgbClr val="DCE0E6"/>
    <a:srgbClr val="DEE3E8"/>
    <a:srgbClr val="E1E6EC"/>
    <a:srgbClr val="DCE6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68066" autoAdjust="0"/>
  </p:normalViewPr>
  <p:slideViewPr>
    <p:cSldViewPr snapToGrid="0">
      <p:cViewPr varScale="1">
        <p:scale>
          <a:sx n="50" d="100"/>
          <a:sy n="50" d="100"/>
        </p:scale>
        <p:origin x="1476" y="4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atin typeface="Times"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970338" y="0"/>
            <a:ext cx="3038475" cy="46196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D2DCA84-1276-4AD2-B338-28B60B59ACBF}" type="datetimeFigureOut">
              <a:rPr lang="en-US" altLang="en-US"/>
              <a:pPr/>
              <a:t>12/26/2017</a:t>
            </a:fld>
            <a:endParaRPr lang="en-US" alt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atin typeface="Times"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7CB7246-E351-4005-8CA0-B8E24E3BE4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Times New Roman" panose="02020603050405020304" pitchFamily="18" charset="0"/>
              </a:rPr>
              <a:t>Messaging is not enough. </a:t>
            </a:r>
          </a:p>
          <a:p>
            <a:pPr eaLnBrk="1" hangingPunct="1"/>
            <a:r>
              <a:rPr lang="en-US" altLang="en-US" dirty="0" smtClean="0">
                <a:latin typeface="Times New Roman" panose="02020603050405020304" pitchFamily="18" charset="0"/>
              </a:rPr>
              <a:t>You can tell people what to do but it might not make any difference. </a:t>
            </a:r>
          </a:p>
          <a:p>
            <a:pPr eaLnBrk="1" hangingPunct="1"/>
            <a:r>
              <a:rPr lang="en-US" altLang="en-US" dirty="0" smtClean="0">
                <a:latin typeface="Times New Roman" panose="02020603050405020304" pitchFamily="18" charset="0"/>
              </a:rPr>
              <a:t>People can take it or leave it. They can ignore it. They see it but do nothing about it. </a:t>
            </a:r>
          </a:p>
          <a:p>
            <a:pPr eaLnBrk="1" hangingPunct="1"/>
            <a:r>
              <a:rPr lang="en-US" altLang="en-US" dirty="0" smtClean="0">
                <a:latin typeface="Times New Roman" panose="02020603050405020304" pitchFamily="18" charset="0"/>
              </a:rPr>
              <a:t>Just because you know something doesn’t mean to say you will act on it. </a:t>
            </a:r>
          </a:p>
          <a:p>
            <a:pPr eaLnBrk="1" hangingPunct="1"/>
            <a:endParaRPr lang="en-US" altLang="en-US" dirty="0" smtClean="0">
              <a:latin typeface="Times New Roman" panose="02020603050405020304" pitchFamily="18" charset="0"/>
            </a:endParaRPr>
          </a:p>
          <a:p>
            <a:pPr eaLnBrk="1" hangingPunct="1"/>
            <a:endParaRPr lang="en-US" altLang="en-US" dirty="0" smtClean="0">
              <a:latin typeface="Times New Roman" panose="02020603050405020304" pitchFamily="18"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sz="1200" kern="1200" dirty="0" smtClean="0">
                <a:solidFill>
                  <a:schemeClr val="hlink"/>
                </a:solidFill>
                <a:latin typeface="+mn-lt"/>
                <a:ea typeface="ＭＳ Ｐゴシック" charset="0"/>
                <a:cs typeface="ＭＳ Ｐゴシック" charset="0"/>
              </a:rPr>
              <a:t>Barriers and Facilitators are the building blocks of story. They drive the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11</a:t>
            </a:fld>
            <a:endParaRPr lang="en-US" altLang="en-US" sz="1200"/>
          </a:p>
        </p:txBody>
      </p:sp>
    </p:spTree>
    <p:extLst>
      <p:ext uri="{BB962C8B-B14F-4D97-AF65-F5344CB8AC3E}">
        <p14:creationId xmlns:p14="http://schemas.microsoft.com/office/powerpoint/2010/main" val="3009380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solidFill>
                  <a:schemeClr val="hlink"/>
                </a:solidFill>
                <a:latin typeface="Times New Roman" panose="02020603050405020304" pitchFamily="18" charset="0"/>
              </a:rPr>
              <a:t>Many factors influence </a:t>
            </a:r>
            <a:r>
              <a:rPr lang="en-US" altLang="en-US" dirty="0" err="1" smtClean="0">
                <a:solidFill>
                  <a:schemeClr val="hlink"/>
                </a:solidFill>
                <a:latin typeface="Times New Roman" panose="02020603050405020304" pitchFamily="18" charset="0"/>
              </a:rPr>
              <a:t>behaviour</a:t>
            </a:r>
            <a:r>
              <a:rPr lang="en-US" altLang="en-US" dirty="0" smtClean="0">
                <a:solidFill>
                  <a:schemeClr val="hlink"/>
                </a:solidFill>
                <a:latin typeface="Times New Roman" panose="02020603050405020304" pitchFamily="18" charset="0"/>
              </a:rPr>
              <a:t> – at the personal level relating to an individual’s sense of self worth, confidence </a:t>
            </a:r>
            <a:r>
              <a:rPr lang="en-US" altLang="en-US" dirty="0" err="1" smtClean="0">
                <a:solidFill>
                  <a:schemeClr val="hlink"/>
                </a:solidFill>
                <a:latin typeface="Times New Roman" panose="02020603050405020304" pitchFamily="18" charset="0"/>
              </a:rPr>
              <a:t>etc</a:t>
            </a:r>
            <a:r>
              <a:rPr lang="en-US" altLang="en-US" dirty="0" smtClean="0">
                <a:solidFill>
                  <a:schemeClr val="hlink"/>
                </a:solidFill>
                <a:latin typeface="Times New Roman" panose="02020603050405020304" pitchFamily="18" charset="0"/>
              </a:rPr>
              <a:t>; at the social level depending on family and friends’ opinions. Sometimes the risks of stepping out of line are high. Too high. </a:t>
            </a:r>
          </a:p>
          <a:p>
            <a:pPr eaLnBrk="1" hangingPunct="1"/>
            <a:r>
              <a:rPr lang="en-US" altLang="en-US" dirty="0" smtClean="0">
                <a:solidFill>
                  <a:schemeClr val="hlink"/>
                </a:solidFill>
                <a:latin typeface="Times New Roman" panose="02020603050405020304" pitchFamily="18" charset="0"/>
              </a:rPr>
              <a:t>And at the societal level there may be immovable social constructs at play.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12</a:t>
            </a:fld>
            <a:endParaRPr lang="en-US" altLang="en-US" sz="1200"/>
          </a:p>
        </p:txBody>
      </p:sp>
    </p:spTree>
    <p:extLst>
      <p:ext uri="{BB962C8B-B14F-4D97-AF65-F5344CB8AC3E}">
        <p14:creationId xmlns:p14="http://schemas.microsoft.com/office/powerpoint/2010/main" val="2448897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200" dirty="0" smtClean="0">
                <a:latin typeface="Times New Roman" panose="02020603050405020304" pitchFamily="18" charset="0"/>
              </a:rPr>
              <a:t>Information – Individuals knowledge and understanding of the problem may only be partial at first. Their understanding and knowledge needs to improve</a:t>
            </a:r>
            <a:r>
              <a:rPr lang="is-IS" altLang="en-US" sz="1200" dirty="0" smtClean="0">
                <a:latin typeface="Times New Roman" panose="02020603050405020304" pitchFamily="18" charset="0"/>
              </a:rPr>
              <a:t>…</a:t>
            </a:r>
          </a:p>
          <a:p>
            <a:pPr eaLnBrk="1" hangingPunct="1"/>
            <a:r>
              <a:rPr lang="is-IS" altLang="en-US" sz="1200" dirty="0" smtClean="0">
                <a:latin typeface="Times New Roman" panose="02020603050405020304" pitchFamily="18" charset="0"/>
              </a:rPr>
              <a:t>Risk – Often individuals don’t really see how a certain behavioiur could be wrong, or they justify it as ‘the norm’</a:t>
            </a:r>
          </a:p>
          <a:p>
            <a:pPr eaLnBrk="1" hangingPunct="1"/>
            <a:r>
              <a:rPr lang="is-IS" altLang="en-US" sz="1200" dirty="0" smtClean="0">
                <a:latin typeface="Times New Roman" panose="02020603050405020304" pitchFamily="18" charset="0"/>
              </a:rPr>
              <a:t>Skills – this is a feeling about oneself and relates to education, or self-belief or just the ability, at a personal level, to make changes. If a character isn’t equipped to change, the change won’t happen... Something or some influence has to help the character move...</a:t>
            </a:r>
          </a:p>
          <a:p>
            <a:pPr eaLnBrk="1" hangingPunct="1"/>
            <a:r>
              <a:rPr lang="en-US" altLang="en-US" sz="1200" dirty="0" smtClean="0">
                <a:latin typeface="Times New Roman" panose="02020603050405020304" pitchFamily="18" charset="0"/>
              </a:rPr>
              <a:t>Expected Results – also known as ‘outcome expectation’ – If the expectation is negative</a:t>
            </a:r>
            <a:r>
              <a:rPr lang="is-IS" altLang="en-US" sz="1200" dirty="0" smtClean="0">
                <a:latin typeface="Times New Roman" panose="02020603050405020304" pitchFamily="18" charset="0"/>
              </a:rPr>
              <a:t>… “I’ll never be able to do this...” then change won’t happen. When the feeling changes to, “You know I might just be able to...” that is progress.</a:t>
            </a:r>
            <a:endParaRPr lang="en-US" altLang="en-US" sz="1200" dirty="0" smtClean="0">
              <a:latin typeface="Times New Roman" panose="02020603050405020304" pitchFamily="18" charset="0"/>
            </a:endParaRPr>
          </a:p>
          <a:p>
            <a:pPr eaLnBrk="1" hangingPunct="1"/>
            <a:endParaRPr lang="en-US" altLang="en-US" sz="1200" dirty="0" smtClean="0">
              <a:latin typeface="Times New Roman" panose="02020603050405020304" pitchFamily="18"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13</a:t>
            </a:fld>
            <a:endParaRPr lang="en-US" altLang="en-US" sz="1200"/>
          </a:p>
        </p:txBody>
      </p:sp>
    </p:spTree>
    <p:extLst>
      <p:ext uri="{BB962C8B-B14F-4D97-AF65-F5344CB8AC3E}">
        <p14:creationId xmlns:p14="http://schemas.microsoft.com/office/powerpoint/2010/main" val="1607941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14</a:t>
            </a:fld>
            <a:endParaRPr lang="en-US" altLang="en-US" sz="1200"/>
          </a:p>
        </p:txBody>
      </p:sp>
    </p:spTree>
    <p:extLst>
      <p:ext uri="{BB962C8B-B14F-4D97-AF65-F5344CB8AC3E}">
        <p14:creationId xmlns:p14="http://schemas.microsoft.com/office/powerpoint/2010/main" val="996779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dirty="0" smtClean="0">
                <a:ea typeface="ＭＳ Ｐゴシック" charset="0"/>
              </a:rPr>
              <a:t>These are influences that tend to be fixed, like the stars</a:t>
            </a:r>
          </a:p>
          <a:p>
            <a:pPr>
              <a:defRPr/>
            </a:pPr>
            <a:endParaRPr lang="en-US" dirty="0">
              <a:ea typeface="ＭＳ Ｐゴシック"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15</a:t>
            </a:fld>
            <a:endParaRPr lang="en-US" altLang="en-US" sz="1200"/>
          </a:p>
        </p:txBody>
      </p:sp>
    </p:spTree>
    <p:extLst>
      <p:ext uri="{BB962C8B-B14F-4D97-AF65-F5344CB8AC3E}">
        <p14:creationId xmlns:p14="http://schemas.microsoft.com/office/powerpoint/2010/main" val="922995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16</a:t>
            </a:fld>
            <a:endParaRPr lang="en-US" altLang="en-US" sz="1200"/>
          </a:p>
        </p:txBody>
      </p:sp>
    </p:spTree>
    <p:extLst>
      <p:ext uri="{BB962C8B-B14F-4D97-AF65-F5344CB8AC3E}">
        <p14:creationId xmlns:p14="http://schemas.microsoft.com/office/powerpoint/2010/main" val="3599496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sz="1200" kern="1200" dirty="0" smtClean="0">
                <a:solidFill>
                  <a:schemeClr val="tx1"/>
                </a:solidFill>
                <a:latin typeface="+mn-lt"/>
                <a:ea typeface="ＭＳ Ｐゴシック" charset="0"/>
                <a:cs typeface="ＭＳ Ｐゴシック" charset="0"/>
              </a:rPr>
              <a:t> The individual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17</a:t>
            </a:fld>
            <a:endParaRPr lang="en-US" altLang="en-US" sz="1200"/>
          </a:p>
        </p:txBody>
      </p:sp>
    </p:spTree>
    <p:extLst>
      <p:ext uri="{BB962C8B-B14F-4D97-AF65-F5344CB8AC3E}">
        <p14:creationId xmlns:p14="http://schemas.microsoft.com/office/powerpoint/2010/main" val="908815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18</a:t>
            </a:fld>
            <a:endParaRPr lang="en-US" altLang="en-US" sz="1200"/>
          </a:p>
        </p:txBody>
      </p:sp>
    </p:spTree>
    <p:extLst>
      <p:ext uri="{BB962C8B-B14F-4D97-AF65-F5344CB8AC3E}">
        <p14:creationId xmlns:p14="http://schemas.microsoft.com/office/powerpoint/2010/main" val="3593702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19</a:t>
            </a:fld>
            <a:endParaRPr lang="en-US" altLang="en-US" sz="1200"/>
          </a:p>
        </p:txBody>
      </p:sp>
    </p:spTree>
    <p:extLst>
      <p:ext uri="{BB962C8B-B14F-4D97-AF65-F5344CB8AC3E}">
        <p14:creationId xmlns:p14="http://schemas.microsoft.com/office/powerpoint/2010/main" val="1780957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20</a:t>
            </a:fld>
            <a:endParaRPr lang="en-US" altLang="en-US" sz="1200"/>
          </a:p>
        </p:txBody>
      </p:sp>
    </p:spTree>
    <p:extLst>
      <p:ext uri="{BB962C8B-B14F-4D97-AF65-F5344CB8AC3E}">
        <p14:creationId xmlns:p14="http://schemas.microsoft.com/office/powerpoint/2010/main" val="3775933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sz="1200" kern="1200" dirty="0" smtClean="0">
                <a:solidFill>
                  <a:schemeClr val="tx1"/>
                </a:solidFill>
                <a:latin typeface="+mn-lt"/>
                <a:ea typeface="ＭＳ Ｐゴシック" charset="0"/>
                <a:cs typeface="ＭＳ Ｐゴシック" charset="0"/>
              </a:rPr>
              <a:t>It is rare that change is sudden and dramatic. More often it happens over time, through trial and error, ups and downs.</a:t>
            </a:r>
          </a:p>
          <a:p>
            <a:pPr eaLnBrk="1" hangingPunct="1">
              <a:defRPr/>
            </a:pPr>
            <a:r>
              <a:rPr lang="en-US" sz="1200" kern="1200" dirty="0" smtClean="0">
                <a:solidFill>
                  <a:schemeClr val="tx1"/>
                </a:solidFill>
                <a:latin typeface="+mn-lt"/>
                <a:ea typeface="ＭＳ Ｐゴシック" charset="0"/>
                <a:cs typeface="ＭＳ Ｐゴシック" charset="0"/>
              </a:rPr>
              <a:t>Change is generally a maturation process.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3</a:t>
            </a:fld>
            <a:endParaRPr lang="en-US" altLang="en-US" sz="1200"/>
          </a:p>
        </p:txBody>
      </p:sp>
    </p:spTree>
    <p:extLst>
      <p:ext uri="{BB962C8B-B14F-4D97-AF65-F5344CB8AC3E}">
        <p14:creationId xmlns:p14="http://schemas.microsoft.com/office/powerpoint/2010/main" val="16482959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Times New Roman" panose="02020603050405020304" pitchFamily="18" charset="0"/>
              </a:rPr>
              <a:t>Role models play a huge part in what we aspire to</a:t>
            </a:r>
            <a:r>
              <a:rPr lang="is-IS" altLang="en-US" dirty="0" smtClean="0">
                <a:latin typeface="Times New Roman" panose="02020603050405020304" pitchFamily="18" charset="0"/>
              </a:rPr>
              <a:t>… </a:t>
            </a:r>
            <a:endParaRPr lang="en-US" altLang="en-US" dirty="0" smtClean="0">
              <a:latin typeface="Times New Roman" panose="02020603050405020304" pitchFamily="18"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21</a:t>
            </a:fld>
            <a:endParaRPr lang="en-US" altLang="en-US" sz="1200"/>
          </a:p>
        </p:txBody>
      </p:sp>
    </p:spTree>
    <p:extLst>
      <p:ext uri="{BB962C8B-B14F-4D97-AF65-F5344CB8AC3E}">
        <p14:creationId xmlns:p14="http://schemas.microsoft.com/office/powerpoint/2010/main" val="811135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22</a:t>
            </a:fld>
            <a:endParaRPr lang="en-US" altLang="en-US" sz="1200"/>
          </a:p>
        </p:txBody>
      </p:sp>
    </p:spTree>
    <p:extLst>
      <p:ext uri="{BB962C8B-B14F-4D97-AF65-F5344CB8AC3E}">
        <p14:creationId xmlns:p14="http://schemas.microsoft.com/office/powerpoint/2010/main" val="357195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23</a:t>
            </a:fld>
            <a:endParaRPr lang="en-US" altLang="en-US" sz="1200"/>
          </a:p>
        </p:txBody>
      </p:sp>
    </p:spTree>
    <p:extLst>
      <p:ext uri="{BB962C8B-B14F-4D97-AF65-F5344CB8AC3E}">
        <p14:creationId xmlns:p14="http://schemas.microsoft.com/office/powerpoint/2010/main" val="3412160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24</a:t>
            </a:fld>
            <a:endParaRPr lang="en-US" altLang="en-US" sz="1200"/>
          </a:p>
        </p:txBody>
      </p:sp>
    </p:spTree>
    <p:extLst>
      <p:ext uri="{BB962C8B-B14F-4D97-AF65-F5344CB8AC3E}">
        <p14:creationId xmlns:p14="http://schemas.microsoft.com/office/powerpoint/2010/main" val="12854878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25</a:t>
            </a:fld>
            <a:endParaRPr lang="en-US" altLang="en-US" sz="1200"/>
          </a:p>
        </p:txBody>
      </p:sp>
    </p:spTree>
    <p:extLst>
      <p:ext uri="{BB962C8B-B14F-4D97-AF65-F5344CB8AC3E}">
        <p14:creationId xmlns:p14="http://schemas.microsoft.com/office/powerpoint/2010/main" val="3184358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26</a:t>
            </a:fld>
            <a:endParaRPr lang="en-US" altLang="en-US" sz="1200"/>
          </a:p>
        </p:txBody>
      </p:sp>
    </p:spTree>
    <p:extLst>
      <p:ext uri="{BB962C8B-B14F-4D97-AF65-F5344CB8AC3E}">
        <p14:creationId xmlns:p14="http://schemas.microsoft.com/office/powerpoint/2010/main" val="1558600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sz="1200" kern="1200" dirty="0" smtClean="0">
                <a:solidFill>
                  <a:schemeClr val="tx1"/>
                </a:solidFill>
                <a:latin typeface="+mn-lt"/>
                <a:ea typeface="ＭＳ Ｐゴシック" charset="0"/>
                <a:cs typeface="ＭＳ Ｐゴシック" charset="0"/>
              </a:rPr>
              <a:t>Generally a change of </a:t>
            </a:r>
            <a:r>
              <a:rPr lang="en-US" sz="1200" kern="1200" dirty="0" err="1" smtClean="0">
                <a:solidFill>
                  <a:schemeClr val="tx1"/>
                </a:solidFill>
                <a:latin typeface="+mn-lt"/>
                <a:ea typeface="ＭＳ Ｐゴシック" charset="0"/>
                <a:cs typeface="ＭＳ Ｐゴシック" charset="0"/>
              </a:rPr>
              <a:t>behaviour</a:t>
            </a:r>
            <a:r>
              <a:rPr lang="en-US" sz="1200" kern="1200" dirty="0" smtClean="0">
                <a:solidFill>
                  <a:schemeClr val="tx1"/>
                </a:solidFill>
                <a:latin typeface="+mn-lt"/>
                <a:ea typeface="ＭＳ Ｐゴシック" charset="0"/>
                <a:cs typeface="ＭＳ Ｐゴシック" charset="0"/>
              </a:rPr>
              <a:t> has its own timeline. </a:t>
            </a:r>
          </a:p>
          <a:p>
            <a:pPr eaLnBrk="1" hangingPunct="1">
              <a:defRPr/>
            </a:pPr>
            <a:r>
              <a:rPr lang="en-US" sz="1200" kern="1200" dirty="0" smtClean="0">
                <a:solidFill>
                  <a:schemeClr val="tx1"/>
                </a:solidFill>
                <a:latin typeface="+mn-lt"/>
                <a:ea typeface="ＭＳ Ｐゴシック" charset="0"/>
                <a:cs typeface="ＭＳ Ｐゴシック" charset="0"/>
              </a:rPr>
              <a:t>A </a:t>
            </a:r>
            <a:r>
              <a:rPr lang="en-US" sz="1200" kern="1200" dirty="0" err="1" smtClean="0">
                <a:solidFill>
                  <a:schemeClr val="tx1"/>
                </a:solidFill>
                <a:latin typeface="+mn-lt"/>
                <a:ea typeface="ＭＳ Ｐゴシック" charset="0"/>
                <a:cs typeface="ＭＳ Ｐゴシック" charset="0"/>
              </a:rPr>
              <a:t>Behaviour</a:t>
            </a:r>
            <a:r>
              <a:rPr lang="en-US" sz="1200" kern="1200" dirty="0" smtClean="0">
                <a:solidFill>
                  <a:schemeClr val="tx1"/>
                </a:solidFill>
                <a:latin typeface="+mn-lt"/>
                <a:ea typeface="ＭＳ Ｐゴシック" charset="0"/>
                <a:cs typeface="ＭＳ Ｐゴシック" charset="0"/>
              </a:rPr>
              <a:t> Change might be a good </a:t>
            </a:r>
            <a:r>
              <a:rPr lang="en-US" sz="1200" kern="1200" dirty="0" err="1" smtClean="0">
                <a:solidFill>
                  <a:schemeClr val="tx1"/>
                </a:solidFill>
                <a:latin typeface="+mn-lt"/>
                <a:ea typeface="ＭＳ Ｐゴシック" charset="0"/>
                <a:cs typeface="ＭＳ Ｐゴシック" charset="0"/>
              </a:rPr>
              <a:t>behaviour</a:t>
            </a:r>
            <a:r>
              <a:rPr lang="en-US" sz="1200" kern="1200" dirty="0" smtClean="0">
                <a:solidFill>
                  <a:schemeClr val="tx1"/>
                </a:solidFill>
                <a:latin typeface="+mn-lt"/>
                <a:ea typeface="ＭＳ Ｐゴシック" charset="0"/>
                <a:cs typeface="ＭＳ Ｐゴシック" charset="0"/>
              </a:rPr>
              <a:t> started, or a harmful and unhealthy </a:t>
            </a:r>
            <a:r>
              <a:rPr lang="en-US" sz="1200" kern="1200" dirty="0" err="1" smtClean="0">
                <a:solidFill>
                  <a:schemeClr val="tx1"/>
                </a:solidFill>
                <a:latin typeface="+mn-lt"/>
                <a:ea typeface="ＭＳ Ｐゴシック" charset="0"/>
                <a:cs typeface="ＭＳ Ｐゴシック" charset="0"/>
              </a:rPr>
              <a:t>behaviour</a:t>
            </a:r>
            <a:r>
              <a:rPr lang="en-US" sz="1200" kern="1200" dirty="0" smtClean="0">
                <a:solidFill>
                  <a:schemeClr val="tx1"/>
                </a:solidFill>
                <a:latin typeface="+mn-lt"/>
                <a:ea typeface="ＭＳ Ｐゴシック" charset="0"/>
                <a:cs typeface="ＭＳ Ｐゴシック" charset="0"/>
              </a:rPr>
              <a:t> stopped. </a:t>
            </a:r>
          </a:p>
          <a:p>
            <a:pPr eaLnBrk="1" hangingPunct="1">
              <a:defRPr/>
            </a:pPr>
            <a:r>
              <a:rPr lang="en-US" sz="1200" kern="1200" dirty="0" smtClean="0">
                <a:solidFill>
                  <a:schemeClr val="tx1"/>
                </a:solidFill>
                <a:latin typeface="+mn-lt"/>
                <a:ea typeface="ＭＳ Ｐゴシック" charset="0"/>
                <a:cs typeface="ＭＳ Ｐゴシック" charset="0"/>
              </a:rPr>
              <a:t>Change generally happens in increments until it the change is complete. </a:t>
            </a:r>
          </a:p>
          <a:p>
            <a:pPr eaLnBrk="1" hangingPunct="1">
              <a:defRPr/>
            </a:pPr>
            <a:endParaRPr lang="en-US" sz="1200" kern="1200" dirty="0" smtClean="0">
              <a:solidFill>
                <a:schemeClr val="tx1"/>
              </a:solidFill>
              <a:latin typeface="+mn-lt"/>
              <a:ea typeface="ＭＳ Ｐゴシック" charset="0"/>
              <a:cs typeface="ＭＳ Ｐゴシック" charset="0"/>
            </a:endParaRPr>
          </a:p>
          <a:p>
            <a:pPr eaLnBrk="1" hangingPunct="1">
              <a:defRPr/>
            </a:pPr>
            <a:endParaRPr lang="en-US" sz="1200" kern="1200" dirty="0" smtClean="0">
              <a:solidFill>
                <a:schemeClr val="tx1"/>
              </a:solidFill>
              <a:latin typeface="+mn-lt"/>
              <a:ea typeface="ＭＳ Ｐゴシック" charset="0"/>
              <a:cs typeface="ＭＳ Ｐゴシック" charset="0"/>
            </a:endParaRPr>
          </a:p>
          <a:p>
            <a:pPr eaLnBrk="1" hangingPunct="1">
              <a:defRPr/>
            </a:pPr>
            <a:endParaRPr lang="en-US" sz="1200" kern="1200" dirty="0" smtClean="0">
              <a:solidFill>
                <a:schemeClr val="tx1"/>
              </a:solidFill>
              <a:latin typeface="+mn-lt"/>
              <a:ea typeface="ＭＳ Ｐゴシック" charset="0"/>
              <a:cs typeface="ＭＳ Ｐゴシック"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4</a:t>
            </a:fld>
            <a:endParaRPr lang="en-US" altLang="en-US" sz="1200"/>
          </a:p>
        </p:txBody>
      </p:sp>
    </p:spTree>
    <p:extLst>
      <p:ext uri="{BB962C8B-B14F-4D97-AF65-F5344CB8AC3E}">
        <p14:creationId xmlns:p14="http://schemas.microsoft.com/office/powerpoint/2010/main" val="84404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Times New Roman" panose="02020603050405020304" pitchFamily="18" charset="0"/>
              </a:rPr>
              <a:t>If you don’t know about or understand the benefits of a change, or you prefer to remain in the dark about it, change won’t happen.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5</a:t>
            </a:fld>
            <a:endParaRPr lang="en-US" altLang="en-US" sz="1200"/>
          </a:p>
        </p:txBody>
      </p:sp>
    </p:spTree>
    <p:extLst>
      <p:ext uri="{BB962C8B-B14F-4D97-AF65-F5344CB8AC3E}">
        <p14:creationId xmlns:p14="http://schemas.microsoft.com/office/powerpoint/2010/main" val="4124424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200" dirty="0" smtClean="0">
                <a:latin typeface="Times New Roman" panose="02020603050405020304" pitchFamily="18" charset="0"/>
              </a:rPr>
              <a:t>Knowledge is especially important in, say, seeking the right health information or service, but it could apply in many areas of life. </a:t>
            </a:r>
          </a:p>
          <a:p>
            <a:pPr eaLnBrk="1" hangingPunct="1"/>
            <a:r>
              <a:rPr lang="en-US" altLang="en-US" sz="1200" dirty="0" smtClean="0">
                <a:latin typeface="Times New Roman" panose="02020603050405020304" pitchFamily="18" charset="0"/>
              </a:rPr>
              <a:t>Mainly when it comes to healthy practices, like say combating malaria, you would need to find out how malaria could be combated. </a:t>
            </a:r>
          </a:p>
          <a:p>
            <a:pPr eaLnBrk="1" hangingPunct="1"/>
            <a:r>
              <a:rPr lang="en-US" altLang="en-US" sz="1200" dirty="0" smtClean="0">
                <a:latin typeface="Times New Roman" panose="02020603050405020304" pitchFamily="18" charset="0"/>
              </a:rPr>
              <a:t>And then you would need to know how to get help or services</a:t>
            </a:r>
            <a:r>
              <a:rPr lang="is-IS" altLang="en-US" sz="1200" dirty="0" smtClean="0">
                <a:latin typeface="Times New Roman" panose="02020603050405020304" pitchFamily="18" charset="0"/>
              </a:rPr>
              <a:t>… </a:t>
            </a:r>
            <a:r>
              <a:rPr lang="en-US" altLang="en-US" sz="1200" dirty="0" smtClean="0">
                <a:latin typeface="Times New Roman" panose="02020603050405020304" pitchFamily="18" charset="0"/>
              </a:rPr>
              <a:t> </a:t>
            </a:r>
          </a:p>
          <a:p>
            <a:pPr eaLnBrk="1" hangingPunct="1"/>
            <a:endParaRPr lang="en-US" altLang="en-US" sz="1200" dirty="0" smtClean="0">
              <a:latin typeface="Times New Roman" panose="02020603050405020304" pitchFamily="18" charset="0"/>
            </a:endParaRPr>
          </a:p>
          <a:p>
            <a:pPr eaLnBrk="1" hangingPunct="1"/>
            <a:endParaRPr lang="en-US" altLang="en-US" sz="1200" dirty="0" smtClean="0">
              <a:latin typeface="Times New Roman" panose="02020603050405020304" pitchFamily="18" charset="0"/>
            </a:endParaRPr>
          </a:p>
          <a:p>
            <a:pPr eaLnBrk="1" hangingPunct="1"/>
            <a:endParaRPr lang="en-GB" altLang="en-US" dirty="0" smtClean="0">
              <a:latin typeface="Times New Roman" panose="02020603050405020304" pitchFamily="18" charset="0"/>
            </a:endParaRPr>
          </a:p>
          <a:p>
            <a:pPr eaLnBrk="1" hangingPunct="1"/>
            <a:endParaRPr lang="en-GB" altLang="en-US" dirty="0" smtClean="0">
              <a:latin typeface="Times New Roman" panose="02020603050405020304" pitchFamily="18"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6</a:t>
            </a:fld>
            <a:endParaRPr lang="en-US" altLang="en-US" sz="1200"/>
          </a:p>
        </p:txBody>
      </p:sp>
    </p:spTree>
    <p:extLst>
      <p:ext uri="{BB962C8B-B14F-4D97-AF65-F5344CB8AC3E}">
        <p14:creationId xmlns:p14="http://schemas.microsoft.com/office/powerpoint/2010/main" val="734182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7</a:t>
            </a:fld>
            <a:endParaRPr lang="en-US" altLang="en-US" sz="1200"/>
          </a:p>
        </p:txBody>
      </p:sp>
    </p:spTree>
    <p:extLst>
      <p:ext uri="{BB962C8B-B14F-4D97-AF65-F5344CB8AC3E}">
        <p14:creationId xmlns:p14="http://schemas.microsoft.com/office/powerpoint/2010/main" val="3672730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8</a:t>
            </a:fld>
            <a:endParaRPr lang="en-US" altLang="en-US" sz="1200"/>
          </a:p>
        </p:txBody>
      </p:sp>
    </p:spTree>
    <p:extLst>
      <p:ext uri="{BB962C8B-B14F-4D97-AF65-F5344CB8AC3E}">
        <p14:creationId xmlns:p14="http://schemas.microsoft.com/office/powerpoint/2010/main" val="3681535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9</a:t>
            </a:fld>
            <a:endParaRPr lang="en-US" altLang="en-US" sz="1200"/>
          </a:p>
        </p:txBody>
      </p:sp>
    </p:spTree>
    <p:extLst>
      <p:ext uri="{BB962C8B-B14F-4D97-AF65-F5344CB8AC3E}">
        <p14:creationId xmlns:p14="http://schemas.microsoft.com/office/powerpoint/2010/main" val="2462581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latin typeface="Times New Roman" panose="02020603050405020304" pitchFamily="18" charset="0"/>
              </a:rPr>
              <a:t>Just because you went to one lecture on Business Administration doesn’t mean you are equipped to start a business yet. A number of other factors would come into play.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10</a:t>
            </a:fld>
            <a:endParaRPr lang="en-US" altLang="en-US" sz="1200"/>
          </a:p>
        </p:txBody>
      </p:sp>
    </p:spTree>
    <p:extLst>
      <p:ext uri="{BB962C8B-B14F-4D97-AF65-F5344CB8AC3E}">
        <p14:creationId xmlns:p14="http://schemas.microsoft.com/office/powerpoint/2010/main" val="2909319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0" y="0"/>
            <a:ext cx="12182140" cy="6858000"/>
          </a:xfrm>
          <a:prstGeom prst="rect">
            <a:avLst/>
          </a:prstGeom>
        </p:spPr>
      </p:pic>
      <p:sp>
        <p:nvSpPr>
          <p:cNvPr id="3" name="Subtitle 2"/>
          <p:cNvSpPr>
            <a:spLocks noGrp="1"/>
          </p:cNvSpPr>
          <p:nvPr>
            <p:ph type="subTitle" idx="1" hasCustomPrompt="1"/>
          </p:nvPr>
        </p:nvSpPr>
        <p:spPr>
          <a:xfrm>
            <a:off x="2781121" y="3438659"/>
            <a:ext cx="8534400" cy="1752600"/>
          </a:xfrm>
        </p:spPr>
        <p:txBody>
          <a:bodyPr/>
          <a:lstStyle>
            <a:lvl1pPr marL="0" indent="0" algn="l">
              <a:buNone/>
              <a:defRPr sz="3093">
                <a:solidFill>
                  <a:schemeClr val="bg1"/>
                </a:solidFill>
                <a:latin typeface="Myriad Pro" panose="020B0503030403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 </a:t>
            </a:r>
            <a:endParaRPr lang="en-US" dirty="0"/>
          </a:p>
        </p:txBody>
      </p:sp>
      <p:sp>
        <p:nvSpPr>
          <p:cNvPr id="15" name="Content Placeholder 14"/>
          <p:cNvSpPr>
            <a:spLocks noGrp="1"/>
          </p:cNvSpPr>
          <p:nvPr>
            <p:ph sz="quarter" idx="13" hasCustomPrompt="1"/>
          </p:nvPr>
        </p:nvSpPr>
        <p:spPr>
          <a:xfrm>
            <a:off x="2781121" y="2324100"/>
            <a:ext cx="5667375" cy="838200"/>
          </a:xfrm>
        </p:spPr>
        <p:txBody>
          <a:bodyPr/>
          <a:lstStyle>
            <a:lvl1pPr marL="0" indent="0">
              <a:buNone/>
              <a:defRPr sz="7700" b="1">
                <a:solidFill>
                  <a:schemeClr val="bg1"/>
                </a:solidFill>
                <a:latin typeface="Myriad Pro" panose="020B0503030403020204" pitchFamily="34" charset="0"/>
              </a:defRPr>
            </a:lvl1pPr>
          </a:lstStyle>
          <a:p>
            <a:pPr lvl="0"/>
            <a:r>
              <a:rPr lang="en-US" sz="7700" b="1" dirty="0" smtClean="0">
                <a:latin typeface="Myriad Pro" panose="020B0503030403020204" pitchFamily="34" charset="0"/>
              </a:rPr>
              <a:t>Text 1</a:t>
            </a:r>
            <a:endParaRPr lang="en-GB" dirty="0"/>
          </a:p>
        </p:txBody>
      </p:sp>
      <p:pic>
        <p:nvPicPr>
          <p:cNvPr id="17" name="Picture 16"/>
          <p:cNvPicPr>
            <a:picLocks noChangeAspect="1"/>
          </p:cNvPicPr>
          <p:nvPr userDrawn="1"/>
        </p:nvPicPr>
        <p:blipFill>
          <a:blip r:embed="rId3"/>
          <a:stretch>
            <a:fillRect/>
          </a:stretch>
        </p:blipFill>
        <p:spPr>
          <a:xfrm>
            <a:off x="2421414" y="6201309"/>
            <a:ext cx="1104523" cy="490732"/>
          </a:xfrm>
          <a:prstGeom prst="rect">
            <a:avLst/>
          </a:prstGeom>
        </p:spPr>
      </p:pic>
      <p:pic>
        <p:nvPicPr>
          <p:cNvPr id="4" name="Picture 3"/>
          <p:cNvPicPr>
            <a:picLocks noChangeAspect="1"/>
          </p:cNvPicPr>
          <p:nvPr userDrawn="1"/>
        </p:nvPicPr>
        <p:blipFill>
          <a:blip r:embed="rId4"/>
          <a:stretch>
            <a:fillRect/>
          </a:stretch>
        </p:blipFill>
        <p:spPr>
          <a:xfrm>
            <a:off x="279728" y="6205138"/>
            <a:ext cx="411779" cy="450753"/>
          </a:xfrm>
          <a:prstGeom prst="rect">
            <a:avLst/>
          </a:prstGeom>
        </p:spPr>
      </p:pic>
      <p:pic>
        <p:nvPicPr>
          <p:cNvPr id="5" name="Picture 4"/>
          <p:cNvPicPr>
            <a:picLocks noChangeAspect="1"/>
          </p:cNvPicPr>
          <p:nvPr userDrawn="1"/>
        </p:nvPicPr>
        <p:blipFill>
          <a:blip r:embed="rId5"/>
          <a:stretch>
            <a:fillRect/>
          </a:stretch>
        </p:blipFill>
        <p:spPr>
          <a:xfrm>
            <a:off x="966305" y="6215530"/>
            <a:ext cx="1180311" cy="471075"/>
          </a:xfrm>
          <a:prstGeom prst="rect">
            <a:avLst/>
          </a:prstGeom>
        </p:spPr>
      </p:pic>
      <p:pic>
        <p:nvPicPr>
          <p:cNvPr id="8" name="Picture 7"/>
          <p:cNvPicPr>
            <a:picLocks noChangeAspect="1"/>
          </p:cNvPicPr>
          <p:nvPr userDrawn="1"/>
        </p:nvPicPr>
        <p:blipFill>
          <a:blip r:embed="rId6"/>
          <a:stretch>
            <a:fillRect/>
          </a:stretch>
        </p:blipFill>
        <p:spPr>
          <a:xfrm>
            <a:off x="3800735" y="6201309"/>
            <a:ext cx="1790757" cy="506596"/>
          </a:xfrm>
          <a:prstGeom prst="rect">
            <a:avLst/>
          </a:prstGeom>
        </p:spPr>
      </p:pic>
    </p:spTree>
    <p:extLst>
      <p:ext uri="{BB962C8B-B14F-4D97-AF65-F5344CB8AC3E}">
        <p14:creationId xmlns:p14="http://schemas.microsoft.com/office/powerpoint/2010/main" val="501342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820A7F55-BB4D-46DB-8D92-A996237E43A1}" type="slidenum">
              <a:rPr lang="en-US" altLang="en-US"/>
              <a:pPr/>
              <a:t>‹#›</a:t>
            </a:fld>
            <a:endParaRPr lang="en-US" altLang="en-US"/>
          </a:p>
        </p:txBody>
      </p:sp>
    </p:spTree>
    <p:extLst>
      <p:ext uri="{BB962C8B-B14F-4D97-AF65-F5344CB8AC3E}">
        <p14:creationId xmlns:p14="http://schemas.microsoft.com/office/powerpoint/2010/main" val="39759110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D29E5CAF-5185-431C-B454-37B1C4D96067}" type="slidenum">
              <a:rPr lang="en-US" altLang="en-US"/>
              <a:pPr/>
              <a:t>‹#›</a:t>
            </a:fld>
            <a:endParaRPr lang="en-US" altLang="en-US"/>
          </a:p>
        </p:txBody>
      </p:sp>
    </p:spTree>
    <p:extLst>
      <p:ext uri="{BB962C8B-B14F-4D97-AF65-F5344CB8AC3E}">
        <p14:creationId xmlns:p14="http://schemas.microsoft.com/office/powerpoint/2010/main" val="31584989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A0159DC-53D3-473A-972F-15C1CCA37CCE}" type="slidenum">
              <a:rPr lang="en-US" altLang="en-US"/>
              <a:pPr/>
              <a:t>‹#›</a:t>
            </a:fld>
            <a:endParaRPr lang="en-US" altLang="en-US"/>
          </a:p>
        </p:txBody>
      </p:sp>
    </p:spTree>
    <p:extLst>
      <p:ext uri="{BB962C8B-B14F-4D97-AF65-F5344CB8AC3E}">
        <p14:creationId xmlns:p14="http://schemas.microsoft.com/office/powerpoint/2010/main" val="41209781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9DB96DA-FBB2-45F5-BA55-733FF75B2990}" type="slidenum">
              <a:rPr lang="en-US" altLang="en-US"/>
              <a:pPr/>
              <a:t>‹#›</a:t>
            </a:fld>
            <a:endParaRPr lang="en-US" altLang="en-US"/>
          </a:p>
        </p:txBody>
      </p:sp>
    </p:spTree>
    <p:extLst>
      <p:ext uri="{BB962C8B-B14F-4D97-AF65-F5344CB8AC3E}">
        <p14:creationId xmlns:p14="http://schemas.microsoft.com/office/powerpoint/2010/main" val="39083998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C0E3CA7-1FE3-4CB9-8FDD-97171484CFE5}" type="slidenum">
              <a:rPr lang="en-US" altLang="en-US"/>
              <a:pPr/>
              <a:t>‹#›</a:t>
            </a:fld>
            <a:endParaRPr lang="en-US" altLang="en-US"/>
          </a:p>
        </p:txBody>
      </p:sp>
    </p:spTree>
    <p:extLst>
      <p:ext uri="{BB962C8B-B14F-4D97-AF65-F5344CB8AC3E}">
        <p14:creationId xmlns:p14="http://schemas.microsoft.com/office/powerpoint/2010/main" val="3135554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124F912-6943-46C7-A051-B04D30BBD15B}" type="slidenum">
              <a:rPr lang="en-US" altLang="en-US"/>
              <a:pPr/>
              <a:t>‹#›</a:t>
            </a:fld>
            <a:endParaRPr lang="en-US" altLang="en-US"/>
          </a:p>
        </p:txBody>
      </p:sp>
    </p:spTree>
    <p:extLst>
      <p:ext uri="{BB962C8B-B14F-4D97-AF65-F5344CB8AC3E}">
        <p14:creationId xmlns:p14="http://schemas.microsoft.com/office/powerpoint/2010/main" val="37713439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286CAF5-41BE-495D-8AC4-A54BA3D071A7}" type="slidenum">
              <a:rPr lang="en-US" altLang="en-US"/>
              <a:pPr/>
              <a:t>‹#›</a:t>
            </a:fld>
            <a:endParaRPr lang="en-US" altLang="en-US"/>
          </a:p>
        </p:txBody>
      </p:sp>
    </p:spTree>
    <p:extLst>
      <p:ext uri="{BB962C8B-B14F-4D97-AF65-F5344CB8AC3E}">
        <p14:creationId xmlns:p14="http://schemas.microsoft.com/office/powerpoint/2010/main" val="422201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8F32110-1480-4A92-B98B-ABC96A4F7ECB}" type="slidenum">
              <a:rPr lang="en-US" altLang="en-US"/>
              <a:pPr/>
              <a:t>‹#›</a:t>
            </a:fld>
            <a:endParaRPr lang="en-US" altLang="en-US"/>
          </a:p>
        </p:txBody>
      </p:sp>
    </p:spTree>
    <p:extLst>
      <p:ext uri="{BB962C8B-B14F-4D97-AF65-F5344CB8AC3E}">
        <p14:creationId xmlns:p14="http://schemas.microsoft.com/office/powerpoint/2010/main" val="20235310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EBE68BD-43DD-48AC-98FE-4FBD945F1FF4}" type="slidenum">
              <a:rPr lang="en-US" altLang="en-US"/>
              <a:pPr/>
              <a:t>‹#›</a:t>
            </a:fld>
            <a:endParaRPr lang="en-US" altLang="en-US"/>
          </a:p>
        </p:txBody>
      </p:sp>
    </p:spTree>
    <p:extLst>
      <p:ext uri="{BB962C8B-B14F-4D97-AF65-F5344CB8AC3E}">
        <p14:creationId xmlns:p14="http://schemas.microsoft.com/office/powerpoint/2010/main" val="11027324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269CDBF-648D-4320-9590-DAB667ED27C9}" type="slidenum">
              <a:rPr lang="en-US" altLang="en-US"/>
              <a:pPr/>
              <a:t>‹#›</a:t>
            </a:fld>
            <a:endParaRPr lang="en-US" altLang="en-US"/>
          </a:p>
        </p:txBody>
      </p:sp>
    </p:spTree>
    <p:extLst>
      <p:ext uri="{BB962C8B-B14F-4D97-AF65-F5344CB8AC3E}">
        <p14:creationId xmlns:p14="http://schemas.microsoft.com/office/powerpoint/2010/main" val="3224154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880533" y="609600"/>
            <a:ext cx="103970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8"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Lst>
  <p:timing>
    <p:tnLst>
      <p:par>
        <p:cTn id="1" dur="indefinite" restart="never" nodeType="tmRoot"/>
      </p:par>
    </p:tnLst>
  </p:timing>
  <p:txStyles>
    <p:titleStyle>
      <a:lvl1pPr algn="l" rtl="0" eaLnBrk="0" fontAlgn="base" hangingPunct="0">
        <a:spcBef>
          <a:spcPct val="0"/>
        </a:spcBef>
        <a:spcAft>
          <a:spcPct val="0"/>
        </a:spcAft>
        <a:defRPr sz="4000" b="1">
          <a:solidFill>
            <a:srgbClr val="990033"/>
          </a:solidFill>
          <a:latin typeface="Myriad Pro" panose="020B0503030403020204" pitchFamily="34" charset="0"/>
          <a:ea typeface="MS PGothic" panose="020B0600070205080204" pitchFamily="34" charset="-128"/>
          <a:cs typeface="Myriad Pro" panose="020B0503030403020204" pitchFamily="34"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800">
          <a:solidFill>
            <a:schemeClr val="tx2"/>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2"/>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2"/>
          </a:solidFill>
          <a:latin typeface="+mn-lt"/>
          <a:ea typeface="ＭＳ Ｐゴシック" charset="-128"/>
        </a:defRPr>
      </a:lvl6pPr>
      <a:lvl7pPr marL="2971800" indent="-228600" algn="l" rtl="0" fontAlgn="base">
        <a:spcBef>
          <a:spcPct val="20000"/>
        </a:spcBef>
        <a:spcAft>
          <a:spcPct val="0"/>
        </a:spcAft>
        <a:buChar char="»"/>
        <a:defRPr sz="2000">
          <a:solidFill>
            <a:schemeClr val="tx2"/>
          </a:solidFill>
          <a:latin typeface="+mn-lt"/>
          <a:ea typeface="ＭＳ Ｐゴシック" charset="-128"/>
        </a:defRPr>
      </a:lvl7pPr>
      <a:lvl8pPr marL="3429000" indent="-228600" algn="l" rtl="0" fontAlgn="base">
        <a:spcBef>
          <a:spcPct val="20000"/>
        </a:spcBef>
        <a:spcAft>
          <a:spcPct val="0"/>
        </a:spcAft>
        <a:buChar char="»"/>
        <a:defRPr sz="2000">
          <a:solidFill>
            <a:schemeClr val="tx2"/>
          </a:solidFill>
          <a:latin typeface="+mn-lt"/>
          <a:ea typeface="ＭＳ Ｐゴシック" charset="-128"/>
        </a:defRPr>
      </a:lvl8pPr>
      <a:lvl9pPr marL="3886200" indent="-228600" algn="l" rtl="0" fontAlgn="base">
        <a:spcBef>
          <a:spcPct val="20000"/>
        </a:spcBef>
        <a:spcAft>
          <a:spcPct val="0"/>
        </a:spcAft>
        <a:buChar char="»"/>
        <a:defRPr sz="2000">
          <a:solidFill>
            <a:schemeClr val="tx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781120" y="3438659"/>
            <a:ext cx="9047085" cy="1752600"/>
          </a:xfrm>
        </p:spPr>
        <p:txBody>
          <a:bodyPr/>
          <a:lstStyle/>
          <a:p>
            <a:pPr eaLnBrk="1" hangingPunct="1">
              <a:spcBef>
                <a:spcPct val="0"/>
              </a:spcBef>
            </a:pPr>
            <a:r>
              <a:rPr lang="en-GB" altLang="en-US" sz="3090" dirty="0" smtClean="0">
                <a:latin typeface="Arial" panose="020B0604020202020204" pitchFamily="34" charset="0"/>
              </a:rPr>
              <a:t>Key Principles of </a:t>
            </a:r>
            <a:r>
              <a:rPr lang="en-GB" altLang="en-US" sz="3090" dirty="0" err="1" smtClean="0"/>
              <a:t>Behavior</a:t>
            </a:r>
            <a:r>
              <a:rPr lang="en-GB" altLang="en-US" sz="3090" dirty="0" smtClean="0">
                <a:latin typeface="Arial" panose="020B0604020202020204" pitchFamily="34" charset="0"/>
              </a:rPr>
              <a:t> Change</a:t>
            </a:r>
            <a:endParaRPr lang="en-US" altLang="en-US" sz="3090" dirty="0" smtClean="0"/>
          </a:p>
          <a:p>
            <a:pPr eaLnBrk="1" hangingPunct="1">
              <a:spcBef>
                <a:spcPct val="0"/>
              </a:spcBef>
            </a:pPr>
            <a:endParaRPr lang="en-US" altLang="en-US" sz="3090" dirty="0">
              <a:latin typeface="Arial" panose="020B0604020202020204" pitchFamily="34" charset="0"/>
            </a:endParaRPr>
          </a:p>
        </p:txBody>
      </p:sp>
      <p:sp>
        <p:nvSpPr>
          <p:cNvPr id="5" name="Content Placeholder 4"/>
          <p:cNvSpPr>
            <a:spLocks noGrp="1"/>
          </p:cNvSpPr>
          <p:nvPr>
            <p:ph sz="quarter" idx="13"/>
          </p:nvPr>
        </p:nvSpPr>
        <p:spPr/>
        <p:txBody>
          <a:bodyPr/>
          <a:lstStyle/>
          <a:p>
            <a:r>
              <a:rPr lang="en-US" dirty="0" smtClean="0"/>
              <a:t>Class 6</a:t>
            </a:r>
            <a:endParaRPr lang="en-GB" dirty="0"/>
          </a:p>
        </p:txBody>
      </p:sp>
    </p:spTree>
    <p:extLst>
      <p:ext uri="{BB962C8B-B14F-4D97-AF65-F5344CB8AC3E}">
        <p14:creationId xmlns:p14="http://schemas.microsoft.com/office/powerpoint/2010/main" val="3050865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80533" y="1981200"/>
            <a:ext cx="10397067" cy="1143000"/>
          </a:xfrm>
        </p:spPr>
        <p:txBody>
          <a:bodyPr/>
          <a:lstStyle/>
          <a:p>
            <a:pPr algn="ctr"/>
            <a:r>
              <a:rPr lang="en-GB" altLang="en-US" dirty="0">
                <a:ea typeface="ＭＳ Ｐゴシック" pitchFamily="-108" charset="-128"/>
              </a:rPr>
              <a:t>PRINCIPLE </a:t>
            </a:r>
            <a:r>
              <a:rPr lang="en-GB" altLang="en-US" dirty="0" smtClean="0">
                <a:ea typeface="ＭＳ Ｐゴシック" pitchFamily="-108" charset="-128"/>
              </a:rPr>
              <a:t>#3</a:t>
            </a:r>
            <a:endParaRPr lang="en-US" altLang="en-US" dirty="0" smtClean="0"/>
          </a:p>
        </p:txBody>
      </p:sp>
      <p:sp>
        <p:nvSpPr>
          <p:cNvPr id="3" name="Content Placeholder 2"/>
          <p:cNvSpPr>
            <a:spLocks noGrp="1"/>
          </p:cNvSpPr>
          <p:nvPr>
            <p:ph idx="1"/>
          </p:nvPr>
        </p:nvSpPr>
        <p:spPr>
          <a:xfrm>
            <a:off x="914400" y="3352800"/>
            <a:ext cx="10363200" cy="4114800"/>
          </a:xfrm>
        </p:spPr>
        <p:txBody>
          <a:bodyPr/>
          <a:lstStyle/>
          <a:p>
            <a:pPr marL="0" indent="0" algn="ctr" eaLnBrk="1" hangingPunct="1">
              <a:lnSpc>
                <a:spcPct val="80000"/>
              </a:lnSpc>
              <a:buNone/>
            </a:pPr>
            <a:r>
              <a:rPr lang="en-GB" altLang="en-US" sz="5400" dirty="0">
                <a:latin typeface="Myriad Pro" panose="020B0503030403020204" pitchFamily="34" charset="0"/>
              </a:rPr>
              <a:t>Human </a:t>
            </a:r>
            <a:r>
              <a:rPr lang="en-GB" altLang="en-US" sz="5400" dirty="0" err="1">
                <a:latin typeface="Myriad Pro" panose="020B0503030403020204" pitchFamily="34" charset="0"/>
              </a:rPr>
              <a:t>behavior</a:t>
            </a:r>
            <a:r>
              <a:rPr lang="en-GB" altLang="en-US" sz="5400" dirty="0">
                <a:latin typeface="Myriad Pro" panose="020B0503030403020204" pitchFamily="34" charset="0"/>
              </a:rPr>
              <a:t>, and thus </a:t>
            </a:r>
            <a:r>
              <a:rPr lang="en-GB" altLang="en-US" sz="5400" dirty="0" err="1">
                <a:latin typeface="Myriad Pro" panose="020B0503030403020204" pitchFamily="34" charset="0"/>
              </a:rPr>
              <a:t>behavior</a:t>
            </a:r>
            <a:r>
              <a:rPr lang="en-GB" altLang="en-US" sz="5400" dirty="0">
                <a:latin typeface="Myriad Pro" panose="020B0503030403020204" pitchFamily="34" charset="0"/>
              </a:rPr>
              <a:t> change, is influenced by many factors. </a:t>
            </a:r>
            <a:br>
              <a:rPr lang="en-GB" altLang="en-US" sz="5400" dirty="0">
                <a:latin typeface="Myriad Pro" panose="020B0503030403020204" pitchFamily="34" charset="0"/>
              </a:rPr>
            </a:br>
            <a:endParaRPr lang="en-GB" altLang="en-US" sz="5400" dirty="0">
              <a:latin typeface="Myriad Pro" panose="020B0503030403020204" pitchFamily="34" charset="0"/>
            </a:endParaRPr>
          </a:p>
        </p:txBody>
      </p:sp>
    </p:spTree>
    <p:extLst>
      <p:ext uri="{BB962C8B-B14F-4D97-AF65-F5344CB8AC3E}">
        <p14:creationId xmlns:p14="http://schemas.microsoft.com/office/powerpoint/2010/main" val="181006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Building Blocks of Change</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smtClean="0">
                <a:latin typeface="Myriad Pro" panose="020B0503030403020204" pitchFamily="34" charset="0"/>
              </a:rPr>
              <a:t>When </a:t>
            </a:r>
            <a:r>
              <a:rPr lang="en-GB" altLang="en-US" dirty="0">
                <a:latin typeface="Myriad Pro" panose="020B0503030403020204" pitchFamily="34" charset="0"/>
              </a:rPr>
              <a:t>factors make it hard to change </a:t>
            </a:r>
            <a:r>
              <a:rPr lang="en-GB" altLang="en-US" dirty="0" err="1">
                <a:latin typeface="Myriad Pro" panose="020B0503030403020204" pitchFamily="34" charset="0"/>
              </a:rPr>
              <a:t>behavior</a:t>
            </a:r>
            <a:r>
              <a:rPr lang="en-GB" altLang="en-US" dirty="0">
                <a:latin typeface="Myriad Pro" panose="020B0503030403020204" pitchFamily="34" charset="0"/>
              </a:rPr>
              <a:t> we call them Barriers </a:t>
            </a:r>
            <a:endParaRPr lang="en-GB" altLang="en-US" dirty="0" smtClean="0">
              <a:latin typeface="Myriad Pro" panose="020B0503030403020204" pitchFamily="34" charset="0"/>
            </a:endParaRPr>
          </a:p>
          <a:p>
            <a:pPr eaLnBrk="1" hangingPunct="1">
              <a:lnSpc>
                <a:spcPct val="80000"/>
              </a:lnSpc>
            </a:pPr>
            <a:r>
              <a:rPr lang="en-GB" altLang="en-US" dirty="0" smtClean="0">
                <a:latin typeface="Myriad Pro" panose="020B0503030403020204" pitchFamily="34" charset="0"/>
              </a:rPr>
              <a:t>When </a:t>
            </a:r>
            <a:r>
              <a:rPr lang="en-GB" altLang="en-US" dirty="0">
                <a:latin typeface="Myriad Pro" panose="020B0503030403020204" pitchFamily="34" charset="0"/>
              </a:rPr>
              <a:t>they make it easier to change </a:t>
            </a:r>
            <a:r>
              <a:rPr lang="en-GB" altLang="en-US" dirty="0" err="1">
                <a:latin typeface="Myriad Pro" panose="020B0503030403020204" pitchFamily="34" charset="0"/>
              </a:rPr>
              <a:t>behavior</a:t>
            </a:r>
            <a:r>
              <a:rPr lang="en-GB" altLang="en-US" dirty="0">
                <a:latin typeface="Myriad Pro" panose="020B0503030403020204" pitchFamily="34" charset="0"/>
              </a:rPr>
              <a:t> we call them Facilitators</a:t>
            </a:r>
          </a:p>
          <a:p>
            <a:pPr eaLnBrk="1" hangingPunct="1">
              <a:lnSpc>
                <a:spcPct val="80000"/>
              </a:lnSpc>
            </a:pPr>
            <a:endParaRPr lang="en-GB" altLang="en-US" dirty="0">
              <a:latin typeface="Myriad Pro" panose="020B0503030403020204" pitchFamily="34" charset="0"/>
            </a:endParaRP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3537470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err="1">
                <a:ea typeface="ＭＳ Ｐゴシック" pitchFamily="-108" charset="-128"/>
              </a:rPr>
              <a:t>Behavior</a:t>
            </a:r>
            <a:r>
              <a:rPr lang="en-GB" altLang="en-US" dirty="0">
                <a:ea typeface="ＭＳ Ｐゴシック" pitchFamily="-108" charset="-128"/>
              </a:rPr>
              <a:t> Change in Context</a:t>
            </a:r>
            <a:br>
              <a:rPr lang="en-GB" altLang="en-US" dirty="0">
                <a:ea typeface="ＭＳ Ｐゴシック" pitchFamily="-108" charset="-128"/>
              </a:rPr>
            </a:br>
            <a:endParaRPr lang="en-US" altLang="en-US" dirty="0" smtClean="0"/>
          </a:p>
        </p:txBody>
      </p:sp>
      <p:pic>
        <p:nvPicPr>
          <p:cNvPr id="5" name="Picture 10" descr="Transformational Communication 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425" y="1735137"/>
            <a:ext cx="7064375"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6729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Individual Influences	</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Information - What’s the problem? </a:t>
            </a:r>
          </a:p>
          <a:p>
            <a:pPr eaLnBrk="1" hangingPunct="1">
              <a:lnSpc>
                <a:spcPct val="80000"/>
              </a:lnSpc>
            </a:pPr>
            <a:r>
              <a:rPr lang="en-GB" altLang="en-US" dirty="0">
                <a:latin typeface="Myriad Pro" panose="020B0503030403020204" pitchFamily="34" charset="0"/>
              </a:rPr>
              <a:t>Risk perception - What’s it got to do with me?</a:t>
            </a:r>
          </a:p>
          <a:p>
            <a:pPr eaLnBrk="1" hangingPunct="1">
              <a:lnSpc>
                <a:spcPct val="80000"/>
              </a:lnSpc>
            </a:pPr>
            <a:r>
              <a:rPr lang="en-GB" altLang="en-US" dirty="0">
                <a:latin typeface="Myriad Pro" panose="020B0503030403020204" pitchFamily="34" charset="0"/>
              </a:rPr>
              <a:t>Skills - Do I have what it takes?</a:t>
            </a:r>
          </a:p>
          <a:p>
            <a:pPr eaLnBrk="1" hangingPunct="1">
              <a:lnSpc>
                <a:spcPct val="80000"/>
              </a:lnSpc>
            </a:pPr>
            <a:r>
              <a:rPr lang="en-GB" altLang="en-US" dirty="0">
                <a:latin typeface="Myriad Pro" panose="020B0503030403020204" pitchFamily="34" charset="0"/>
              </a:rPr>
              <a:t>Confidence - Will I succeed?</a:t>
            </a:r>
          </a:p>
          <a:p>
            <a:pPr eaLnBrk="1" hangingPunct="1">
              <a:lnSpc>
                <a:spcPct val="80000"/>
              </a:lnSpc>
            </a:pPr>
            <a:r>
              <a:rPr lang="en-GB" altLang="en-US" dirty="0">
                <a:latin typeface="Myriad Pro" panose="020B0503030403020204" pitchFamily="34" charset="0"/>
              </a:rPr>
              <a:t>Expected Results - What will happen if I do this?</a:t>
            </a: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3935243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Social and Community Influences</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Interpersonal relationships</a:t>
            </a:r>
          </a:p>
          <a:p>
            <a:pPr lvl="1" eaLnBrk="1" hangingPunct="1">
              <a:lnSpc>
                <a:spcPct val="80000"/>
              </a:lnSpc>
              <a:buFont typeface="Arial" panose="020B0604020202020204" pitchFamily="34" charset="0"/>
              <a:buChar char="•"/>
            </a:pPr>
            <a:r>
              <a:rPr lang="en-GB" altLang="en-US" dirty="0">
                <a:latin typeface="Myriad Pro" panose="020B0503030403020204" pitchFamily="34" charset="0"/>
              </a:rPr>
              <a:t>Sex partners, family, friends, the fabric of people that impact on an individual</a:t>
            </a:r>
          </a:p>
          <a:p>
            <a:pPr lvl="1" eaLnBrk="1" hangingPunct="1">
              <a:lnSpc>
                <a:spcPct val="80000"/>
              </a:lnSpc>
              <a:buFont typeface="Arial" panose="020B0604020202020204" pitchFamily="34" charset="0"/>
              <a:buChar char="•"/>
            </a:pPr>
            <a:r>
              <a:rPr lang="en-GB" altLang="en-US" dirty="0">
                <a:latin typeface="Myriad Pro" panose="020B0503030403020204" pitchFamily="34" charset="0"/>
              </a:rPr>
              <a:t>Community leaders, faith leaders and influencers, significant figures in the community</a:t>
            </a:r>
          </a:p>
          <a:p>
            <a:pPr lvl="1" eaLnBrk="1" hangingPunct="1">
              <a:lnSpc>
                <a:spcPct val="80000"/>
              </a:lnSpc>
              <a:buFont typeface="Arial" panose="020B0604020202020204" pitchFamily="34" charset="0"/>
              <a:buChar char="•"/>
            </a:pPr>
            <a:r>
              <a:rPr lang="en-GB" altLang="en-US" dirty="0">
                <a:latin typeface="Myriad Pro" panose="020B0503030403020204" pitchFamily="34" charset="0"/>
              </a:rPr>
              <a:t>Ideas and norms</a:t>
            </a:r>
          </a:p>
          <a:p>
            <a:pPr eaLnBrk="1" hangingPunct="1">
              <a:lnSpc>
                <a:spcPct val="80000"/>
              </a:lnSpc>
            </a:pPr>
            <a:endParaRPr lang="en-GB" altLang="en-US" dirty="0">
              <a:latin typeface="Myriad Pro" panose="020B0503030403020204" pitchFamily="34" charset="0"/>
            </a:endParaRP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2907645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Societal Influences</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Media, Culture </a:t>
            </a:r>
          </a:p>
          <a:p>
            <a:pPr eaLnBrk="1" hangingPunct="1">
              <a:lnSpc>
                <a:spcPct val="80000"/>
              </a:lnSpc>
            </a:pPr>
            <a:r>
              <a:rPr lang="en-GB" altLang="en-US" dirty="0">
                <a:latin typeface="Myriad Pro" panose="020B0503030403020204" pitchFamily="34" charset="0"/>
              </a:rPr>
              <a:t>Infrastructure</a:t>
            </a:r>
          </a:p>
          <a:p>
            <a:pPr eaLnBrk="1" hangingPunct="1">
              <a:lnSpc>
                <a:spcPct val="80000"/>
              </a:lnSpc>
            </a:pPr>
            <a:r>
              <a:rPr lang="en-GB" altLang="en-US" dirty="0">
                <a:latin typeface="Myriad Pro" panose="020B0503030403020204" pitchFamily="34" charset="0"/>
              </a:rPr>
              <a:t>Legislation &amp; policy</a:t>
            </a:r>
          </a:p>
          <a:p>
            <a:pPr eaLnBrk="1" hangingPunct="1">
              <a:lnSpc>
                <a:spcPct val="80000"/>
              </a:lnSpc>
            </a:pPr>
            <a:r>
              <a:rPr lang="en-GB" altLang="en-US" dirty="0">
                <a:latin typeface="Myriad Pro" panose="020B0503030403020204" pitchFamily="34" charset="0"/>
              </a:rPr>
              <a:t>Service Availability and access</a:t>
            </a:r>
          </a:p>
          <a:p>
            <a:pPr eaLnBrk="1" hangingPunct="1">
              <a:lnSpc>
                <a:spcPct val="80000"/>
              </a:lnSpc>
            </a:pPr>
            <a:r>
              <a:rPr lang="en-GB" altLang="en-US" dirty="0">
                <a:latin typeface="Myriad Pro" panose="020B0503030403020204" pitchFamily="34" charset="0"/>
              </a:rPr>
              <a:t>Religion, faith</a:t>
            </a: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34999027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80533" y="1981200"/>
            <a:ext cx="10397067" cy="1143000"/>
          </a:xfrm>
        </p:spPr>
        <p:txBody>
          <a:bodyPr/>
          <a:lstStyle/>
          <a:p>
            <a:pPr algn="ctr"/>
            <a:r>
              <a:rPr lang="en-GB" altLang="en-US" dirty="0">
                <a:ea typeface="ＭＳ Ｐゴシック" pitchFamily="-108" charset="-128"/>
              </a:rPr>
              <a:t>PRINCIPLE </a:t>
            </a:r>
            <a:r>
              <a:rPr lang="en-GB" altLang="en-US" dirty="0" smtClean="0">
                <a:ea typeface="ＭＳ Ｐゴシック" pitchFamily="-108" charset="-128"/>
              </a:rPr>
              <a:t>#4</a:t>
            </a:r>
            <a:endParaRPr lang="en-US" altLang="en-US" dirty="0" smtClean="0"/>
          </a:p>
        </p:txBody>
      </p:sp>
      <p:sp>
        <p:nvSpPr>
          <p:cNvPr id="3" name="Content Placeholder 2"/>
          <p:cNvSpPr>
            <a:spLocks noGrp="1"/>
          </p:cNvSpPr>
          <p:nvPr>
            <p:ph idx="1"/>
          </p:nvPr>
        </p:nvSpPr>
        <p:spPr>
          <a:xfrm>
            <a:off x="914400" y="3352800"/>
            <a:ext cx="10363200" cy="4114800"/>
          </a:xfrm>
        </p:spPr>
        <p:txBody>
          <a:bodyPr/>
          <a:lstStyle/>
          <a:p>
            <a:pPr marL="0" indent="0" algn="ctr" eaLnBrk="1" hangingPunct="1">
              <a:lnSpc>
                <a:spcPct val="80000"/>
              </a:lnSpc>
              <a:buNone/>
            </a:pPr>
            <a:r>
              <a:rPr lang="en-US" altLang="en-US" sz="5400" dirty="0"/>
              <a:t>Change is a process.</a:t>
            </a:r>
            <a:endParaRPr lang="en-GB" altLang="en-US" sz="5400" dirty="0">
              <a:latin typeface="Myriad Pro" panose="020B0503030403020204" pitchFamily="34" charset="0"/>
            </a:endParaRPr>
          </a:p>
        </p:txBody>
      </p:sp>
    </p:spTree>
    <p:extLst>
      <p:ext uri="{BB962C8B-B14F-4D97-AF65-F5344CB8AC3E}">
        <p14:creationId xmlns:p14="http://schemas.microsoft.com/office/powerpoint/2010/main" val="27792137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232660"/>
            <a:ext cx="10363200" cy="4114800"/>
          </a:xfrm>
        </p:spPr>
        <p:txBody>
          <a:bodyPr/>
          <a:lstStyle/>
          <a:p>
            <a:pPr marL="0" indent="0" algn="ctr" eaLnBrk="1" hangingPunct="1">
              <a:lnSpc>
                <a:spcPct val="80000"/>
              </a:lnSpc>
              <a:buNone/>
            </a:pPr>
            <a:r>
              <a:rPr lang="en-GB" altLang="en-US" sz="5400" dirty="0"/>
              <a:t>Influencing </a:t>
            </a:r>
            <a:r>
              <a:rPr lang="en-GB" altLang="en-US" sz="5400" dirty="0" err="1"/>
              <a:t>behavior</a:t>
            </a:r>
            <a:r>
              <a:rPr lang="en-GB" altLang="en-US" sz="5400" dirty="0"/>
              <a:t> means addressing the context of </a:t>
            </a:r>
            <a:r>
              <a:rPr lang="en-GB" altLang="en-US" sz="5400" dirty="0" err="1"/>
              <a:t>behavior</a:t>
            </a:r>
            <a:r>
              <a:rPr lang="en-GB" altLang="en-US" sz="5400" dirty="0"/>
              <a:t> change </a:t>
            </a:r>
            <a:r>
              <a:rPr lang="en-GB" altLang="en-US" sz="5400" dirty="0">
                <a:solidFill>
                  <a:srgbClr val="AC4811"/>
                </a:solidFill>
              </a:rPr>
              <a:t>at every stage of the process.</a:t>
            </a:r>
            <a:br>
              <a:rPr lang="en-GB" altLang="en-US" sz="5400" dirty="0">
                <a:solidFill>
                  <a:srgbClr val="AC4811"/>
                </a:solidFill>
              </a:rPr>
            </a:br>
            <a:endParaRPr lang="en-GB" altLang="en-US" sz="5400" dirty="0">
              <a:solidFill>
                <a:srgbClr val="AC4811"/>
              </a:solidFill>
              <a:latin typeface="Myriad Pro" panose="020B0503030403020204" pitchFamily="34" charset="0"/>
            </a:endParaRPr>
          </a:p>
        </p:txBody>
      </p:sp>
    </p:spTree>
    <p:extLst>
      <p:ext uri="{BB962C8B-B14F-4D97-AF65-F5344CB8AC3E}">
        <p14:creationId xmlns:p14="http://schemas.microsoft.com/office/powerpoint/2010/main" val="27619872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Barriers &amp; facilitators to Individual process of change</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An example of a Barrier to political participation</a:t>
            </a:r>
          </a:p>
          <a:p>
            <a:pPr lvl="1" eaLnBrk="1" hangingPunct="1">
              <a:lnSpc>
                <a:spcPct val="80000"/>
              </a:lnSpc>
              <a:buFont typeface="Arial" panose="020B0604020202020204" pitchFamily="34" charset="0"/>
              <a:buChar char="•"/>
            </a:pPr>
            <a:r>
              <a:rPr lang="en-GB" altLang="en-US" dirty="0">
                <a:latin typeface="Myriad Pro" panose="020B0503030403020204" pitchFamily="34" charset="0"/>
              </a:rPr>
              <a:t>Women are expected to stay at home </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An example of </a:t>
            </a:r>
            <a:r>
              <a:rPr lang="en-GB" altLang="en-US" dirty="0" smtClean="0">
                <a:latin typeface="Myriad Pro" panose="020B0503030403020204" pitchFamily="34" charset="0"/>
              </a:rPr>
              <a:t>a Facilitator </a:t>
            </a:r>
            <a:r>
              <a:rPr lang="en-GB" altLang="en-US" dirty="0">
                <a:latin typeface="Myriad Pro" panose="020B0503030403020204" pitchFamily="34" charset="0"/>
              </a:rPr>
              <a:t>to political participation in :</a:t>
            </a:r>
          </a:p>
          <a:p>
            <a:pPr lvl="1" eaLnBrk="1" hangingPunct="1">
              <a:lnSpc>
                <a:spcPct val="80000"/>
              </a:lnSpc>
              <a:buFont typeface="Arial" panose="020B0604020202020204" pitchFamily="34" charset="0"/>
              <a:buChar char="•"/>
            </a:pPr>
            <a:r>
              <a:rPr lang="en-GB" altLang="en-US" dirty="0">
                <a:latin typeface="Myriad Pro" panose="020B0503030403020204" pitchFamily="34" charset="0"/>
              </a:rPr>
              <a:t>The woman may join a women’s group that is already involved in local community affairs</a:t>
            </a: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20126775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err="1">
                <a:ea typeface="ＭＳ Ｐゴシック" pitchFamily="-108" charset="-128"/>
              </a:rPr>
              <a:t>Behavior</a:t>
            </a:r>
            <a:r>
              <a:rPr lang="en-GB" altLang="en-US" dirty="0">
                <a:ea typeface="ＭＳ Ｐゴシック" pitchFamily="-108" charset="-128"/>
              </a:rPr>
              <a:t> Change is a Process:</a:t>
            </a:r>
            <a:br>
              <a:rPr lang="en-GB" altLang="en-US" dirty="0">
                <a:ea typeface="ＭＳ Ｐゴシック" pitchFamily="-108" charset="-128"/>
              </a:rPr>
            </a:br>
            <a:r>
              <a:rPr lang="en-GB" altLang="en-US" dirty="0">
                <a:ea typeface="ＭＳ Ｐゴシック" pitchFamily="-108" charset="-128"/>
              </a:rPr>
              <a:t>Stages of Change</a:t>
            </a:r>
            <a:endParaRPr lang="en-US" altLang="en-US" dirty="0" smtClean="0"/>
          </a:p>
        </p:txBody>
      </p:sp>
      <p:sp>
        <p:nvSpPr>
          <p:cNvPr id="28" name="AutoShape 4"/>
          <p:cNvSpPr>
            <a:spLocks noChangeArrowheads="1"/>
          </p:cNvSpPr>
          <p:nvPr/>
        </p:nvSpPr>
        <p:spPr bwMode="auto">
          <a:xfrm>
            <a:off x="4747260" y="4107180"/>
            <a:ext cx="976313" cy="1323975"/>
          </a:xfrm>
          <a:prstGeom prst="chevron">
            <a:avLst>
              <a:gd name="adj" fmla="val 25000"/>
            </a:avLst>
          </a:prstGeom>
          <a:solidFill>
            <a:srgbClr val="CCFF66"/>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Arial" charset="0"/>
              <a:ea typeface="ＭＳ Ｐゴシック" charset="0"/>
            </a:endParaRPr>
          </a:p>
        </p:txBody>
      </p:sp>
      <p:sp>
        <p:nvSpPr>
          <p:cNvPr id="29" name="AutoShape 5"/>
          <p:cNvSpPr>
            <a:spLocks noChangeArrowheads="1"/>
          </p:cNvSpPr>
          <p:nvPr/>
        </p:nvSpPr>
        <p:spPr bwMode="auto">
          <a:xfrm>
            <a:off x="5814060" y="4107180"/>
            <a:ext cx="976313" cy="1323975"/>
          </a:xfrm>
          <a:prstGeom prst="chevron">
            <a:avLst>
              <a:gd name="adj" fmla="val 25000"/>
            </a:avLst>
          </a:prstGeom>
          <a:solidFill>
            <a:srgbClr val="CCFFCC"/>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Arial" charset="0"/>
              <a:ea typeface="ＭＳ Ｐゴシック" charset="0"/>
            </a:endParaRPr>
          </a:p>
        </p:txBody>
      </p:sp>
      <p:sp>
        <p:nvSpPr>
          <p:cNvPr id="30" name="AutoShape 6"/>
          <p:cNvSpPr>
            <a:spLocks noChangeArrowheads="1"/>
          </p:cNvSpPr>
          <p:nvPr/>
        </p:nvSpPr>
        <p:spPr bwMode="auto">
          <a:xfrm>
            <a:off x="6804660" y="4107180"/>
            <a:ext cx="976313" cy="1323975"/>
          </a:xfrm>
          <a:prstGeom prst="chevron">
            <a:avLst>
              <a:gd name="adj" fmla="val 25000"/>
            </a:avLst>
          </a:prstGeom>
          <a:solidFill>
            <a:srgbClr val="FFFFFF"/>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Arial" charset="0"/>
              <a:ea typeface="ＭＳ Ｐゴシック" charset="0"/>
            </a:endParaRPr>
          </a:p>
        </p:txBody>
      </p:sp>
      <p:sp>
        <p:nvSpPr>
          <p:cNvPr id="31" name="AutoShape 7"/>
          <p:cNvSpPr>
            <a:spLocks noChangeArrowheads="1"/>
          </p:cNvSpPr>
          <p:nvPr/>
        </p:nvSpPr>
        <p:spPr bwMode="auto">
          <a:xfrm>
            <a:off x="3756660" y="4107180"/>
            <a:ext cx="976313" cy="1323975"/>
          </a:xfrm>
          <a:prstGeom prst="chevron">
            <a:avLst>
              <a:gd name="adj" fmla="val 25000"/>
            </a:avLst>
          </a:prstGeom>
          <a:solidFill>
            <a:srgbClr val="99CC00"/>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Arial" charset="0"/>
              <a:ea typeface="ＭＳ Ｐゴシック" charset="0"/>
            </a:endParaRPr>
          </a:p>
        </p:txBody>
      </p:sp>
      <p:sp>
        <p:nvSpPr>
          <p:cNvPr id="32" name="AutoShape 8"/>
          <p:cNvSpPr>
            <a:spLocks noChangeArrowheads="1"/>
          </p:cNvSpPr>
          <p:nvPr/>
        </p:nvSpPr>
        <p:spPr bwMode="auto">
          <a:xfrm>
            <a:off x="2842260" y="4107180"/>
            <a:ext cx="976313" cy="1323975"/>
          </a:xfrm>
          <a:prstGeom prst="chevron">
            <a:avLst>
              <a:gd name="adj" fmla="val 25000"/>
            </a:avLst>
          </a:prstGeom>
          <a:solidFill>
            <a:srgbClr val="008000"/>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Arial" charset="0"/>
              <a:ea typeface="ＭＳ Ｐゴシック" charset="0"/>
            </a:endParaRPr>
          </a:p>
        </p:txBody>
      </p:sp>
      <p:sp>
        <p:nvSpPr>
          <p:cNvPr id="33" name="AutoShape 9"/>
          <p:cNvSpPr>
            <a:spLocks noChangeArrowheads="1"/>
          </p:cNvSpPr>
          <p:nvPr/>
        </p:nvSpPr>
        <p:spPr bwMode="auto">
          <a:xfrm>
            <a:off x="7871460" y="4107180"/>
            <a:ext cx="976313" cy="1323975"/>
          </a:xfrm>
          <a:prstGeom prst="chevron">
            <a:avLst>
              <a:gd name="adj" fmla="val 25000"/>
            </a:avLst>
          </a:prstGeom>
          <a:solidFill>
            <a:srgbClr val="FFFF99"/>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Arial" charset="0"/>
              <a:ea typeface="ＭＳ Ｐゴシック" charset="0"/>
            </a:endParaRPr>
          </a:p>
        </p:txBody>
      </p:sp>
      <p:sp>
        <p:nvSpPr>
          <p:cNvPr id="34" name="AutoShape 10"/>
          <p:cNvSpPr>
            <a:spLocks noChangeArrowheads="1"/>
          </p:cNvSpPr>
          <p:nvPr/>
        </p:nvSpPr>
        <p:spPr bwMode="auto">
          <a:xfrm>
            <a:off x="8862060" y="4107180"/>
            <a:ext cx="976313" cy="1323975"/>
          </a:xfrm>
          <a:prstGeom prst="chevron">
            <a:avLst>
              <a:gd name="adj"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Arial" charset="0"/>
              <a:ea typeface="ＭＳ Ｐゴシック" charset="0"/>
            </a:endParaRPr>
          </a:p>
        </p:txBody>
      </p:sp>
      <p:sp>
        <p:nvSpPr>
          <p:cNvPr id="35" name="Text Box 11"/>
          <p:cNvSpPr txBox="1">
            <a:spLocks noChangeArrowheads="1"/>
          </p:cNvSpPr>
          <p:nvPr/>
        </p:nvSpPr>
        <p:spPr bwMode="auto">
          <a:xfrm rot="19680000">
            <a:off x="2820355" y="3004989"/>
            <a:ext cx="2067874"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sz="2800" dirty="0">
                <a:latin typeface="Myriad Pro" panose="020B0503030403020204" pitchFamily="34" charset="0"/>
                <a:ea typeface="ＭＳ Ｐゴシック" charset="0"/>
              </a:rPr>
              <a:t>Not thinking</a:t>
            </a:r>
            <a:endParaRPr lang="en-US" dirty="0">
              <a:latin typeface="Myriad Pro" panose="020B0503030403020204" pitchFamily="34" charset="0"/>
              <a:ea typeface="ＭＳ Ｐゴシック" charset="0"/>
            </a:endParaRPr>
          </a:p>
        </p:txBody>
      </p:sp>
      <p:sp>
        <p:nvSpPr>
          <p:cNvPr id="36" name="Text Box 12"/>
          <p:cNvSpPr txBox="1">
            <a:spLocks noChangeArrowheads="1"/>
          </p:cNvSpPr>
          <p:nvPr/>
        </p:nvSpPr>
        <p:spPr bwMode="auto">
          <a:xfrm rot="19680000">
            <a:off x="4318635" y="3203893"/>
            <a:ext cx="1487488"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sz="2800">
                <a:latin typeface="Myriad Pro" panose="020B0503030403020204" pitchFamily="34" charset="0"/>
                <a:ea typeface="ＭＳ Ｐゴシック" charset="0"/>
              </a:rPr>
              <a:t>Thinking</a:t>
            </a:r>
            <a:endParaRPr lang="en-US">
              <a:latin typeface="Myriad Pro" panose="020B0503030403020204" pitchFamily="34" charset="0"/>
              <a:ea typeface="ＭＳ Ｐゴシック" charset="0"/>
            </a:endParaRPr>
          </a:p>
        </p:txBody>
      </p:sp>
      <p:sp>
        <p:nvSpPr>
          <p:cNvPr id="37" name="Text Box 13"/>
          <p:cNvSpPr txBox="1">
            <a:spLocks noChangeArrowheads="1"/>
          </p:cNvSpPr>
          <p:nvPr/>
        </p:nvSpPr>
        <p:spPr bwMode="auto">
          <a:xfrm rot="19494210">
            <a:off x="5988685" y="3013393"/>
            <a:ext cx="2051050"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sz="2800">
                <a:latin typeface="Myriad Pro" panose="020B0503030403020204" pitchFamily="34" charset="0"/>
                <a:ea typeface="ＭＳ Ｐゴシック" charset="0"/>
              </a:rPr>
              <a:t>Taking Steps</a:t>
            </a:r>
            <a:endParaRPr lang="en-US">
              <a:latin typeface="Myriad Pro" panose="020B0503030403020204" pitchFamily="34" charset="0"/>
              <a:ea typeface="ＭＳ Ｐゴシック" charset="0"/>
            </a:endParaRPr>
          </a:p>
        </p:txBody>
      </p:sp>
      <p:sp>
        <p:nvSpPr>
          <p:cNvPr id="38" name="Text Box 14"/>
          <p:cNvSpPr txBox="1">
            <a:spLocks noChangeArrowheads="1"/>
          </p:cNvSpPr>
          <p:nvPr/>
        </p:nvSpPr>
        <p:spPr bwMode="auto">
          <a:xfrm rot="19680000">
            <a:off x="7400879" y="3151039"/>
            <a:ext cx="1644425"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sz="2800">
                <a:latin typeface="Myriad Pro" panose="020B0503030403020204" pitchFamily="34" charset="0"/>
                <a:ea typeface="ＭＳ Ｐゴシック" charset="0"/>
              </a:rPr>
              <a:t>Changing</a:t>
            </a:r>
            <a:endParaRPr lang="en-US">
              <a:latin typeface="Myriad Pro" panose="020B0503030403020204" pitchFamily="34" charset="0"/>
              <a:ea typeface="ＭＳ Ｐゴシック" charset="0"/>
            </a:endParaRPr>
          </a:p>
        </p:txBody>
      </p:sp>
      <p:sp>
        <p:nvSpPr>
          <p:cNvPr id="39" name="Rectangle 16"/>
          <p:cNvSpPr>
            <a:spLocks noChangeArrowheads="1"/>
          </p:cNvSpPr>
          <p:nvPr/>
        </p:nvSpPr>
        <p:spPr bwMode="auto">
          <a:xfrm>
            <a:off x="9727248" y="2884805"/>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800">
              <a:latin typeface="Arial" charset="0"/>
              <a:ea typeface="ＭＳ Ｐゴシック" charset="0"/>
            </a:endParaRPr>
          </a:p>
        </p:txBody>
      </p:sp>
    </p:spTree>
    <p:extLst>
      <p:ext uri="{BB962C8B-B14F-4D97-AF65-F5344CB8AC3E}">
        <p14:creationId xmlns:p14="http://schemas.microsoft.com/office/powerpoint/2010/main" val="187783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a:p>
        </p:txBody>
      </p:sp>
      <p:sp>
        <p:nvSpPr>
          <p:cNvPr id="4" name="Title 3"/>
          <p:cNvSpPr>
            <a:spLocks noGrp="1"/>
          </p:cNvSpPr>
          <p:nvPr>
            <p:ph type="title"/>
          </p:nvPr>
        </p:nvSpPr>
        <p:spPr/>
        <p:txBody>
          <a:bodyPr/>
          <a:lstStyle/>
          <a:p>
            <a:endParaRPr lang="en-GB"/>
          </a:p>
        </p:txBody>
      </p:sp>
      <p:pic>
        <p:nvPicPr>
          <p:cNvPr id="6" name="Picture 4" descr="SAM_00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1" y="-953362"/>
            <a:ext cx="12588242" cy="878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80533" y="1981200"/>
            <a:ext cx="10397067" cy="1143000"/>
          </a:xfrm>
        </p:spPr>
        <p:txBody>
          <a:bodyPr/>
          <a:lstStyle/>
          <a:p>
            <a:pPr algn="ctr"/>
            <a:r>
              <a:rPr lang="en-GB" altLang="en-US" dirty="0">
                <a:ea typeface="ＭＳ Ｐゴシック" pitchFamily="-108" charset="-128"/>
              </a:rPr>
              <a:t>PRINCIPLE </a:t>
            </a:r>
            <a:r>
              <a:rPr lang="en-GB" altLang="en-US" dirty="0" smtClean="0">
                <a:ea typeface="ＭＳ Ｐゴシック" pitchFamily="-108" charset="-128"/>
              </a:rPr>
              <a:t>#5</a:t>
            </a:r>
            <a:endParaRPr lang="en-US" altLang="en-US" dirty="0" smtClean="0"/>
          </a:p>
        </p:txBody>
      </p:sp>
      <p:sp>
        <p:nvSpPr>
          <p:cNvPr id="3" name="Content Placeholder 2"/>
          <p:cNvSpPr>
            <a:spLocks noGrp="1"/>
          </p:cNvSpPr>
          <p:nvPr>
            <p:ph idx="1"/>
          </p:nvPr>
        </p:nvSpPr>
        <p:spPr>
          <a:xfrm>
            <a:off x="914400" y="3352800"/>
            <a:ext cx="10363200" cy="4114800"/>
          </a:xfrm>
        </p:spPr>
        <p:txBody>
          <a:bodyPr/>
          <a:lstStyle/>
          <a:p>
            <a:pPr marL="0" indent="0" algn="ctr" eaLnBrk="1" hangingPunct="1">
              <a:lnSpc>
                <a:spcPct val="80000"/>
              </a:lnSpc>
              <a:buNone/>
            </a:pPr>
            <a:r>
              <a:rPr lang="en-GB" altLang="en-US" sz="5400" dirty="0"/>
              <a:t>People learn by observing others.</a:t>
            </a:r>
          </a:p>
        </p:txBody>
      </p:sp>
    </p:spTree>
    <p:extLst>
      <p:ext uri="{BB962C8B-B14F-4D97-AF65-F5344CB8AC3E}">
        <p14:creationId xmlns:p14="http://schemas.microsoft.com/office/powerpoint/2010/main" val="24826990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Role Models</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sz="2800" dirty="0">
                <a:latin typeface="Myriad Pro" panose="020B0503030403020204" pitchFamily="34" charset="0"/>
              </a:rPr>
              <a:t>I have 2 role models: </a:t>
            </a:r>
            <a:r>
              <a:rPr lang="en-GB" altLang="en-US" sz="2800" dirty="0">
                <a:solidFill>
                  <a:srgbClr val="AC4811"/>
                </a:solidFill>
                <a:latin typeface="Myriad Pro" panose="020B0503030403020204" pitchFamily="34" charset="0"/>
              </a:rPr>
              <a:t>my aunt and Oprah Winfrey</a:t>
            </a:r>
            <a:r>
              <a:rPr lang="en-GB" altLang="en-US" sz="2800" dirty="0">
                <a:latin typeface="Myriad Pro" panose="020B0503030403020204" pitchFamily="34" charset="0"/>
              </a:rPr>
              <a:t>. I’ve lived with my aunt for over 10 years, even though both my parents are alive. She raised me. She gives me guidance, and shows me what’s wrong and what’s right. Oprah is just good.</a:t>
            </a:r>
          </a:p>
          <a:p>
            <a:pPr eaLnBrk="1" hangingPunct="1">
              <a:lnSpc>
                <a:spcPct val="80000"/>
              </a:lnSpc>
            </a:pPr>
            <a:r>
              <a:rPr lang="en-GB" altLang="en-US" sz="2800" dirty="0">
                <a:latin typeface="Myriad Pro" panose="020B0503030403020204" pitchFamily="34" charset="0"/>
              </a:rPr>
              <a:t>I also have two role models: </a:t>
            </a:r>
            <a:r>
              <a:rPr lang="en-GB" altLang="en-US" sz="2800" dirty="0" err="1">
                <a:solidFill>
                  <a:srgbClr val="AC4811"/>
                </a:solidFill>
                <a:latin typeface="Myriad Pro" panose="020B0503030403020204" pitchFamily="34" charset="0"/>
              </a:rPr>
              <a:t>Beyonce</a:t>
            </a:r>
            <a:r>
              <a:rPr lang="en-GB" altLang="en-US" sz="2800" dirty="0">
                <a:solidFill>
                  <a:srgbClr val="AC4811"/>
                </a:solidFill>
                <a:latin typeface="Myriad Pro" panose="020B0503030403020204" pitchFamily="34" charset="0"/>
              </a:rPr>
              <a:t> and my mom</a:t>
            </a:r>
            <a:r>
              <a:rPr lang="en-GB" altLang="en-US" sz="2800" dirty="0">
                <a:latin typeface="Myriad Pro" panose="020B0503030403020204" pitchFamily="34" charset="0"/>
              </a:rPr>
              <a:t>.  </a:t>
            </a:r>
            <a:r>
              <a:rPr lang="en-GB" altLang="en-US" sz="2800" dirty="0" err="1">
                <a:latin typeface="Myriad Pro" panose="020B0503030403020204" pitchFamily="34" charset="0"/>
              </a:rPr>
              <a:t>Beyonce</a:t>
            </a:r>
            <a:r>
              <a:rPr lang="en-GB" altLang="en-US" sz="2800" dirty="0">
                <a:latin typeface="Myriad Pro" panose="020B0503030403020204" pitchFamily="34" charset="0"/>
              </a:rPr>
              <a:t> is just something else: down to earth, you never hear </a:t>
            </a:r>
            <a:r>
              <a:rPr lang="en-GB" altLang="en-US" sz="2800" dirty="0" err="1">
                <a:latin typeface="Myriad Pro" panose="020B0503030403020204" pitchFamily="34" charset="0"/>
              </a:rPr>
              <a:t>rumors</a:t>
            </a:r>
            <a:r>
              <a:rPr lang="en-GB" altLang="en-US" sz="2800" dirty="0">
                <a:latin typeface="Myriad Pro" panose="020B0503030403020204" pitchFamily="34" charset="0"/>
              </a:rPr>
              <a:t> about her, she doesn’t do bad things - she is so human that I really love her.  My mother is my god…</a:t>
            </a:r>
          </a:p>
          <a:p>
            <a:pPr eaLnBrk="1" hangingPunct="1">
              <a:lnSpc>
                <a:spcPct val="80000"/>
              </a:lnSpc>
            </a:pPr>
            <a:r>
              <a:rPr lang="en-GB" altLang="en-US" sz="2800" dirty="0">
                <a:solidFill>
                  <a:srgbClr val="AC4811"/>
                </a:solidFill>
                <a:latin typeface="Myriad Pro" panose="020B0503030403020204" pitchFamily="34" charset="0"/>
              </a:rPr>
              <a:t>My mother</a:t>
            </a:r>
            <a:r>
              <a:rPr lang="en-GB" altLang="en-US" sz="2800" dirty="0">
                <a:latin typeface="Myriad Pro" panose="020B0503030403020204" pitchFamily="34" charset="0"/>
              </a:rPr>
              <a:t>-- she raised me by herself-- and </a:t>
            </a:r>
            <a:r>
              <a:rPr lang="en-GB" altLang="en-US" sz="2800" dirty="0">
                <a:solidFill>
                  <a:srgbClr val="AC4811"/>
                </a:solidFill>
                <a:latin typeface="Myriad Pro" panose="020B0503030403020204" pitchFamily="34" charset="0"/>
              </a:rPr>
              <a:t>Michael Jackson</a:t>
            </a:r>
            <a:r>
              <a:rPr lang="en-GB" altLang="en-US" sz="2800" dirty="0">
                <a:latin typeface="Myriad Pro" panose="020B0503030403020204" pitchFamily="34" charset="0"/>
              </a:rPr>
              <a:t>.</a:t>
            </a:r>
          </a:p>
        </p:txBody>
      </p:sp>
    </p:spTree>
    <p:extLst>
      <p:ext uri="{BB962C8B-B14F-4D97-AF65-F5344CB8AC3E}">
        <p14:creationId xmlns:p14="http://schemas.microsoft.com/office/powerpoint/2010/main" val="38725803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Who are Role Models?</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People we know</a:t>
            </a:r>
          </a:p>
          <a:p>
            <a:pPr eaLnBrk="1" hangingPunct="1">
              <a:lnSpc>
                <a:spcPct val="80000"/>
              </a:lnSpc>
            </a:pPr>
            <a:r>
              <a:rPr lang="en-GB" altLang="en-US" dirty="0" smtClean="0">
                <a:latin typeface="Myriad Pro" panose="020B0503030403020204" pitchFamily="34" charset="0"/>
              </a:rPr>
              <a:t>Celebrities</a:t>
            </a:r>
            <a:endParaRPr lang="en-GB" altLang="en-US" dirty="0">
              <a:latin typeface="Myriad Pro" panose="020B0503030403020204" pitchFamily="34" charset="0"/>
            </a:endParaRPr>
          </a:p>
          <a:p>
            <a:pPr eaLnBrk="1" hangingPunct="1">
              <a:lnSpc>
                <a:spcPct val="80000"/>
              </a:lnSpc>
            </a:pPr>
            <a:r>
              <a:rPr lang="en-GB" altLang="en-US" dirty="0" smtClean="0">
                <a:latin typeface="Myriad Pro" panose="020B0503030403020204" pitchFamily="34" charset="0"/>
              </a:rPr>
              <a:t>Fictional/media </a:t>
            </a:r>
            <a:r>
              <a:rPr lang="en-GB" altLang="en-US" dirty="0">
                <a:latin typeface="Myriad Pro" panose="020B0503030403020204" pitchFamily="34" charset="0"/>
              </a:rPr>
              <a:t>characters</a:t>
            </a:r>
          </a:p>
        </p:txBody>
      </p:sp>
    </p:spTree>
    <p:extLst>
      <p:ext uri="{BB962C8B-B14F-4D97-AF65-F5344CB8AC3E}">
        <p14:creationId xmlns:p14="http://schemas.microsoft.com/office/powerpoint/2010/main" val="34610088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Key Factors for </a:t>
            </a:r>
            <a:r>
              <a:rPr lang="en-GB" altLang="en-US" dirty="0" err="1" smtClean="0">
                <a:ea typeface="ＭＳ Ｐゴシック" pitchFamily="-108" charset="-128"/>
              </a:rPr>
              <a:t>Behavioral</a:t>
            </a:r>
            <a:r>
              <a:rPr lang="en-GB" altLang="en-US" dirty="0" smtClean="0">
                <a:ea typeface="ＭＳ Ｐゴシック" pitchFamily="-108" charset="-128"/>
              </a:rPr>
              <a:t> </a:t>
            </a:r>
            <a:r>
              <a:rPr lang="en-GB" altLang="en-US" dirty="0">
                <a:ea typeface="ＭＳ Ｐゴシック" pitchFamily="-108" charset="-128"/>
              </a:rPr>
              <a:t>Models</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Similarity</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Aspiration</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Competence</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Credibility</a:t>
            </a: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3427914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Role Models</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Educate</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Persuade</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Motivate</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Enhance Confidence</a:t>
            </a: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3197042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Key Principles of BC</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People need information to motivate change</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People need more than information to motivate change</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BC is influenced by many factors &amp; occurs in context</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BC is a process, not an event</a:t>
            </a:r>
          </a:p>
          <a:p>
            <a:pPr eaLnBrk="1" hangingPunct="1">
              <a:lnSpc>
                <a:spcPct val="80000"/>
              </a:lnSpc>
            </a:pPr>
            <a:endParaRPr lang="en-GB" altLang="en-US" dirty="0">
              <a:latin typeface="Myriad Pro" panose="020B0503030403020204" pitchFamily="34" charset="0"/>
            </a:endParaRPr>
          </a:p>
          <a:p>
            <a:pPr eaLnBrk="1" hangingPunct="1">
              <a:lnSpc>
                <a:spcPct val="80000"/>
              </a:lnSpc>
            </a:pPr>
            <a:r>
              <a:rPr lang="en-GB" altLang="en-US" dirty="0">
                <a:latin typeface="Myriad Pro" panose="020B0503030403020204" pitchFamily="34" charset="0"/>
              </a:rPr>
              <a:t>People learn by observing others</a:t>
            </a: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25478802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80533" y="2964180"/>
            <a:ext cx="10397067" cy="1143000"/>
          </a:xfrm>
        </p:spPr>
        <p:txBody>
          <a:bodyPr/>
          <a:lstStyle/>
          <a:p>
            <a:pPr algn="ctr"/>
            <a:r>
              <a:rPr lang="en-GB" altLang="en-US" sz="4800" dirty="0" smtClean="0">
                <a:ea typeface="ＭＳ Ｐゴシック" pitchFamily="-108" charset="-128"/>
              </a:rPr>
              <a:t>Thank you.</a:t>
            </a:r>
            <a:endParaRPr lang="en-US" altLang="en-US" sz="5400" dirty="0" smtClean="0">
              <a:solidFill>
                <a:srgbClr val="AC4811"/>
              </a:solidFill>
            </a:endParaRPr>
          </a:p>
        </p:txBody>
      </p:sp>
    </p:spTree>
    <p:extLst>
      <p:ext uri="{BB962C8B-B14F-4D97-AF65-F5344CB8AC3E}">
        <p14:creationId xmlns:p14="http://schemas.microsoft.com/office/powerpoint/2010/main" val="33238829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80533" y="3078480"/>
            <a:ext cx="10397067" cy="1143000"/>
          </a:xfrm>
        </p:spPr>
        <p:txBody>
          <a:bodyPr/>
          <a:lstStyle/>
          <a:p>
            <a:pPr algn="ctr"/>
            <a:r>
              <a:rPr lang="en-GB" altLang="en-US" dirty="0">
                <a:ea typeface="ＭＳ Ｐゴシック" pitchFamily="-108" charset="-128"/>
              </a:rPr>
              <a:t>A habit cannot be tossed out the window; </a:t>
            </a:r>
            <a:br>
              <a:rPr lang="en-GB" altLang="en-US" dirty="0">
                <a:ea typeface="ＭＳ Ｐゴシック" pitchFamily="-108" charset="-128"/>
              </a:rPr>
            </a:br>
            <a:r>
              <a:rPr lang="en-GB" altLang="en-US" dirty="0">
                <a:ea typeface="ＭＳ Ｐゴシック" pitchFamily="-108" charset="-128"/>
              </a:rPr>
              <a:t>it must be coaxed down the stairs… a step at a time</a:t>
            </a:r>
            <a:endParaRPr lang="en-US" altLang="en-US" dirty="0">
              <a:ea typeface="ＭＳ Ｐゴシック" pitchFamily="-108" charset="-128"/>
            </a:endParaRPr>
          </a:p>
        </p:txBody>
      </p:sp>
    </p:spTree>
    <p:extLst>
      <p:ext uri="{BB962C8B-B14F-4D97-AF65-F5344CB8AC3E}">
        <p14:creationId xmlns:p14="http://schemas.microsoft.com/office/powerpoint/2010/main" val="1424609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ea typeface="ＭＳ Ｐゴシック" pitchFamily="-108" charset="-128"/>
              </a:rPr>
              <a:t>Behavior Change</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Starting or stopping </a:t>
            </a:r>
          </a:p>
          <a:p>
            <a:pPr marL="609600" indent="-609600" eaLnBrk="1" hangingPunct="1">
              <a:lnSpc>
                <a:spcPct val="80000"/>
              </a:lnSpc>
            </a:pPr>
            <a:r>
              <a:rPr lang="en-GB" altLang="en-US" dirty="0" smtClean="0">
                <a:latin typeface="Myriad Pro" panose="020B0503030403020204" pitchFamily="34" charset="0"/>
              </a:rPr>
              <a:t>One </a:t>
            </a:r>
            <a:r>
              <a:rPr lang="en-GB" altLang="en-US" dirty="0">
                <a:latin typeface="Myriad Pro" panose="020B0503030403020204" pitchFamily="34" charset="0"/>
              </a:rPr>
              <a:t>time vs. continuous</a:t>
            </a:r>
          </a:p>
          <a:p>
            <a:pPr marL="609600" indent="-609600" eaLnBrk="1" hangingPunct="1">
              <a:lnSpc>
                <a:spcPct val="80000"/>
              </a:lnSpc>
            </a:pPr>
            <a:r>
              <a:rPr lang="en-GB" altLang="en-US" dirty="0" smtClean="0">
                <a:latin typeface="Myriad Pro" panose="020B0503030403020204" pitchFamily="34" charset="0"/>
              </a:rPr>
              <a:t>Smaller </a:t>
            </a:r>
            <a:r>
              <a:rPr lang="en-GB" altLang="en-US" dirty="0">
                <a:latin typeface="Myriad Pro" panose="020B0503030403020204" pitchFamily="34" charset="0"/>
              </a:rPr>
              <a:t>steps</a:t>
            </a:r>
          </a:p>
        </p:txBody>
      </p:sp>
    </p:spTree>
    <p:extLst>
      <p:ext uri="{BB962C8B-B14F-4D97-AF65-F5344CB8AC3E}">
        <p14:creationId xmlns:p14="http://schemas.microsoft.com/office/powerpoint/2010/main" val="4089654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80533" y="1981200"/>
            <a:ext cx="10397067" cy="1143000"/>
          </a:xfrm>
        </p:spPr>
        <p:txBody>
          <a:bodyPr/>
          <a:lstStyle/>
          <a:p>
            <a:pPr algn="ctr"/>
            <a:r>
              <a:rPr lang="en-GB" altLang="en-US" dirty="0">
                <a:ea typeface="ＭＳ Ｐゴシック" pitchFamily="-108" charset="-128"/>
              </a:rPr>
              <a:t>PRINCIPLE #1</a:t>
            </a:r>
            <a:endParaRPr lang="en-US" altLang="en-US" dirty="0" smtClean="0"/>
          </a:p>
        </p:txBody>
      </p:sp>
      <p:sp>
        <p:nvSpPr>
          <p:cNvPr id="3" name="Content Placeholder 2"/>
          <p:cNvSpPr>
            <a:spLocks noGrp="1"/>
          </p:cNvSpPr>
          <p:nvPr>
            <p:ph idx="1"/>
          </p:nvPr>
        </p:nvSpPr>
        <p:spPr>
          <a:xfrm>
            <a:off x="914400" y="3352800"/>
            <a:ext cx="10363200" cy="4114800"/>
          </a:xfrm>
        </p:spPr>
        <p:txBody>
          <a:bodyPr/>
          <a:lstStyle/>
          <a:p>
            <a:pPr marL="0" indent="0" algn="ctr" eaLnBrk="1" hangingPunct="1">
              <a:lnSpc>
                <a:spcPct val="80000"/>
              </a:lnSpc>
              <a:buNone/>
            </a:pPr>
            <a:r>
              <a:rPr lang="en-GB" altLang="en-US" sz="5400" dirty="0">
                <a:latin typeface="Myriad Pro" panose="020B0503030403020204" pitchFamily="34" charset="0"/>
              </a:rPr>
              <a:t>Knowledge is necessary to change </a:t>
            </a:r>
            <a:r>
              <a:rPr lang="en-GB" altLang="en-US" sz="5400" dirty="0" err="1">
                <a:latin typeface="Myriad Pro" panose="020B0503030403020204" pitchFamily="34" charset="0"/>
              </a:rPr>
              <a:t>behavior</a:t>
            </a:r>
            <a:r>
              <a:rPr lang="en-GB" altLang="en-US" sz="5400" dirty="0">
                <a:latin typeface="Myriad Pro" panose="020B0503030403020204" pitchFamily="34" charset="0"/>
              </a:rPr>
              <a:t>.</a:t>
            </a:r>
          </a:p>
        </p:txBody>
      </p:sp>
    </p:spTree>
    <p:extLst>
      <p:ext uri="{BB962C8B-B14F-4D97-AF65-F5344CB8AC3E}">
        <p14:creationId xmlns:p14="http://schemas.microsoft.com/office/powerpoint/2010/main" val="4109673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Knowledge</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Accurate knowledge of the risks</a:t>
            </a:r>
          </a:p>
          <a:p>
            <a:pPr eaLnBrk="1" hangingPunct="1">
              <a:lnSpc>
                <a:spcPct val="80000"/>
              </a:lnSpc>
            </a:pPr>
            <a:r>
              <a:rPr lang="en-GB" altLang="en-US" dirty="0" smtClean="0">
                <a:latin typeface="Myriad Pro" panose="020B0503030403020204" pitchFamily="34" charset="0"/>
              </a:rPr>
              <a:t>Prevention </a:t>
            </a:r>
            <a:r>
              <a:rPr lang="en-GB" altLang="en-US" dirty="0">
                <a:latin typeface="Myriad Pro" panose="020B0503030403020204" pitchFamily="34" charset="0"/>
              </a:rPr>
              <a:t>strategies</a:t>
            </a:r>
          </a:p>
          <a:p>
            <a:pPr eaLnBrk="1" hangingPunct="1">
              <a:lnSpc>
                <a:spcPct val="80000"/>
              </a:lnSpc>
            </a:pPr>
            <a:r>
              <a:rPr lang="en-GB" altLang="en-US" dirty="0" smtClean="0">
                <a:latin typeface="Myriad Pro" panose="020B0503030403020204" pitchFamily="34" charset="0"/>
              </a:rPr>
              <a:t>Availability </a:t>
            </a:r>
            <a:r>
              <a:rPr lang="en-GB" altLang="en-US" dirty="0">
                <a:latin typeface="Myriad Pro" panose="020B0503030403020204" pitchFamily="34" charset="0"/>
              </a:rPr>
              <a:t>of services</a:t>
            </a:r>
          </a:p>
        </p:txBody>
      </p:sp>
    </p:spTree>
    <p:extLst>
      <p:ext uri="{BB962C8B-B14F-4D97-AF65-F5344CB8AC3E}">
        <p14:creationId xmlns:p14="http://schemas.microsoft.com/office/powerpoint/2010/main" val="3075905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How does information help?</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smtClean="0">
                <a:latin typeface="Myriad Pro" panose="020B0503030403020204" pitchFamily="34" charset="0"/>
              </a:rPr>
              <a:t>People </a:t>
            </a:r>
            <a:r>
              <a:rPr lang="en-GB" altLang="en-US" dirty="0">
                <a:latin typeface="Myriad Pro" panose="020B0503030403020204" pitchFamily="34" charset="0"/>
              </a:rPr>
              <a:t>want information that they can use.</a:t>
            </a:r>
          </a:p>
          <a:p>
            <a:pPr eaLnBrk="1" hangingPunct="1">
              <a:lnSpc>
                <a:spcPct val="80000"/>
              </a:lnSpc>
            </a:pPr>
            <a:r>
              <a:rPr lang="en-GB" altLang="en-US" dirty="0" smtClean="0">
                <a:latin typeface="Myriad Pro" panose="020B0503030403020204" pitchFamily="34" charset="0"/>
              </a:rPr>
              <a:t>Information </a:t>
            </a:r>
            <a:r>
              <a:rPr lang="en-GB" altLang="en-US" dirty="0">
                <a:latin typeface="Myriad Pro" panose="020B0503030403020204" pitchFamily="34" charset="0"/>
              </a:rPr>
              <a:t>helps guide people in their decisions/actions.</a:t>
            </a:r>
          </a:p>
          <a:p>
            <a:pPr eaLnBrk="1" hangingPunct="1">
              <a:lnSpc>
                <a:spcPct val="80000"/>
              </a:lnSpc>
            </a:pPr>
            <a:endParaRPr lang="en-GB" altLang="en-US" dirty="0">
              <a:latin typeface="Myriad Pro" panose="020B0503030403020204" pitchFamily="34" charset="0"/>
            </a:endParaRPr>
          </a:p>
          <a:p>
            <a:pPr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1201783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80533" y="1981200"/>
            <a:ext cx="10397067" cy="1143000"/>
          </a:xfrm>
        </p:spPr>
        <p:txBody>
          <a:bodyPr/>
          <a:lstStyle/>
          <a:p>
            <a:pPr algn="ctr"/>
            <a:r>
              <a:rPr lang="en-GB" altLang="en-US" dirty="0">
                <a:ea typeface="ＭＳ Ｐゴシック" pitchFamily="-108" charset="-128"/>
              </a:rPr>
              <a:t>PRINCIPLE </a:t>
            </a:r>
            <a:r>
              <a:rPr lang="en-GB" altLang="en-US" dirty="0" smtClean="0">
                <a:ea typeface="ＭＳ Ｐゴシック" pitchFamily="-108" charset="-128"/>
              </a:rPr>
              <a:t>#2</a:t>
            </a:r>
            <a:endParaRPr lang="en-US" altLang="en-US" dirty="0" smtClean="0"/>
          </a:p>
        </p:txBody>
      </p:sp>
      <p:sp>
        <p:nvSpPr>
          <p:cNvPr id="3" name="Content Placeholder 2"/>
          <p:cNvSpPr>
            <a:spLocks noGrp="1"/>
          </p:cNvSpPr>
          <p:nvPr>
            <p:ph idx="1"/>
          </p:nvPr>
        </p:nvSpPr>
        <p:spPr>
          <a:xfrm>
            <a:off x="914400" y="3352800"/>
            <a:ext cx="10363200" cy="4114800"/>
          </a:xfrm>
        </p:spPr>
        <p:txBody>
          <a:bodyPr/>
          <a:lstStyle/>
          <a:p>
            <a:pPr marL="0" indent="0" algn="ctr" eaLnBrk="1" hangingPunct="1">
              <a:lnSpc>
                <a:spcPct val="80000"/>
              </a:lnSpc>
              <a:buNone/>
            </a:pPr>
            <a:r>
              <a:rPr lang="en-GB" altLang="en-US" sz="5400" dirty="0">
                <a:latin typeface="Myriad Pro" panose="020B0503030403020204" pitchFamily="34" charset="0"/>
              </a:rPr>
              <a:t>Knowledge is necessary </a:t>
            </a:r>
            <a:r>
              <a:rPr lang="en-GB" altLang="en-US" sz="5400" dirty="0" smtClean="0">
                <a:latin typeface="Myriad Pro" panose="020B0503030403020204" pitchFamily="34" charset="0"/>
              </a:rPr>
              <a:t>but </a:t>
            </a:r>
            <a:r>
              <a:rPr lang="en-GB" altLang="en-US" sz="5400" dirty="0">
                <a:latin typeface="Myriad Pro" panose="020B0503030403020204" pitchFamily="34" charset="0"/>
              </a:rPr>
              <a:t>it is not enough </a:t>
            </a:r>
            <a:r>
              <a:rPr lang="en-GB" altLang="en-US" sz="5400" dirty="0" smtClean="0">
                <a:latin typeface="Myriad Pro" panose="020B0503030403020204" pitchFamily="34" charset="0"/>
              </a:rPr>
              <a:t>to </a:t>
            </a:r>
            <a:r>
              <a:rPr lang="en-GB" altLang="en-US" sz="5400" dirty="0">
                <a:latin typeface="Myriad Pro" panose="020B0503030403020204" pitchFamily="34" charset="0"/>
              </a:rPr>
              <a:t>change </a:t>
            </a:r>
            <a:r>
              <a:rPr lang="en-GB" altLang="en-US" sz="5400" dirty="0" err="1">
                <a:latin typeface="Myriad Pro" panose="020B0503030403020204" pitchFamily="34" charset="0"/>
              </a:rPr>
              <a:t>behavior</a:t>
            </a:r>
            <a:r>
              <a:rPr lang="en-GB" altLang="en-US" sz="5400" dirty="0">
                <a:latin typeface="Myriad Pro" panose="020B0503030403020204" pitchFamily="34" charset="0"/>
              </a:rPr>
              <a:t>.</a:t>
            </a:r>
          </a:p>
        </p:txBody>
      </p:sp>
    </p:spTree>
    <p:extLst>
      <p:ext uri="{BB962C8B-B14F-4D97-AF65-F5344CB8AC3E}">
        <p14:creationId xmlns:p14="http://schemas.microsoft.com/office/powerpoint/2010/main" val="38043617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a:ea typeface="ＭＳ Ｐゴシック" pitchFamily="-108" charset="-128"/>
              </a:rPr>
              <a:t>I know BUT…</a:t>
            </a:r>
            <a:endParaRPr lang="en-US" altLang="en-US" dirty="0" smtClean="0"/>
          </a:p>
        </p:txBody>
      </p:sp>
      <p:sp>
        <p:nvSpPr>
          <p:cNvPr id="3" name="Content Placeholder 2"/>
          <p:cNvSpPr>
            <a:spLocks noGrp="1"/>
          </p:cNvSpPr>
          <p:nvPr>
            <p:ph idx="1"/>
          </p:nvPr>
        </p:nvSpPr>
        <p:spPr/>
        <p:txBody>
          <a:bodyPr/>
          <a:lstStyle/>
          <a:p>
            <a:pPr eaLnBrk="1" hangingPunct="1">
              <a:lnSpc>
                <a:spcPct val="80000"/>
              </a:lnSpc>
            </a:pPr>
            <a:r>
              <a:rPr lang="en-GB" altLang="en-US" dirty="0">
                <a:latin typeface="Myriad Pro" panose="020B0503030403020204" pitchFamily="34" charset="0"/>
              </a:rPr>
              <a:t>I know smoking is bad for me BUT…</a:t>
            </a:r>
          </a:p>
          <a:p>
            <a:pPr eaLnBrk="1" hangingPunct="1">
              <a:lnSpc>
                <a:spcPct val="80000"/>
              </a:lnSpc>
            </a:pPr>
            <a:r>
              <a:rPr lang="en-GB" altLang="en-US" dirty="0">
                <a:latin typeface="Myriad Pro" panose="020B0503030403020204" pitchFamily="34" charset="0"/>
              </a:rPr>
              <a:t>I know I should vote BUT… (I doubt one vote would make a difference)</a:t>
            </a:r>
          </a:p>
          <a:p>
            <a:pPr eaLnBrk="1" hangingPunct="1">
              <a:lnSpc>
                <a:spcPct val="80000"/>
              </a:lnSpc>
            </a:pPr>
            <a:r>
              <a:rPr lang="en-GB" altLang="en-US" dirty="0">
                <a:latin typeface="Myriad Pro" panose="020B0503030403020204" pitchFamily="34" charset="0"/>
              </a:rPr>
              <a:t>I know I should go to the hospital for a check up BUT… it’s far… my husband says, No... I have chores...</a:t>
            </a:r>
          </a:p>
        </p:txBody>
      </p:sp>
    </p:spTree>
    <p:extLst>
      <p:ext uri="{BB962C8B-B14F-4D97-AF65-F5344CB8AC3E}">
        <p14:creationId xmlns:p14="http://schemas.microsoft.com/office/powerpoint/2010/main" val="3260151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ss 1 Presentation - Introduction to EE revised Jan 17" id="{4954F83B-83C4-4308-976F-D3E219D41E98}" vid="{AE4A33D2-E37F-4002-BDA3-864ECA3D85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hoices xmlns="2e60505b-e9d5-44ae-86ed-25a79902a601">Forms / Templates</choices>
    <Description0 xmlns="f996eb00-712e-496f-82d8-af161b8d2fa0">NEW with Bloomberg logo</Description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4E16842AEB2C46A4CD3245271CCB32" ma:contentTypeVersion="2" ma:contentTypeDescription="Create a new document." ma:contentTypeScope="" ma:versionID="bb24abbf33be77d3121f7cb73866360a">
  <xsd:schema xmlns:xsd="http://www.w3.org/2001/XMLSchema" xmlns:xs="http://www.w3.org/2001/XMLSchema" xmlns:p="http://schemas.microsoft.com/office/2006/metadata/properties" xmlns:ns2="f996eb00-712e-496f-82d8-af161b8d2fa0" xmlns:ns3="2e60505b-e9d5-44ae-86ed-25a79902a601" targetNamespace="http://schemas.microsoft.com/office/2006/metadata/properties" ma:root="true" ma:fieldsID="e1204d3c299ef264b9f5bec9569aef9b" ns2:_="" ns3:_="">
    <xsd:import namespace="f996eb00-712e-496f-82d8-af161b8d2fa0"/>
    <xsd:import namespace="2e60505b-e9d5-44ae-86ed-25a79902a601"/>
    <xsd:element name="properties">
      <xsd:complexType>
        <xsd:sequence>
          <xsd:element name="documentManagement">
            <xsd:complexType>
              <xsd:all>
                <xsd:element ref="ns2:Description0" minOccurs="0"/>
                <xsd:element ref="ns3:choi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96eb00-712e-496f-82d8-af161b8d2fa0"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60505b-e9d5-44ae-86ed-25a79902a601" elementFormDefault="qualified">
    <xsd:import namespace="http://schemas.microsoft.com/office/2006/documentManagement/types"/>
    <xsd:import namespace="http://schemas.microsoft.com/office/infopath/2007/PartnerControls"/>
    <xsd:element name="choices" ma:index="9" nillable="true" ma:displayName="Topic" ma:format="Dropdown" ma:internalName="choices">
      <xsd:simpleType>
        <xsd:restriction base="dms:Choice">
          <xsd:enumeration value="Intellectual Property"/>
          <xsd:enumeration value="Contracts"/>
          <xsd:enumeration value="Forms / Templates"/>
          <xsd:enumeration value="Organigrams"/>
          <xsd:enumeration value="Travel Documents"/>
          <xsd:enumeration value="Intellectual Property"/>
          <xsd:enumeration value="Staff Listing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E743F90B-BC3D-48AD-B967-36DDDC87E2BC}">
  <ds:schemaRefs>
    <ds:schemaRef ds:uri="http://schemas.microsoft.com/sharepoint/v3/contenttype/forms"/>
  </ds:schemaRefs>
</ds:datastoreItem>
</file>

<file path=customXml/itemProps2.xml><?xml version="1.0" encoding="utf-8"?>
<ds:datastoreItem xmlns:ds="http://schemas.openxmlformats.org/officeDocument/2006/customXml" ds:itemID="{1E073E8B-DBD8-411B-8876-6BDC98BDB7C2}">
  <ds:schemaRefs>
    <ds:schemaRef ds:uri="http://purl.org/dc/dcmitype/"/>
    <ds:schemaRef ds:uri="http://schemas.microsoft.com/office/2006/metadata/properties"/>
    <ds:schemaRef ds:uri="http://schemas.microsoft.com/office/infopath/2007/PartnerControls"/>
    <ds:schemaRef ds:uri="http://www.w3.org/XML/1998/namespace"/>
    <ds:schemaRef ds:uri="http://purl.org/dc/elements/1.1/"/>
    <ds:schemaRef ds:uri="http://schemas.openxmlformats.org/package/2006/metadata/core-properties"/>
    <ds:schemaRef ds:uri="http://schemas.microsoft.com/office/2006/documentManagement/types"/>
    <ds:schemaRef ds:uri="f996eb00-712e-496f-82d8-af161b8d2fa0"/>
    <ds:schemaRef ds:uri="2e60505b-e9d5-44ae-86ed-25a79902a601"/>
    <ds:schemaRef ds:uri="http://purl.org/dc/terms/"/>
  </ds:schemaRefs>
</ds:datastoreItem>
</file>

<file path=customXml/itemProps3.xml><?xml version="1.0" encoding="utf-8"?>
<ds:datastoreItem xmlns:ds="http://schemas.openxmlformats.org/officeDocument/2006/customXml" ds:itemID="{0288A997-BFBE-4539-8B66-E1222DEF8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96eb00-712e-496f-82d8-af161b8d2fa0"/>
    <ds:schemaRef ds:uri="2e60505b-e9d5-44ae-86ed-25a79902a6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5110E89-C867-4576-8F9E-27B827996107}">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3960</TotalTime>
  <Words>1105</Words>
  <Application>Microsoft Office PowerPoint</Application>
  <PresentationFormat>Widescreen</PresentationFormat>
  <Paragraphs>148</Paragraphs>
  <Slides>26</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ＭＳ Ｐゴシック</vt:lpstr>
      <vt:lpstr>Arial</vt:lpstr>
      <vt:lpstr>Calibri</vt:lpstr>
      <vt:lpstr>Myriad Pro</vt:lpstr>
      <vt:lpstr>Times</vt:lpstr>
      <vt:lpstr>Times New Roman</vt:lpstr>
      <vt:lpstr>Blank Presentation</vt:lpstr>
      <vt:lpstr>PowerPoint Presentation</vt:lpstr>
      <vt:lpstr>PowerPoint Presentation</vt:lpstr>
      <vt:lpstr>A habit cannot be tossed out the window;  it must be coaxed down the stairs… a step at a time</vt:lpstr>
      <vt:lpstr>Behavior Change</vt:lpstr>
      <vt:lpstr>PRINCIPLE #1</vt:lpstr>
      <vt:lpstr>Knowledge</vt:lpstr>
      <vt:lpstr>How does information help?</vt:lpstr>
      <vt:lpstr>PRINCIPLE #2</vt:lpstr>
      <vt:lpstr>I know BUT…</vt:lpstr>
      <vt:lpstr>PRINCIPLE #3</vt:lpstr>
      <vt:lpstr>Building Blocks of Change</vt:lpstr>
      <vt:lpstr>Behavior Change in Context </vt:lpstr>
      <vt:lpstr>Individual Influences </vt:lpstr>
      <vt:lpstr>Social and Community Influences</vt:lpstr>
      <vt:lpstr>Societal Influences</vt:lpstr>
      <vt:lpstr>PRINCIPLE #4</vt:lpstr>
      <vt:lpstr>PowerPoint Presentation</vt:lpstr>
      <vt:lpstr>Barriers &amp; facilitators to Individual process of change</vt:lpstr>
      <vt:lpstr>Behavior Change is a Process: Stages of Change</vt:lpstr>
      <vt:lpstr>PRINCIPLE #5</vt:lpstr>
      <vt:lpstr>Role Models</vt:lpstr>
      <vt:lpstr>Who are Role Models?</vt:lpstr>
      <vt:lpstr>Key Factors for Behavioral Models</vt:lpstr>
      <vt:lpstr>Role Models</vt:lpstr>
      <vt:lpstr>Key Principles of BC</vt:lpstr>
      <vt:lpstr>Thank you.</vt:lpstr>
    </vt:vector>
  </TitlesOfParts>
  <Company>JHUCCP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BEISSER</dc:creator>
  <cp:lastModifiedBy>smile</cp:lastModifiedBy>
  <cp:revision>143</cp:revision>
  <cp:lastPrinted>2016-01-05T19:42:29Z</cp:lastPrinted>
  <dcterms:created xsi:type="dcterms:W3CDTF">2011-02-18T19:32:43Z</dcterms:created>
  <dcterms:modified xsi:type="dcterms:W3CDTF">2017-12-26T08:22:23Z</dcterms:modified>
</cp:coreProperties>
</file>