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5"/>
  </p:sldMasterIdLst>
  <p:notesMasterIdLst>
    <p:notesMasterId r:id="rId31"/>
  </p:notesMasterIdLst>
  <p:sldIdLst>
    <p:sldId id="338" r:id="rId6"/>
    <p:sldId id="326" r:id="rId7"/>
    <p:sldId id="394" r:id="rId8"/>
    <p:sldId id="395" r:id="rId9"/>
    <p:sldId id="396" r:id="rId10"/>
    <p:sldId id="397" r:id="rId11"/>
    <p:sldId id="398" r:id="rId12"/>
    <p:sldId id="399" r:id="rId13"/>
    <p:sldId id="400" r:id="rId14"/>
    <p:sldId id="401" r:id="rId15"/>
    <p:sldId id="402" r:id="rId16"/>
    <p:sldId id="403" r:id="rId17"/>
    <p:sldId id="404" r:id="rId18"/>
    <p:sldId id="405" r:id="rId19"/>
    <p:sldId id="406" r:id="rId20"/>
    <p:sldId id="407" r:id="rId21"/>
    <p:sldId id="408" r:id="rId22"/>
    <p:sldId id="409" r:id="rId23"/>
    <p:sldId id="410" r:id="rId24"/>
    <p:sldId id="411" r:id="rId25"/>
    <p:sldId id="412" r:id="rId26"/>
    <p:sldId id="413" r:id="rId27"/>
    <p:sldId id="414" r:id="rId28"/>
    <p:sldId id="415" r:id="rId29"/>
    <p:sldId id="416" r:id="rId30"/>
  </p:sldIdLst>
  <p:sldSz cx="12192000" cy="6858000"/>
  <p:notesSz cx="7010400" cy="9236075"/>
  <p:defaultTextStyle>
    <a:defPPr>
      <a:defRPr lang="en-US"/>
    </a:defPPr>
    <a:lvl1pPr algn="l" rtl="0" eaLnBrk="0" fontAlgn="base"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Times" panose="02020603050405020304" pitchFamily="18"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Times" panose="02020603050405020304" pitchFamily="18"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Times" panose="02020603050405020304" pitchFamily="18"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Times" panose="02020603050405020304" pitchFamily="18"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Times" panose="02020603050405020304" pitchFamily="18"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clrMode="gray"/>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C4811"/>
    <a:srgbClr val="990033"/>
    <a:srgbClr val="660033"/>
    <a:srgbClr val="993300"/>
    <a:srgbClr val="FF33CC"/>
    <a:srgbClr val="00529B"/>
    <a:srgbClr val="DCE0E6"/>
    <a:srgbClr val="DEE3E8"/>
    <a:srgbClr val="E1E6EC"/>
    <a:srgbClr val="DCE6E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78022" autoAdjust="0"/>
  </p:normalViewPr>
  <p:slideViewPr>
    <p:cSldViewPr snapToGrid="0">
      <p:cViewPr varScale="1">
        <p:scale>
          <a:sx n="57" d="100"/>
          <a:sy n="57" d="100"/>
        </p:scale>
        <p:origin x="1236" y="72"/>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tableStyles" Target="tableStyles.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1963"/>
          </a:xfrm>
          <a:prstGeom prst="rect">
            <a:avLst/>
          </a:prstGeom>
        </p:spPr>
        <p:txBody>
          <a:bodyPr vert="horz" lIns="91440" tIns="45720" rIns="91440" bIns="45720" rtlCol="0"/>
          <a:lstStyle>
            <a:lvl1pPr algn="l">
              <a:defRPr sz="1200">
                <a:latin typeface="Times" charset="0"/>
                <a:ea typeface="MS PGothic" pitchFamily="34" charset="-128"/>
                <a:cs typeface="+mn-cs"/>
              </a:defRPr>
            </a:lvl1pPr>
          </a:lstStyle>
          <a:p>
            <a:pPr>
              <a:defRPr/>
            </a:pPr>
            <a:endParaRPr lang="en-US"/>
          </a:p>
        </p:txBody>
      </p:sp>
      <p:sp>
        <p:nvSpPr>
          <p:cNvPr id="3" name="Date Placeholder 2"/>
          <p:cNvSpPr>
            <a:spLocks noGrp="1"/>
          </p:cNvSpPr>
          <p:nvPr>
            <p:ph type="dt" idx="1"/>
          </p:nvPr>
        </p:nvSpPr>
        <p:spPr>
          <a:xfrm>
            <a:off x="3970338" y="0"/>
            <a:ext cx="3038475" cy="461963"/>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DD2DCA84-1276-4AD2-B338-28B60B59ACBF}" type="datetimeFigureOut">
              <a:rPr lang="en-US" altLang="en-US"/>
              <a:pPr/>
              <a:t>12/26/2017</a:t>
            </a:fld>
            <a:endParaRPr lang="en-US" altLang="en-US"/>
          </a:p>
        </p:txBody>
      </p:sp>
      <p:sp>
        <p:nvSpPr>
          <p:cNvPr id="4" name="Slide Image Placeholder 3"/>
          <p:cNvSpPr>
            <a:spLocks noGrp="1" noRot="1" noChangeAspect="1"/>
          </p:cNvSpPr>
          <p:nvPr>
            <p:ph type="sldImg" idx="2"/>
          </p:nvPr>
        </p:nvSpPr>
        <p:spPr>
          <a:xfrm>
            <a:off x="427038" y="692150"/>
            <a:ext cx="6156325" cy="3463925"/>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Notes Placeholder 4"/>
          <p:cNvSpPr>
            <a:spLocks noGrp="1"/>
          </p:cNvSpPr>
          <p:nvPr>
            <p:ph type="body" sz="quarter" idx="3"/>
          </p:nvPr>
        </p:nvSpPr>
        <p:spPr>
          <a:xfrm>
            <a:off x="701675" y="4387850"/>
            <a:ext cx="5607050" cy="4156075"/>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772525"/>
            <a:ext cx="3038475" cy="461963"/>
          </a:xfrm>
          <a:prstGeom prst="rect">
            <a:avLst/>
          </a:prstGeom>
        </p:spPr>
        <p:txBody>
          <a:bodyPr vert="horz" lIns="91440" tIns="45720" rIns="91440" bIns="45720" rtlCol="0" anchor="b"/>
          <a:lstStyle>
            <a:lvl1pPr algn="l">
              <a:defRPr sz="1200">
                <a:latin typeface="Times" charset="0"/>
                <a:ea typeface="MS PGothic" pitchFamily="34" charset="-128"/>
                <a:cs typeface="+mn-cs"/>
              </a:defRPr>
            </a:lvl1pPr>
          </a:lstStyle>
          <a:p>
            <a:pPr>
              <a:defRPr/>
            </a:pPr>
            <a:endParaRPr lang="en-US"/>
          </a:p>
        </p:txBody>
      </p:sp>
      <p:sp>
        <p:nvSpPr>
          <p:cNvPr id="7" name="Slide Number Placeholder 6"/>
          <p:cNvSpPr>
            <a:spLocks noGrp="1"/>
          </p:cNvSpPr>
          <p:nvPr>
            <p:ph type="sldNum" sz="quarter" idx="5"/>
          </p:nvPr>
        </p:nvSpPr>
        <p:spPr>
          <a:xfrm>
            <a:off x="3970338" y="8772525"/>
            <a:ext cx="3038475" cy="461963"/>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67CB7246-E351-4005-8CA0-B8E24E3BE4E6}"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mn-lt"/>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2</a:t>
            </a:fld>
            <a:endParaRPr lang="en-US" altLang="en-US" sz="120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12</a:t>
            </a:fld>
            <a:endParaRPr lang="en-US" altLang="en-US" sz="1200"/>
          </a:p>
        </p:txBody>
      </p:sp>
    </p:spTree>
    <p:extLst>
      <p:ext uri="{BB962C8B-B14F-4D97-AF65-F5344CB8AC3E}">
        <p14:creationId xmlns:p14="http://schemas.microsoft.com/office/powerpoint/2010/main" val="28063023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13</a:t>
            </a:fld>
            <a:endParaRPr lang="en-US" altLang="en-US" sz="1200"/>
          </a:p>
        </p:txBody>
      </p:sp>
    </p:spTree>
    <p:extLst>
      <p:ext uri="{BB962C8B-B14F-4D97-AF65-F5344CB8AC3E}">
        <p14:creationId xmlns:p14="http://schemas.microsoft.com/office/powerpoint/2010/main" val="36214293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14</a:t>
            </a:fld>
            <a:endParaRPr lang="en-US" altLang="en-US" sz="1200"/>
          </a:p>
        </p:txBody>
      </p:sp>
    </p:spTree>
    <p:extLst>
      <p:ext uri="{BB962C8B-B14F-4D97-AF65-F5344CB8AC3E}">
        <p14:creationId xmlns:p14="http://schemas.microsoft.com/office/powerpoint/2010/main" val="2943655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15</a:t>
            </a:fld>
            <a:endParaRPr lang="en-US" altLang="en-US" sz="1200"/>
          </a:p>
        </p:txBody>
      </p:sp>
    </p:spTree>
    <p:extLst>
      <p:ext uri="{BB962C8B-B14F-4D97-AF65-F5344CB8AC3E}">
        <p14:creationId xmlns:p14="http://schemas.microsoft.com/office/powerpoint/2010/main" val="35135963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16</a:t>
            </a:fld>
            <a:endParaRPr lang="en-US" altLang="en-US" sz="1200"/>
          </a:p>
        </p:txBody>
      </p:sp>
    </p:spTree>
    <p:extLst>
      <p:ext uri="{BB962C8B-B14F-4D97-AF65-F5344CB8AC3E}">
        <p14:creationId xmlns:p14="http://schemas.microsoft.com/office/powerpoint/2010/main" val="18828297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latin typeface="Arial" panose="020B0604020202020204" pitchFamily="34" charset="0"/>
                <a:ea typeface="ＭＳ Ｐゴシック" panose="020B0600070205080204" pitchFamily="34" charset="-128"/>
              </a:rPr>
              <a:t>Remember the A-train.  </a:t>
            </a:r>
          </a:p>
          <a:p>
            <a:r>
              <a:rPr lang="en-US" altLang="en-US" dirty="0" smtClean="0">
                <a:latin typeface="Arial" panose="020B0604020202020204" pitchFamily="34" charset="0"/>
                <a:ea typeface="ＭＳ Ｐゴシック" panose="020B0600070205080204" pitchFamily="34" charset="-128"/>
              </a:rPr>
              <a:t>Don’t do the design till you have an understanding of the audience through research - even with a few in the workshop, </a:t>
            </a:r>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17</a:t>
            </a:fld>
            <a:endParaRPr lang="en-US" altLang="en-US" sz="1200"/>
          </a:p>
        </p:txBody>
      </p:sp>
    </p:spTree>
    <p:extLst>
      <p:ext uri="{BB962C8B-B14F-4D97-AF65-F5344CB8AC3E}">
        <p14:creationId xmlns:p14="http://schemas.microsoft.com/office/powerpoint/2010/main" val="41931892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latin typeface="Arial" panose="020B0604020202020204" pitchFamily="34" charset="0"/>
                <a:ea typeface="ＭＳ Ｐゴシック" panose="020B0600070205080204" pitchFamily="34" charset="-128"/>
              </a:rPr>
              <a:t>Main topics</a:t>
            </a:r>
          </a:p>
          <a:p>
            <a:r>
              <a:rPr lang="en-US" altLang="en-US" dirty="0" smtClean="0">
                <a:latin typeface="Arial" panose="020B0604020202020204" pitchFamily="34" charset="0"/>
                <a:ea typeface="ＭＳ Ｐゴシック" panose="020B0600070205080204" pitchFamily="34" charset="-128"/>
              </a:rPr>
              <a:t>Number of programs devoted to each topic </a:t>
            </a:r>
          </a:p>
          <a:p>
            <a:r>
              <a:rPr lang="en-US" altLang="en-US" dirty="0" smtClean="0">
                <a:latin typeface="Arial" panose="020B0604020202020204" pitchFamily="34" charset="0"/>
                <a:ea typeface="ＭＳ Ｐゴシック" panose="020B0600070205080204" pitchFamily="34" charset="-128"/>
              </a:rPr>
              <a:t>Order in which main topics will appear: (Sequential or  spread out through the series) </a:t>
            </a:r>
          </a:p>
          <a:p>
            <a:r>
              <a:rPr lang="en-US" altLang="en-US" dirty="0" smtClean="0">
                <a:latin typeface="Arial" panose="020B0604020202020204" pitchFamily="34" charset="0"/>
                <a:ea typeface="ＭＳ Ｐゴシック" panose="020B0600070205080204" pitchFamily="34" charset="-128"/>
              </a:rPr>
              <a:t>Design team members -  choose carefully </a:t>
            </a:r>
          </a:p>
          <a:p>
            <a:endParaRPr lang="en-US" altLang="en-US" dirty="0" smtClean="0">
              <a:latin typeface="Arial" panose="020B0604020202020204" pitchFamily="34" charset="0"/>
              <a:ea typeface="ＭＳ Ｐゴシック" panose="020B0600070205080204" pitchFamily="34" charset="-128"/>
            </a:endParaRPr>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18</a:t>
            </a:fld>
            <a:endParaRPr lang="en-US" altLang="en-US" sz="1200"/>
          </a:p>
        </p:txBody>
      </p:sp>
    </p:spTree>
    <p:extLst>
      <p:ext uri="{BB962C8B-B14F-4D97-AF65-F5344CB8AC3E}">
        <p14:creationId xmlns:p14="http://schemas.microsoft.com/office/powerpoint/2010/main" val="22067101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latin typeface="Arial" panose="020B0604020202020204" pitchFamily="34" charset="0"/>
                <a:ea typeface="ＭＳ Ｐゴシック" panose="020B0600070205080204" pitchFamily="34" charset="-128"/>
              </a:rPr>
              <a:t>My suggestion is that you walk through each of these steps of the creative brief using the Family Planning example included in the file folder so that they can see an example.  </a:t>
            </a:r>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19</a:t>
            </a:fld>
            <a:endParaRPr lang="en-US" altLang="en-US" sz="1200"/>
          </a:p>
        </p:txBody>
      </p:sp>
    </p:spTree>
    <p:extLst>
      <p:ext uri="{BB962C8B-B14F-4D97-AF65-F5344CB8AC3E}">
        <p14:creationId xmlns:p14="http://schemas.microsoft.com/office/powerpoint/2010/main" val="32743272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latin typeface="Arial" panose="020B0604020202020204" pitchFamily="34" charset="0"/>
                <a:ea typeface="ＭＳ Ｐゴシック" panose="020B0600070205080204" pitchFamily="34" charset="-128"/>
              </a:rPr>
              <a:t>Very important for donors and governments.  TV or video is relatively expensive, so need to have a good justification.</a:t>
            </a:r>
          </a:p>
          <a:p>
            <a:r>
              <a:rPr lang="en-US" altLang="en-US" dirty="0" smtClean="0">
                <a:latin typeface="Arial" panose="020B0604020202020204" pitchFamily="34" charset="0"/>
                <a:ea typeface="ＭＳ Ｐゴシック" panose="020B0600070205080204" pitchFamily="34" charset="-128"/>
              </a:rPr>
              <a:t>In the workshop - you would present the research and get feedback and use that information as part of your document.  You may have the group do a bit of further analysis on what you’re presenting (will share later with SUMATA)</a:t>
            </a:r>
          </a:p>
          <a:p>
            <a:r>
              <a:rPr lang="en-US" altLang="en-US" dirty="0" smtClean="0">
                <a:latin typeface="Arial" panose="020B0604020202020204" pitchFamily="34" charset="0"/>
                <a:ea typeface="ＭＳ Ｐゴシック" panose="020B0600070205080204" pitchFamily="34" charset="-128"/>
              </a:rPr>
              <a:t>In order to justify medium you need media survey data - this can be found from DHSs or government surveys or sometimes from the private sector.  </a:t>
            </a:r>
          </a:p>
          <a:p>
            <a:endParaRPr lang="en-US" altLang="en-US" dirty="0" smtClean="0">
              <a:latin typeface="Arial" panose="020B0604020202020204" pitchFamily="34" charset="0"/>
              <a:ea typeface="ＭＳ Ｐゴシック" panose="020B0600070205080204" pitchFamily="34" charset="-128"/>
            </a:endParaRPr>
          </a:p>
          <a:p>
            <a:endParaRPr lang="en-US" altLang="en-US" dirty="0" smtClean="0">
              <a:latin typeface="Arial" panose="020B0604020202020204" pitchFamily="34" charset="0"/>
              <a:ea typeface="ＭＳ Ｐゴシック" panose="020B0600070205080204" pitchFamily="34" charset="-128"/>
            </a:endParaRPr>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20</a:t>
            </a:fld>
            <a:endParaRPr lang="en-US" altLang="en-US" sz="1200"/>
          </a:p>
        </p:txBody>
      </p:sp>
    </p:spTree>
    <p:extLst>
      <p:ext uri="{BB962C8B-B14F-4D97-AF65-F5344CB8AC3E}">
        <p14:creationId xmlns:p14="http://schemas.microsoft.com/office/powerpoint/2010/main" val="20428458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latin typeface="Arial" panose="020B0604020202020204" pitchFamily="34" charset="0"/>
                <a:ea typeface="ＭＳ Ｐゴシック" panose="020B0600070205080204" pitchFamily="34" charset="-128"/>
              </a:rPr>
              <a:t>We know that the more specific the audience, the more likely to have an effective program. Age, urban rural, socioeconomic, </a:t>
            </a:r>
            <a:r>
              <a:rPr lang="en-US" altLang="en-US" dirty="0" err="1" smtClean="0">
                <a:latin typeface="Arial" panose="020B0604020202020204" pitchFamily="34" charset="0"/>
                <a:ea typeface="ＭＳ Ｐゴシック" panose="020B0600070205080204" pitchFamily="34" charset="-128"/>
              </a:rPr>
              <a:t>etc</a:t>
            </a:r>
            <a:r>
              <a:rPr lang="en-US" altLang="en-US" dirty="0" smtClean="0">
                <a:latin typeface="Arial" panose="020B0604020202020204" pitchFamily="34" charset="0"/>
                <a:ea typeface="ＭＳ Ｐゴシック" panose="020B0600070205080204" pitchFamily="34" charset="-128"/>
              </a:rPr>
              <a:t> </a:t>
            </a:r>
          </a:p>
          <a:p>
            <a:r>
              <a:rPr lang="en-US" altLang="en-US" dirty="0" smtClean="0">
                <a:latin typeface="Arial" panose="020B0604020202020204" pitchFamily="34" charset="0"/>
                <a:ea typeface="ＭＳ Ｐゴシック" panose="020B0600070205080204" pitchFamily="34" charset="-128"/>
              </a:rPr>
              <a:t>Always a huge debate. </a:t>
            </a:r>
          </a:p>
          <a:p>
            <a:r>
              <a:rPr lang="en-US" altLang="en-US" dirty="0" smtClean="0">
                <a:latin typeface="Arial" panose="020B0604020202020204" pitchFamily="34" charset="0"/>
                <a:ea typeface="ＭＳ Ｐゴシック" panose="020B0600070205080204" pitchFamily="34" charset="-128"/>
              </a:rPr>
              <a:t>Programs that work for one audience won’t work for another.</a:t>
            </a:r>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21</a:t>
            </a:fld>
            <a:endParaRPr lang="en-US" altLang="en-US" sz="1200"/>
          </a:p>
        </p:txBody>
      </p:sp>
    </p:spTree>
    <p:extLst>
      <p:ext uri="{BB962C8B-B14F-4D97-AF65-F5344CB8AC3E}">
        <p14:creationId xmlns:p14="http://schemas.microsoft.com/office/powerpoint/2010/main" val="9354860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3</a:t>
            </a:fld>
            <a:endParaRPr lang="en-US" altLang="en-US" sz="1200"/>
          </a:p>
        </p:txBody>
      </p:sp>
    </p:spTree>
    <p:extLst>
      <p:ext uri="{BB962C8B-B14F-4D97-AF65-F5344CB8AC3E}">
        <p14:creationId xmlns:p14="http://schemas.microsoft.com/office/powerpoint/2010/main" val="8440418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22</a:t>
            </a:fld>
            <a:endParaRPr lang="en-US" altLang="en-US" sz="1200"/>
          </a:p>
        </p:txBody>
      </p:sp>
    </p:spTree>
    <p:extLst>
      <p:ext uri="{BB962C8B-B14F-4D97-AF65-F5344CB8AC3E}">
        <p14:creationId xmlns:p14="http://schemas.microsoft.com/office/powerpoint/2010/main" val="35982053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latin typeface="Arial" panose="020B0604020202020204" pitchFamily="34" charset="0"/>
                <a:ea typeface="ＭＳ Ｐゴシック" panose="020B0600070205080204" pitchFamily="34" charset="-128"/>
              </a:rPr>
              <a:t>We know that the more specific the audience, the more likely to have an effective program. Age, urban rural, socioeconomic, </a:t>
            </a:r>
            <a:r>
              <a:rPr lang="en-US" altLang="en-US" dirty="0" err="1" smtClean="0">
                <a:latin typeface="Arial" panose="020B0604020202020204" pitchFamily="34" charset="0"/>
                <a:ea typeface="ＭＳ Ｐゴシック" panose="020B0600070205080204" pitchFamily="34" charset="-128"/>
              </a:rPr>
              <a:t>etc</a:t>
            </a:r>
            <a:r>
              <a:rPr lang="en-US" altLang="en-US" dirty="0" smtClean="0">
                <a:latin typeface="Arial" panose="020B0604020202020204" pitchFamily="34" charset="0"/>
                <a:ea typeface="ＭＳ Ｐゴシック" panose="020B0600070205080204" pitchFamily="34" charset="-128"/>
              </a:rPr>
              <a:t> </a:t>
            </a:r>
          </a:p>
          <a:p>
            <a:r>
              <a:rPr lang="en-US" altLang="en-US" dirty="0" smtClean="0">
                <a:latin typeface="Arial" panose="020B0604020202020204" pitchFamily="34" charset="0"/>
                <a:ea typeface="ＭＳ Ｐゴシック" panose="020B0600070205080204" pitchFamily="34" charset="-128"/>
              </a:rPr>
              <a:t>Always a huge debate. </a:t>
            </a:r>
          </a:p>
          <a:p>
            <a:r>
              <a:rPr lang="en-US" altLang="en-US" dirty="0" smtClean="0">
                <a:latin typeface="Arial" panose="020B0604020202020204" pitchFamily="34" charset="0"/>
                <a:ea typeface="ＭＳ Ｐゴシック" panose="020B0600070205080204" pitchFamily="34" charset="-128"/>
              </a:rPr>
              <a:t>Programs that work for one audience won’t work for another.</a:t>
            </a:r>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23</a:t>
            </a:fld>
            <a:endParaRPr lang="en-US" altLang="en-US" sz="1200"/>
          </a:p>
        </p:txBody>
      </p:sp>
    </p:spTree>
    <p:extLst>
      <p:ext uri="{BB962C8B-B14F-4D97-AF65-F5344CB8AC3E}">
        <p14:creationId xmlns:p14="http://schemas.microsoft.com/office/powerpoint/2010/main" val="237493129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latin typeface="Arial" panose="020B0604020202020204" pitchFamily="34" charset="0"/>
                <a:ea typeface="ＭＳ Ｐゴシック" panose="020B0600070205080204" pitchFamily="34" charset="-128"/>
              </a:rPr>
              <a:t>We know that the more specific the audience, the more likely to have an effective program. Age, urban rural, socioeconomic, </a:t>
            </a:r>
            <a:r>
              <a:rPr lang="en-US" altLang="en-US" dirty="0" err="1" smtClean="0">
                <a:latin typeface="Arial" panose="020B0604020202020204" pitchFamily="34" charset="0"/>
                <a:ea typeface="ＭＳ Ｐゴシック" panose="020B0600070205080204" pitchFamily="34" charset="-128"/>
              </a:rPr>
              <a:t>etc</a:t>
            </a:r>
            <a:r>
              <a:rPr lang="en-US" altLang="en-US" dirty="0" smtClean="0">
                <a:latin typeface="Arial" panose="020B0604020202020204" pitchFamily="34" charset="0"/>
                <a:ea typeface="ＭＳ Ｐゴシック" panose="020B0600070205080204" pitchFamily="34" charset="-128"/>
              </a:rPr>
              <a:t> </a:t>
            </a:r>
          </a:p>
          <a:p>
            <a:r>
              <a:rPr lang="en-US" altLang="en-US" dirty="0" smtClean="0">
                <a:latin typeface="Arial" panose="020B0604020202020204" pitchFamily="34" charset="0"/>
                <a:ea typeface="ＭＳ Ｐゴシック" panose="020B0600070205080204" pitchFamily="34" charset="-128"/>
              </a:rPr>
              <a:t>Always a huge debate. </a:t>
            </a:r>
          </a:p>
          <a:p>
            <a:r>
              <a:rPr lang="en-US" altLang="en-US" dirty="0" smtClean="0">
                <a:latin typeface="Arial" panose="020B0604020202020204" pitchFamily="34" charset="0"/>
                <a:ea typeface="ＭＳ Ｐゴシック" panose="020B0600070205080204" pitchFamily="34" charset="-128"/>
              </a:rPr>
              <a:t>Programs that work for one audience won’t work for another.</a:t>
            </a:r>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24</a:t>
            </a:fld>
            <a:endParaRPr lang="en-US" altLang="en-US" sz="1200"/>
          </a:p>
        </p:txBody>
      </p:sp>
    </p:spTree>
    <p:extLst>
      <p:ext uri="{BB962C8B-B14F-4D97-AF65-F5344CB8AC3E}">
        <p14:creationId xmlns:p14="http://schemas.microsoft.com/office/powerpoint/2010/main" val="3259135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tLang="en-US" dirty="0" smtClean="0">
                <a:latin typeface="Arial" panose="020B0604020202020204" pitchFamily="34" charset="0"/>
                <a:ea typeface="ＭＳ Ｐゴシック" panose="020B0600070205080204" pitchFamily="34" charset="-128"/>
              </a:rPr>
              <a:t>We know that the more specific the audience, the more likely to have an effective program. Age, urban rural, socioeconomic, </a:t>
            </a:r>
            <a:r>
              <a:rPr lang="en-US" altLang="en-US" dirty="0" err="1" smtClean="0">
                <a:latin typeface="Arial" panose="020B0604020202020204" pitchFamily="34" charset="0"/>
                <a:ea typeface="ＭＳ Ｐゴシック" panose="020B0600070205080204" pitchFamily="34" charset="-128"/>
              </a:rPr>
              <a:t>etc</a:t>
            </a:r>
            <a:r>
              <a:rPr lang="en-US" altLang="en-US" dirty="0" smtClean="0">
                <a:latin typeface="Arial" panose="020B0604020202020204" pitchFamily="34" charset="0"/>
                <a:ea typeface="ＭＳ Ｐゴシック" panose="020B0600070205080204" pitchFamily="34" charset="-128"/>
              </a:rPr>
              <a:t> </a:t>
            </a:r>
          </a:p>
          <a:p>
            <a:r>
              <a:rPr lang="en-US" altLang="en-US" dirty="0" smtClean="0">
                <a:latin typeface="Arial" panose="020B0604020202020204" pitchFamily="34" charset="0"/>
                <a:ea typeface="ＭＳ Ｐゴシック" panose="020B0600070205080204" pitchFamily="34" charset="-128"/>
              </a:rPr>
              <a:t>Always a huge debate. </a:t>
            </a:r>
          </a:p>
          <a:p>
            <a:r>
              <a:rPr lang="en-US" altLang="en-US" dirty="0" smtClean="0">
                <a:latin typeface="Arial" panose="020B0604020202020204" pitchFamily="34" charset="0"/>
                <a:ea typeface="ＭＳ Ｐゴシック" panose="020B0600070205080204" pitchFamily="34" charset="-128"/>
              </a:rPr>
              <a:t>Programs that work for one audience won’t work for another.</a:t>
            </a:r>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25</a:t>
            </a:fld>
            <a:endParaRPr lang="en-US" altLang="en-US" sz="1200"/>
          </a:p>
        </p:txBody>
      </p:sp>
    </p:spTree>
    <p:extLst>
      <p:ext uri="{BB962C8B-B14F-4D97-AF65-F5344CB8AC3E}">
        <p14:creationId xmlns:p14="http://schemas.microsoft.com/office/powerpoint/2010/main" val="39730851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4</a:t>
            </a:fld>
            <a:endParaRPr lang="en-US" altLang="en-US" sz="1200"/>
          </a:p>
        </p:txBody>
      </p:sp>
    </p:spTree>
    <p:extLst>
      <p:ext uri="{BB962C8B-B14F-4D97-AF65-F5344CB8AC3E}">
        <p14:creationId xmlns:p14="http://schemas.microsoft.com/office/powerpoint/2010/main" val="42242760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5</a:t>
            </a:fld>
            <a:endParaRPr lang="en-US" altLang="en-US" sz="1200"/>
          </a:p>
        </p:txBody>
      </p:sp>
    </p:spTree>
    <p:extLst>
      <p:ext uri="{BB962C8B-B14F-4D97-AF65-F5344CB8AC3E}">
        <p14:creationId xmlns:p14="http://schemas.microsoft.com/office/powerpoint/2010/main" val="7331471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7</a:t>
            </a:fld>
            <a:endParaRPr lang="en-US" altLang="en-US" sz="1200"/>
          </a:p>
        </p:txBody>
      </p:sp>
    </p:spTree>
    <p:extLst>
      <p:ext uri="{BB962C8B-B14F-4D97-AF65-F5344CB8AC3E}">
        <p14:creationId xmlns:p14="http://schemas.microsoft.com/office/powerpoint/2010/main" val="32733331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8</a:t>
            </a:fld>
            <a:endParaRPr lang="en-US" altLang="en-US" sz="1200"/>
          </a:p>
        </p:txBody>
      </p:sp>
    </p:spTree>
    <p:extLst>
      <p:ext uri="{BB962C8B-B14F-4D97-AF65-F5344CB8AC3E}">
        <p14:creationId xmlns:p14="http://schemas.microsoft.com/office/powerpoint/2010/main" val="40862842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9</a:t>
            </a:fld>
            <a:endParaRPr lang="en-US" altLang="en-US" sz="1200"/>
          </a:p>
        </p:txBody>
      </p:sp>
    </p:spTree>
    <p:extLst>
      <p:ext uri="{BB962C8B-B14F-4D97-AF65-F5344CB8AC3E}">
        <p14:creationId xmlns:p14="http://schemas.microsoft.com/office/powerpoint/2010/main" val="18038073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10</a:t>
            </a:fld>
            <a:endParaRPr lang="en-US" altLang="en-US" sz="1200"/>
          </a:p>
        </p:txBody>
      </p:sp>
    </p:spTree>
    <p:extLst>
      <p:ext uri="{BB962C8B-B14F-4D97-AF65-F5344CB8AC3E}">
        <p14:creationId xmlns:p14="http://schemas.microsoft.com/office/powerpoint/2010/main" val="1251714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xfrm>
            <a:off x="427038" y="692150"/>
            <a:ext cx="6156325" cy="34639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dirty="0" smtClean="0"/>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ea typeface="MS PGothic" panose="020B0600070205080204" pitchFamily="34" charset="-128"/>
              </a:defRPr>
            </a:lvl1pPr>
            <a:lvl2pPr marL="742950" indent="-285750">
              <a:defRPr sz="2400">
                <a:solidFill>
                  <a:schemeClr val="tx1"/>
                </a:solidFill>
                <a:latin typeface="Times" panose="02020603050405020304" pitchFamily="18" charset="0"/>
                <a:ea typeface="MS PGothic" panose="020B0600070205080204" pitchFamily="34" charset="-128"/>
              </a:defRPr>
            </a:lvl2pPr>
            <a:lvl3pPr marL="1143000" indent="-228600">
              <a:defRPr sz="2400">
                <a:solidFill>
                  <a:schemeClr val="tx1"/>
                </a:solidFill>
                <a:latin typeface="Times" panose="02020603050405020304" pitchFamily="18" charset="0"/>
                <a:ea typeface="MS PGothic" panose="020B0600070205080204" pitchFamily="34" charset="-128"/>
              </a:defRPr>
            </a:lvl3pPr>
            <a:lvl4pPr marL="1600200" indent="-228600">
              <a:defRPr sz="2400">
                <a:solidFill>
                  <a:schemeClr val="tx1"/>
                </a:solidFill>
                <a:latin typeface="Times" panose="02020603050405020304" pitchFamily="18" charset="0"/>
                <a:ea typeface="MS PGothic" panose="020B0600070205080204" pitchFamily="34" charset="-128"/>
              </a:defRPr>
            </a:lvl4pPr>
            <a:lvl5pPr marL="2057400" indent="-228600">
              <a:defRPr sz="2400">
                <a:solidFill>
                  <a:schemeClr val="tx1"/>
                </a:solidFill>
                <a:latin typeface="Times" panose="02020603050405020304" pitchFamily="18"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Times" panose="02020603050405020304" pitchFamily="18" charset="0"/>
                <a:ea typeface="MS PGothic" panose="020B0600070205080204" pitchFamily="34" charset="-128"/>
              </a:defRPr>
            </a:lvl9pPr>
          </a:lstStyle>
          <a:p>
            <a:fld id="{DD47587E-4179-4BF7-996A-BA76A3A28D5D}" type="slidenum">
              <a:rPr lang="en-US" altLang="en-US" sz="1200"/>
              <a:pPr/>
              <a:t>11</a:t>
            </a:fld>
            <a:endParaRPr lang="en-US" altLang="en-US" sz="1200"/>
          </a:p>
        </p:txBody>
      </p:sp>
    </p:spTree>
    <p:extLst>
      <p:ext uri="{BB962C8B-B14F-4D97-AF65-F5344CB8AC3E}">
        <p14:creationId xmlns:p14="http://schemas.microsoft.com/office/powerpoint/2010/main" val="130464108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emf"/><Relationship Id="rId5" Type="http://schemas.openxmlformats.org/officeDocument/2006/relationships/image" Target="../media/image4.emf"/><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30" y="0"/>
            <a:ext cx="12182140" cy="6858000"/>
          </a:xfrm>
          <a:prstGeom prst="rect">
            <a:avLst/>
          </a:prstGeom>
        </p:spPr>
      </p:pic>
      <p:sp>
        <p:nvSpPr>
          <p:cNvPr id="3" name="Subtitle 2"/>
          <p:cNvSpPr>
            <a:spLocks noGrp="1"/>
          </p:cNvSpPr>
          <p:nvPr>
            <p:ph type="subTitle" idx="1" hasCustomPrompt="1"/>
          </p:nvPr>
        </p:nvSpPr>
        <p:spPr>
          <a:xfrm>
            <a:off x="2781121" y="3438659"/>
            <a:ext cx="8534400" cy="1752600"/>
          </a:xfrm>
        </p:spPr>
        <p:txBody>
          <a:bodyPr/>
          <a:lstStyle>
            <a:lvl1pPr marL="0" indent="0" algn="l">
              <a:buNone/>
              <a:defRPr sz="3093">
                <a:solidFill>
                  <a:schemeClr val="bg1"/>
                </a:solidFill>
                <a:latin typeface="Myriad Pro" panose="020B0503030403020204" pitchFamily="34" charset="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 </a:t>
            </a:r>
            <a:endParaRPr lang="en-US" dirty="0"/>
          </a:p>
        </p:txBody>
      </p:sp>
      <p:sp>
        <p:nvSpPr>
          <p:cNvPr id="15" name="Content Placeholder 14"/>
          <p:cNvSpPr>
            <a:spLocks noGrp="1"/>
          </p:cNvSpPr>
          <p:nvPr>
            <p:ph sz="quarter" idx="13" hasCustomPrompt="1"/>
          </p:nvPr>
        </p:nvSpPr>
        <p:spPr>
          <a:xfrm>
            <a:off x="2781121" y="2324100"/>
            <a:ext cx="5667375" cy="838200"/>
          </a:xfrm>
        </p:spPr>
        <p:txBody>
          <a:bodyPr/>
          <a:lstStyle>
            <a:lvl1pPr marL="0" indent="0">
              <a:buNone/>
              <a:defRPr sz="7700" b="1">
                <a:solidFill>
                  <a:schemeClr val="bg1"/>
                </a:solidFill>
                <a:latin typeface="Myriad Pro" panose="020B0503030403020204" pitchFamily="34" charset="0"/>
              </a:defRPr>
            </a:lvl1pPr>
          </a:lstStyle>
          <a:p>
            <a:pPr lvl="0"/>
            <a:r>
              <a:rPr lang="en-US" sz="7700" b="1" dirty="0" smtClean="0">
                <a:latin typeface="Myriad Pro" panose="020B0503030403020204" pitchFamily="34" charset="0"/>
              </a:rPr>
              <a:t>Text 1</a:t>
            </a:r>
            <a:endParaRPr lang="en-GB" dirty="0"/>
          </a:p>
        </p:txBody>
      </p:sp>
      <p:pic>
        <p:nvPicPr>
          <p:cNvPr id="17" name="Picture 16"/>
          <p:cNvPicPr>
            <a:picLocks noChangeAspect="1"/>
          </p:cNvPicPr>
          <p:nvPr userDrawn="1"/>
        </p:nvPicPr>
        <p:blipFill>
          <a:blip r:embed="rId3"/>
          <a:stretch>
            <a:fillRect/>
          </a:stretch>
        </p:blipFill>
        <p:spPr>
          <a:xfrm>
            <a:off x="2421414" y="6201309"/>
            <a:ext cx="1104523" cy="490732"/>
          </a:xfrm>
          <a:prstGeom prst="rect">
            <a:avLst/>
          </a:prstGeom>
        </p:spPr>
      </p:pic>
      <p:pic>
        <p:nvPicPr>
          <p:cNvPr id="4" name="Picture 3"/>
          <p:cNvPicPr>
            <a:picLocks noChangeAspect="1"/>
          </p:cNvPicPr>
          <p:nvPr userDrawn="1"/>
        </p:nvPicPr>
        <p:blipFill>
          <a:blip r:embed="rId4"/>
          <a:stretch>
            <a:fillRect/>
          </a:stretch>
        </p:blipFill>
        <p:spPr>
          <a:xfrm>
            <a:off x="279728" y="6205138"/>
            <a:ext cx="411779" cy="450753"/>
          </a:xfrm>
          <a:prstGeom prst="rect">
            <a:avLst/>
          </a:prstGeom>
        </p:spPr>
      </p:pic>
      <p:pic>
        <p:nvPicPr>
          <p:cNvPr id="5" name="Picture 4"/>
          <p:cNvPicPr>
            <a:picLocks noChangeAspect="1"/>
          </p:cNvPicPr>
          <p:nvPr userDrawn="1"/>
        </p:nvPicPr>
        <p:blipFill>
          <a:blip r:embed="rId5"/>
          <a:stretch>
            <a:fillRect/>
          </a:stretch>
        </p:blipFill>
        <p:spPr>
          <a:xfrm>
            <a:off x="966305" y="6215530"/>
            <a:ext cx="1180311" cy="471075"/>
          </a:xfrm>
          <a:prstGeom prst="rect">
            <a:avLst/>
          </a:prstGeom>
        </p:spPr>
      </p:pic>
      <p:pic>
        <p:nvPicPr>
          <p:cNvPr id="8" name="Picture 7"/>
          <p:cNvPicPr>
            <a:picLocks noChangeAspect="1"/>
          </p:cNvPicPr>
          <p:nvPr userDrawn="1"/>
        </p:nvPicPr>
        <p:blipFill>
          <a:blip r:embed="rId6"/>
          <a:stretch>
            <a:fillRect/>
          </a:stretch>
        </p:blipFill>
        <p:spPr>
          <a:xfrm>
            <a:off x="3800735" y="6215530"/>
            <a:ext cx="1790757" cy="506596"/>
          </a:xfrm>
          <a:prstGeom prst="rect">
            <a:avLst/>
          </a:prstGeom>
        </p:spPr>
      </p:pic>
    </p:spTree>
    <p:extLst>
      <p:ext uri="{BB962C8B-B14F-4D97-AF65-F5344CB8AC3E}">
        <p14:creationId xmlns:p14="http://schemas.microsoft.com/office/powerpoint/2010/main" val="5013428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990033"/>
                </a:solidFill>
                <a:latin typeface="Myriad Pro" panose="020B0503030403020204" pitchFamily="34" charset="0"/>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820A7F55-BB4D-46DB-8D92-A996237E43A1}" type="slidenum">
              <a:rPr lang="en-US" altLang="en-US"/>
              <a:pPr/>
              <a:t>‹#›</a:t>
            </a:fld>
            <a:endParaRPr lang="en-US" altLang="en-US"/>
          </a:p>
        </p:txBody>
      </p:sp>
    </p:spTree>
    <p:extLst>
      <p:ext uri="{BB962C8B-B14F-4D97-AF65-F5344CB8AC3E}">
        <p14:creationId xmlns:p14="http://schemas.microsoft.com/office/powerpoint/2010/main" val="3975911066"/>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609600"/>
            <a:ext cx="2590800" cy="5486400"/>
          </a:xfrm>
        </p:spPr>
        <p:txBody>
          <a:bodyPr vert="eaVert"/>
          <a:lstStyle>
            <a:lvl1pPr>
              <a:defRPr>
                <a:solidFill>
                  <a:srgbClr val="990033"/>
                </a:solidFill>
                <a:latin typeface="Myriad Pro" panose="020B0503030403020204" pitchFamily="34" charset="0"/>
              </a:defRPr>
            </a:lvl1pPr>
          </a:lstStyle>
          <a:p>
            <a:r>
              <a:rPr lang="en-US" dirty="0" smtClean="0"/>
              <a:t>Click to edit Master title style</a:t>
            </a:r>
            <a:endParaRPr lang="en-US" dirty="0"/>
          </a:p>
        </p:txBody>
      </p:sp>
      <p:sp>
        <p:nvSpPr>
          <p:cNvPr id="3" name="Vertical Text Placeholder 2"/>
          <p:cNvSpPr>
            <a:spLocks noGrp="1"/>
          </p:cNvSpPr>
          <p:nvPr>
            <p:ph type="body" orient="vert" idx="1"/>
          </p:nvPr>
        </p:nvSpPr>
        <p:spPr>
          <a:xfrm>
            <a:off x="914400" y="609600"/>
            <a:ext cx="75692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D29E5CAF-5185-431C-B454-37B1C4D96067}" type="slidenum">
              <a:rPr lang="en-US" altLang="en-US"/>
              <a:pPr/>
              <a:t>‹#›</a:t>
            </a:fld>
            <a:endParaRPr lang="en-US" altLang="en-US"/>
          </a:p>
        </p:txBody>
      </p:sp>
    </p:spTree>
    <p:extLst>
      <p:ext uri="{BB962C8B-B14F-4D97-AF65-F5344CB8AC3E}">
        <p14:creationId xmlns:p14="http://schemas.microsoft.com/office/powerpoint/2010/main" val="3158498900"/>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990033"/>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AA0159DC-53D3-473A-972F-15C1CCA37CCE}" type="slidenum">
              <a:rPr lang="en-US" altLang="en-US"/>
              <a:pPr/>
              <a:t>‹#›</a:t>
            </a:fld>
            <a:endParaRPr lang="en-US" altLang="en-US"/>
          </a:p>
        </p:txBody>
      </p:sp>
    </p:spTree>
    <p:extLst>
      <p:ext uri="{BB962C8B-B14F-4D97-AF65-F5344CB8AC3E}">
        <p14:creationId xmlns:p14="http://schemas.microsoft.com/office/powerpoint/2010/main" val="412097817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solidFill>
                  <a:srgbClr val="990033"/>
                </a:solidFill>
                <a:latin typeface="Myriad Pro" panose="020B0503030403020204"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5" name="Rectangle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6"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A9DB96DA-FBB2-45F5-BA55-733FF75B2990}" type="slidenum">
              <a:rPr lang="en-US" altLang="en-US"/>
              <a:pPr/>
              <a:t>‹#›</a:t>
            </a:fld>
            <a:endParaRPr lang="en-US" altLang="en-US"/>
          </a:p>
        </p:txBody>
      </p:sp>
    </p:spTree>
    <p:extLst>
      <p:ext uri="{BB962C8B-B14F-4D97-AF65-F5344CB8AC3E}">
        <p14:creationId xmlns:p14="http://schemas.microsoft.com/office/powerpoint/2010/main" val="3908399879"/>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990033"/>
                </a:solidFill>
                <a:latin typeface="Myriad Pro" panose="020B0503030403020204" pitchFamily="34" charset="0"/>
              </a:defRPr>
            </a:lvl1pPr>
          </a:lstStyle>
          <a:p>
            <a:r>
              <a:rPr lang="en-US" dirty="0" smtClean="0"/>
              <a:t>Click to edit Master title style</a:t>
            </a:r>
            <a:endParaRPr lang="en-US" dirty="0"/>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6" name="Footer Placeholder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7" name="Slide Number Placeholder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1C0E3CA7-1FE3-4CB9-8FDD-97171484CFE5}" type="slidenum">
              <a:rPr lang="en-US" altLang="en-US"/>
              <a:pPr/>
              <a:t>‹#›</a:t>
            </a:fld>
            <a:endParaRPr lang="en-US" altLang="en-US"/>
          </a:p>
        </p:txBody>
      </p:sp>
    </p:spTree>
    <p:extLst>
      <p:ext uri="{BB962C8B-B14F-4D97-AF65-F5344CB8AC3E}">
        <p14:creationId xmlns:p14="http://schemas.microsoft.com/office/powerpoint/2010/main" val="313555419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solidFill>
                  <a:srgbClr val="990033"/>
                </a:solidFill>
                <a:latin typeface="Myriad Pro" panose="020B0503030403020204" pitchFamily="34" charset="0"/>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8" name="Rectangle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9"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F124F912-6943-46C7-A051-B04D30BBD15B}" type="slidenum">
              <a:rPr lang="en-US" altLang="en-US"/>
              <a:pPr/>
              <a:t>‹#›</a:t>
            </a:fld>
            <a:endParaRPr lang="en-US" altLang="en-US"/>
          </a:p>
        </p:txBody>
      </p:sp>
    </p:spTree>
    <p:extLst>
      <p:ext uri="{BB962C8B-B14F-4D97-AF65-F5344CB8AC3E}">
        <p14:creationId xmlns:p14="http://schemas.microsoft.com/office/powerpoint/2010/main" val="3771343967"/>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990033"/>
                </a:solidFill>
                <a:latin typeface="Myriad Pro" panose="020B0503030403020204" pitchFamily="34" charset="0"/>
              </a:defRPr>
            </a:lvl1pPr>
          </a:lstStyle>
          <a:p>
            <a:r>
              <a:rPr lang="en-US" dirty="0" smtClean="0"/>
              <a:t>Click to edit Master title style</a:t>
            </a:r>
            <a:endParaRPr lang="en-US" dirty="0"/>
          </a:p>
        </p:txBody>
      </p:sp>
      <p:sp>
        <p:nvSpPr>
          <p:cNvPr id="3" name="Rectangle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4" name="Rectangle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5"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3286CAF5-41BE-495D-8AC4-A54BA3D071A7}" type="slidenum">
              <a:rPr lang="en-US" altLang="en-US"/>
              <a:pPr/>
              <a:t>‹#›</a:t>
            </a:fld>
            <a:endParaRPr lang="en-US" altLang="en-US"/>
          </a:p>
        </p:txBody>
      </p:sp>
    </p:spTree>
    <p:extLst>
      <p:ext uri="{BB962C8B-B14F-4D97-AF65-F5344CB8AC3E}">
        <p14:creationId xmlns:p14="http://schemas.microsoft.com/office/powerpoint/2010/main" val="42220103"/>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3" name="Rectangle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4" name="Rectangle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38F32110-1480-4A92-B98B-ABC96A4F7ECB}" type="slidenum">
              <a:rPr lang="en-US" altLang="en-US"/>
              <a:pPr/>
              <a:t>‹#›</a:t>
            </a:fld>
            <a:endParaRPr lang="en-US" altLang="en-US"/>
          </a:p>
        </p:txBody>
      </p:sp>
    </p:spTree>
    <p:extLst>
      <p:ext uri="{BB962C8B-B14F-4D97-AF65-F5344CB8AC3E}">
        <p14:creationId xmlns:p14="http://schemas.microsoft.com/office/powerpoint/2010/main" val="202353101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solidFill>
                  <a:srgbClr val="990033"/>
                </a:solidFill>
                <a:latin typeface="Myriad Pro" panose="020B050303040302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6" name="Footer Placeholder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7" name="Slide Number Placeholder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FEBE68BD-43DD-48AC-98FE-4FBD945F1FF4}" type="slidenum">
              <a:rPr lang="en-US" altLang="en-US"/>
              <a:pPr/>
              <a:t>‹#›</a:t>
            </a:fld>
            <a:endParaRPr lang="en-US" altLang="en-US"/>
          </a:p>
        </p:txBody>
      </p:sp>
    </p:spTree>
    <p:extLst>
      <p:ext uri="{BB962C8B-B14F-4D97-AF65-F5344CB8AC3E}">
        <p14:creationId xmlns:p14="http://schemas.microsoft.com/office/powerpoint/2010/main" val="110273242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solidFill>
                  <a:srgbClr val="990033"/>
                </a:solidFill>
                <a:latin typeface="Myriad Pro" panose="020B0503030403020204" pitchFamily="34" charset="0"/>
              </a:defRPr>
            </a:lvl1pPr>
          </a:lstStyle>
          <a:p>
            <a:r>
              <a:rPr lang="en-US" dirty="0" smtClean="0"/>
              <a:t>Click to edit Master title style</a:t>
            </a:r>
            <a:endParaRPr lang="en-US" dirty="0"/>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noChangeArrowheads="1"/>
          </p:cNvSpPr>
          <p:nvPr>
            <p:ph type="dt" sz="half" idx="10"/>
          </p:nvPr>
        </p:nvSpPr>
        <p:spPr>
          <a:xfrm>
            <a:off x="914400" y="6248400"/>
            <a:ext cx="2540000" cy="457200"/>
          </a:xfrm>
          <a:prstGeom prst="rect">
            <a:avLst/>
          </a:prstGeom>
        </p:spPr>
        <p:txBody>
          <a:bodyPr/>
          <a:lstStyle>
            <a:lvl1pPr>
              <a:defRPr>
                <a:latin typeface="Times" charset="0"/>
                <a:ea typeface="+mn-ea"/>
                <a:cs typeface="+mn-cs"/>
              </a:defRPr>
            </a:lvl1pPr>
          </a:lstStyle>
          <a:p>
            <a:pPr>
              <a:defRPr/>
            </a:pPr>
            <a:endParaRPr lang="en-US"/>
          </a:p>
        </p:txBody>
      </p:sp>
      <p:sp>
        <p:nvSpPr>
          <p:cNvPr id="6" name="Footer Placeholder 5"/>
          <p:cNvSpPr>
            <a:spLocks noGrp="1" noChangeArrowheads="1"/>
          </p:cNvSpPr>
          <p:nvPr>
            <p:ph type="ftr" sz="quarter" idx="11"/>
          </p:nvPr>
        </p:nvSpPr>
        <p:spPr>
          <a:xfrm>
            <a:off x="4165600" y="6248400"/>
            <a:ext cx="3860800" cy="457200"/>
          </a:xfrm>
          <a:prstGeom prst="rect">
            <a:avLst/>
          </a:prstGeom>
        </p:spPr>
        <p:txBody>
          <a:bodyPr/>
          <a:lstStyle>
            <a:lvl1pPr>
              <a:defRPr>
                <a:latin typeface="Times" charset="0"/>
                <a:ea typeface="+mn-ea"/>
                <a:cs typeface="+mn-cs"/>
              </a:defRPr>
            </a:lvl1pPr>
          </a:lstStyle>
          <a:p>
            <a:pPr>
              <a:defRPr/>
            </a:pPr>
            <a:endParaRPr lang="en-US"/>
          </a:p>
        </p:txBody>
      </p:sp>
      <p:sp>
        <p:nvSpPr>
          <p:cNvPr id="7" name="Slide Number Placeholder 6"/>
          <p:cNvSpPr>
            <a:spLocks noGrp="1" noChangeArrowheads="1"/>
          </p:cNvSpPr>
          <p:nvPr>
            <p:ph type="sldNum" sz="quarter" idx="12"/>
          </p:nvPr>
        </p:nvSpPr>
        <p:spPr>
          <a:xfrm>
            <a:off x="8737600" y="6248400"/>
            <a:ext cx="2540000" cy="457200"/>
          </a:xfrm>
          <a:prstGeom prst="rect">
            <a:avLst/>
          </a:prstGeom>
        </p:spPr>
        <p:txBody>
          <a:bodyPr vert="horz" wrap="square" lIns="91440" tIns="45720" rIns="91440" bIns="45720" numCol="1" anchor="t" anchorCtr="0" compatLnSpc="1">
            <a:prstTxWarp prst="textNoShape">
              <a:avLst/>
            </a:prstTxWarp>
          </a:bodyPr>
          <a:lstStyle>
            <a:lvl1pPr>
              <a:defRPr/>
            </a:lvl1pPr>
          </a:lstStyle>
          <a:p>
            <a:fld id="{4269CDBF-648D-4320-9590-DAB667ED27C9}" type="slidenum">
              <a:rPr lang="en-US" altLang="en-US"/>
              <a:pPr/>
              <a:t>‹#›</a:t>
            </a:fld>
            <a:endParaRPr lang="en-US" altLang="en-US"/>
          </a:p>
        </p:txBody>
      </p:sp>
    </p:spTree>
    <p:extLst>
      <p:ext uri="{BB962C8B-B14F-4D97-AF65-F5344CB8AC3E}">
        <p14:creationId xmlns:p14="http://schemas.microsoft.com/office/powerpoint/2010/main" val="322415414"/>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880533" y="609600"/>
            <a:ext cx="1039706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smtClean="0"/>
              <a:t>Click to edit Master title style</a:t>
            </a:r>
          </a:p>
        </p:txBody>
      </p:sp>
      <p:sp>
        <p:nvSpPr>
          <p:cNvPr id="1028" name="Rectangle 3"/>
          <p:cNvSpPr>
            <a:spLocks noGrp="1" noChangeArrowheads="1"/>
          </p:cNvSpPr>
          <p:nvPr>
            <p:ph type="body" idx="1"/>
          </p:nvPr>
        </p:nvSpPr>
        <p:spPr bwMode="auto">
          <a:xfrm>
            <a:off x="914400" y="1981200"/>
            <a:ext cx="103632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Tree>
  </p:cSld>
  <p:clrMap bg1="lt1" tx1="dk1" bg2="lt2" tx2="dk2" accent1="accent1" accent2="accent2" accent3="accent3" accent4="accent4" accent5="accent5" accent6="accent6" hlink="hlink" folHlink="folHlink"/>
  <p:sldLayoutIdLst>
    <p:sldLayoutId id="2147484355" r:id="rId1"/>
    <p:sldLayoutId id="2147484356" r:id="rId2"/>
    <p:sldLayoutId id="2147484357" r:id="rId3"/>
    <p:sldLayoutId id="2147484358" r:id="rId4"/>
    <p:sldLayoutId id="2147484359" r:id="rId5"/>
    <p:sldLayoutId id="2147484360" r:id="rId6"/>
    <p:sldLayoutId id="2147484361" r:id="rId7"/>
    <p:sldLayoutId id="2147484362" r:id="rId8"/>
    <p:sldLayoutId id="2147484363" r:id="rId9"/>
    <p:sldLayoutId id="2147484364" r:id="rId10"/>
    <p:sldLayoutId id="2147484365" r:id="rId11"/>
  </p:sldLayoutIdLst>
  <p:timing>
    <p:tnLst>
      <p:par>
        <p:cTn id="1" dur="indefinite" restart="never" nodeType="tmRoot"/>
      </p:par>
    </p:tnLst>
  </p:timing>
  <p:txStyles>
    <p:titleStyle>
      <a:lvl1pPr algn="l" rtl="0" eaLnBrk="0" fontAlgn="base" hangingPunct="0">
        <a:spcBef>
          <a:spcPct val="0"/>
        </a:spcBef>
        <a:spcAft>
          <a:spcPct val="0"/>
        </a:spcAft>
        <a:defRPr sz="4000" b="1">
          <a:solidFill>
            <a:srgbClr val="990033"/>
          </a:solidFill>
          <a:latin typeface="Myriad Pro" panose="020B0503030403020204" pitchFamily="34" charset="0"/>
          <a:ea typeface="MS PGothic" panose="020B0600070205080204" pitchFamily="34" charset="-128"/>
          <a:cs typeface="Myriad Pro" panose="020B0503030403020204" pitchFamily="34" charset="0"/>
        </a:defRPr>
      </a:lvl1pPr>
      <a:lvl2pPr algn="l" rtl="0" eaLnBrk="0" fontAlgn="base" hangingPunct="0">
        <a:spcBef>
          <a:spcPct val="0"/>
        </a:spcBef>
        <a:spcAft>
          <a:spcPct val="0"/>
        </a:spcAft>
        <a:defRPr sz="4000" b="1">
          <a:solidFill>
            <a:srgbClr val="00529B"/>
          </a:solidFill>
          <a:latin typeface="Arial" charset="0"/>
          <a:ea typeface="MS PGothic" panose="020B0600070205080204" pitchFamily="34" charset="-128"/>
          <a:cs typeface="ＭＳ Ｐゴシック" charset="0"/>
        </a:defRPr>
      </a:lvl2pPr>
      <a:lvl3pPr algn="l" rtl="0" eaLnBrk="0" fontAlgn="base" hangingPunct="0">
        <a:spcBef>
          <a:spcPct val="0"/>
        </a:spcBef>
        <a:spcAft>
          <a:spcPct val="0"/>
        </a:spcAft>
        <a:defRPr sz="4000" b="1">
          <a:solidFill>
            <a:srgbClr val="00529B"/>
          </a:solidFill>
          <a:latin typeface="Arial" charset="0"/>
          <a:ea typeface="MS PGothic" panose="020B0600070205080204" pitchFamily="34" charset="-128"/>
          <a:cs typeface="ＭＳ Ｐゴシック" charset="0"/>
        </a:defRPr>
      </a:lvl3pPr>
      <a:lvl4pPr algn="l" rtl="0" eaLnBrk="0" fontAlgn="base" hangingPunct="0">
        <a:spcBef>
          <a:spcPct val="0"/>
        </a:spcBef>
        <a:spcAft>
          <a:spcPct val="0"/>
        </a:spcAft>
        <a:defRPr sz="4000" b="1">
          <a:solidFill>
            <a:srgbClr val="00529B"/>
          </a:solidFill>
          <a:latin typeface="Arial" charset="0"/>
          <a:ea typeface="MS PGothic" panose="020B0600070205080204" pitchFamily="34" charset="-128"/>
          <a:cs typeface="ＭＳ Ｐゴシック" charset="0"/>
        </a:defRPr>
      </a:lvl4pPr>
      <a:lvl5pPr algn="l" rtl="0" eaLnBrk="0" fontAlgn="base" hangingPunct="0">
        <a:spcBef>
          <a:spcPct val="0"/>
        </a:spcBef>
        <a:spcAft>
          <a:spcPct val="0"/>
        </a:spcAft>
        <a:defRPr sz="4000" b="1">
          <a:solidFill>
            <a:srgbClr val="00529B"/>
          </a:solidFill>
          <a:latin typeface="Arial" charset="0"/>
          <a:ea typeface="MS PGothic" panose="020B0600070205080204" pitchFamily="34" charset="-128"/>
          <a:cs typeface="ＭＳ Ｐゴシック" charset="0"/>
        </a:defRPr>
      </a:lvl5pPr>
      <a:lvl6pPr marL="457200" algn="ctr" rtl="0" fontAlgn="base">
        <a:spcBef>
          <a:spcPct val="0"/>
        </a:spcBef>
        <a:spcAft>
          <a:spcPct val="0"/>
        </a:spcAft>
        <a:defRPr sz="4000" b="1">
          <a:solidFill>
            <a:srgbClr val="00529B"/>
          </a:solidFill>
          <a:latin typeface="Arial" charset="0"/>
        </a:defRPr>
      </a:lvl6pPr>
      <a:lvl7pPr marL="914400" algn="ctr" rtl="0" fontAlgn="base">
        <a:spcBef>
          <a:spcPct val="0"/>
        </a:spcBef>
        <a:spcAft>
          <a:spcPct val="0"/>
        </a:spcAft>
        <a:defRPr sz="4000" b="1">
          <a:solidFill>
            <a:srgbClr val="00529B"/>
          </a:solidFill>
          <a:latin typeface="Arial" charset="0"/>
        </a:defRPr>
      </a:lvl7pPr>
      <a:lvl8pPr marL="1371600" algn="ctr" rtl="0" fontAlgn="base">
        <a:spcBef>
          <a:spcPct val="0"/>
        </a:spcBef>
        <a:spcAft>
          <a:spcPct val="0"/>
        </a:spcAft>
        <a:defRPr sz="4000" b="1">
          <a:solidFill>
            <a:srgbClr val="00529B"/>
          </a:solidFill>
          <a:latin typeface="Arial" charset="0"/>
        </a:defRPr>
      </a:lvl8pPr>
      <a:lvl9pPr marL="1828800" algn="ctr" rtl="0" fontAlgn="base">
        <a:spcBef>
          <a:spcPct val="0"/>
        </a:spcBef>
        <a:spcAft>
          <a:spcPct val="0"/>
        </a:spcAft>
        <a:defRPr sz="4000" b="1">
          <a:solidFill>
            <a:srgbClr val="00529B"/>
          </a:solidFill>
          <a:latin typeface="Arial" charset="0"/>
        </a:defRPr>
      </a:lvl9pPr>
    </p:titleStyle>
    <p:bodyStyle>
      <a:lvl1pPr marL="342900" indent="-342900" algn="l" rtl="0" eaLnBrk="0" fontAlgn="base" hangingPunct="0">
        <a:spcBef>
          <a:spcPct val="20000"/>
        </a:spcBef>
        <a:spcAft>
          <a:spcPct val="0"/>
        </a:spcAft>
        <a:buChar char="•"/>
        <a:defRPr sz="3200">
          <a:solidFill>
            <a:schemeClr val="tx2"/>
          </a:solidFill>
          <a:latin typeface="+mn-lt"/>
          <a:ea typeface="MS PGothic" panose="020B0600070205080204" pitchFamily="34" charset="-128"/>
          <a:cs typeface="MS PGothic" panose="020B0600070205080204" pitchFamily="34" charset="-128"/>
        </a:defRPr>
      </a:lvl1pPr>
      <a:lvl2pPr marL="742950" indent="-285750" algn="l" rtl="0" eaLnBrk="0" fontAlgn="base" hangingPunct="0">
        <a:spcBef>
          <a:spcPct val="20000"/>
        </a:spcBef>
        <a:spcAft>
          <a:spcPct val="0"/>
        </a:spcAft>
        <a:buChar char="–"/>
        <a:defRPr sz="2800">
          <a:solidFill>
            <a:schemeClr val="tx2"/>
          </a:solidFill>
          <a:latin typeface="+mn-lt"/>
          <a:ea typeface="MS PGothic" panose="020B0600070205080204" pitchFamily="34" charset="-128"/>
          <a:cs typeface="MS PGothic" charset="0"/>
        </a:defRPr>
      </a:lvl2pPr>
      <a:lvl3pPr marL="1143000" indent="-228600" algn="l" rtl="0" eaLnBrk="0" fontAlgn="base" hangingPunct="0">
        <a:spcBef>
          <a:spcPct val="20000"/>
        </a:spcBef>
        <a:spcAft>
          <a:spcPct val="0"/>
        </a:spcAft>
        <a:buChar char="•"/>
        <a:defRPr sz="2400">
          <a:solidFill>
            <a:schemeClr val="tx2"/>
          </a:solidFill>
          <a:latin typeface="+mn-lt"/>
          <a:ea typeface="MS PGothic" panose="020B0600070205080204" pitchFamily="34" charset="-128"/>
          <a:cs typeface="MS PGothic" charset="0"/>
        </a:defRPr>
      </a:lvl3pPr>
      <a:lvl4pPr marL="1600200" indent="-228600" algn="l" rtl="0" eaLnBrk="0" fontAlgn="base" hangingPunct="0">
        <a:spcBef>
          <a:spcPct val="20000"/>
        </a:spcBef>
        <a:spcAft>
          <a:spcPct val="0"/>
        </a:spcAft>
        <a:buChar char="–"/>
        <a:defRPr sz="2000">
          <a:solidFill>
            <a:schemeClr val="tx2"/>
          </a:solidFill>
          <a:latin typeface="+mn-lt"/>
          <a:ea typeface="MS PGothic" panose="020B0600070205080204" pitchFamily="34" charset="-128"/>
          <a:cs typeface="MS PGothic" charset="0"/>
        </a:defRPr>
      </a:lvl4pPr>
      <a:lvl5pPr marL="2057400" indent="-228600" algn="l" rtl="0" eaLnBrk="0" fontAlgn="base" hangingPunct="0">
        <a:spcBef>
          <a:spcPct val="20000"/>
        </a:spcBef>
        <a:spcAft>
          <a:spcPct val="0"/>
        </a:spcAft>
        <a:buChar char="»"/>
        <a:defRPr sz="2000">
          <a:solidFill>
            <a:schemeClr val="tx2"/>
          </a:solidFill>
          <a:latin typeface="+mn-lt"/>
          <a:ea typeface="MS PGothic" panose="020B0600070205080204" pitchFamily="34" charset="-128"/>
          <a:cs typeface="MS PGothic" charset="0"/>
        </a:defRPr>
      </a:lvl5pPr>
      <a:lvl6pPr marL="2514600" indent="-228600" algn="l" rtl="0" fontAlgn="base">
        <a:spcBef>
          <a:spcPct val="20000"/>
        </a:spcBef>
        <a:spcAft>
          <a:spcPct val="0"/>
        </a:spcAft>
        <a:buChar char="»"/>
        <a:defRPr sz="2000">
          <a:solidFill>
            <a:schemeClr val="tx2"/>
          </a:solidFill>
          <a:latin typeface="+mn-lt"/>
          <a:ea typeface="ＭＳ Ｐゴシック" charset="-128"/>
        </a:defRPr>
      </a:lvl6pPr>
      <a:lvl7pPr marL="2971800" indent="-228600" algn="l" rtl="0" fontAlgn="base">
        <a:spcBef>
          <a:spcPct val="20000"/>
        </a:spcBef>
        <a:spcAft>
          <a:spcPct val="0"/>
        </a:spcAft>
        <a:buChar char="»"/>
        <a:defRPr sz="2000">
          <a:solidFill>
            <a:schemeClr val="tx2"/>
          </a:solidFill>
          <a:latin typeface="+mn-lt"/>
          <a:ea typeface="ＭＳ Ｐゴシック" charset="-128"/>
        </a:defRPr>
      </a:lvl7pPr>
      <a:lvl8pPr marL="3429000" indent="-228600" algn="l" rtl="0" fontAlgn="base">
        <a:spcBef>
          <a:spcPct val="20000"/>
        </a:spcBef>
        <a:spcAft>
          <a:spcPct val="0"/>
        </a:spcAft>
        <a:buChar char="»"/>
        <a:defRPr sz="2000">
          <a:solidFill>
            <a:schemeClr val="tx2"/>
          </a:solidFill>
          <a:latin typeface="+mn-lt"/>
          <a:ea typeface="ＭＳ Ｐゴシック" charset="-128"/>
        </a:defRPr>
      </a:lvl8pPr>
      <a:lvl9pPr marL="3886200" indent="-228600" algn="l" rtl="0" fontAlgn="base">
        <a:spcBef>
          <a:spcPct val="20000"/>
        </a:spcBef>
        <a:spcAft>
          <a:spcPct val="0"/>
        </a:spcAft>
        <a:buChar char="»"/>
        <a:defRPr sz="2000">
          <a:solidFill>
            <a:schemeClr val="tx2"/>
          </a:solidFill>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a:xfrm>
            <a:off x="2781120" y="3438659"/>
            <a:ext cx="9047085" cy="1752600"/>
          </a:xfrm>
        </p:spPr>
        <p:txBody>
          <a:bodyPr/>
          <a:lstStyle/>
          <a:p>
            <a:pPr eaLnBrk="1" hangingPunct="1">
              <a:spcBef>
                <a:spcPct val="0"/>
              </a:spcBef>
            </a:pPr>
            <a:r>
              <a:rPr lang="en-US" altLang="en-US" sz="3090" dirty="0">
                <a:cs typeface="Myriad Arabic" panose="01010101010101010101" pitchFamily="50" charset="-78"/>
              </a:rPr>
              <a:t>Audience </a:t>
            </a:r>
            <a:r>
              <a:rPr lang="en-US" altLang="en-US" sz="3090" dirty="0" smtClean="0">
                <a:cs typeface="Myriad Arabic" panose="01010101010101010101" pitchFamily="50" charset="-78"/>
              </a:rPr>
              <a:t>Segmentation - Dividing and organizing an audience into groups who have similar communication needs, preferences, and character</a:t>
            </a:r>
          </a:p>
          <a:p>
            <a:pPr eaLnBrk="1" hangingPunct="1">
              <a:spcBef>
                <a:spcPct val="0"/>
              </a:spcBef>
            </a:pPr>
            <a:endParaRPr lang="en-US" altLang="en-US" sz="3090" dirty="0">
              <a:cs typeface="Myriad Arabic" panose="01010101010101010101" pitchFamily="50" charset="-78"/>
            </a:endParaRPr>
          </a:p>
        </p:txBody>
      </p:sp>
      <p:sp>
        <p:nvSpPr>
          <p:cNvPr id="5" name="Content Placeholder 4"/>
          <p:cNvSpPr>
            <a:spLocks noGrp="1"/>
          </p:cNvSpPr>
          <p:nvPr>
            <p:ph sz="quarter" idx="13"/>
          </p:nvPr>
        </p:nvSpPr>
        <p:spPr/>
        <p:txBody>
          <a:bodyPr/>
          <a:lstStyle/>
          <a:p>
            <a:r>
              <a:rPr lang="en-US" dirty="0" smtClean="0"/>
              <a:t>Class 4</a:t>
            </a:r>
            <a:endParaRPr lang="en-GB" dirty="0"/>
          </a:p>
        </p:txBody>
      </p:sp>
    </p:spTree>
    <p:extLst>
      <p:ext uri="{BB962C8B-B14F-4D97-AF65-F5344CB8AC3E}">
        <p14:creationId xmlns:p14="http://schemas.microsoft.com/office/powerpoint/2010/main" val="30508654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altLang="en-US" dirty="0"/>
              <a:t>Conventional Segmentation</a:t>
            </a:r>
            <a:endParaRPr lang="en-US" altLang="en-US" dirty="0" smtClean="0"/>
          </a:p>
        </p:txBody>
      </p:sp>
      <p:sp>
        <p:nvSpPr>
          <p:cNvPr id="3" name="Content Placeholder 2"/>
          <p:cNvSpPr>
            <a:spLocks noGrp="1"/>
          </p:cNvSpPr>
          <p:nvPr>
            <p:ph idx="1"/>
          </p:nvPr>
        </p:nvSpPr>
        <p:spPr/>
        <p:txBody>
          <a:bodyPr/>
          <a:lstStyle/>
          <a:p>
            <a:pPr marL="609600" indent="-609600" eaLnBrk="1" hangingPunct="1">
              <a:lnSpc>
                <a:spcPct val="80000"/>
              </a:lnSpc>
            </a:pPr>
            <a:r>
              <a:rPr lang="en-GB" altLang="en-US" dirty="0">
                <a:latin typeface="Myriad Pro" panose="020B0503030403020204" pitchFamily="34" charset="0"/>
              </a:rPr>
              <a:t>Social-Geographical Units</a:t>
            </a:r>
          </a:p>
          <a:p>
            <a:pPr marL="857250" lvl="1" indent="-457200" eaLnBrk="1" hangingPunct="1">
              <a:lnSpc>
                <a:spcPct val="80000"/>
              </a:lnSpc>
              <a:buFont typeface="Arial" panose="020B0604020202020204" pitchFamily="34" charset="0"/>
              <a:buChar char="•"/>
            </a:pPr>
            <a:r>
              <a:rPr lang="en-GB" altLang="en-US" dirty="0">
                <a:latin typeface="Myriad Pro" panose="020B0503030403020204" pitchFamily="34" charset="0"/>
              </a:rPr>
              <a:t>Political units</a:t>
            </a:r>
          </a:p>
          <a:p>
            <a:pPr marL="857250" lvl="1" indent="-457200" eaLnBrk="1" hangingPunct="1">
              <a:lnSpc>
                <a:spcPct val="80000"/>
              </a:lnSpc>
              <a:buFont typeface="Arial" panose="020B0604020202020204" pitchFamily="34" charset="0"/>
              <a:buChar char="•"/>
            </a:pPr>
            <a:r>
              <a:rPr lang="en-GB" altLang="en-US" dirty="0">
                <a:latin typeface="Myriad Pro" panose="020B0503030403020204" pitchFamily="34" charset="0"/>
              </a:rPr>
              <a:t>Towns/Cities </a:t>
            </a:r>
          </a:p>
          <a:p>
            <a:pPr marL="857250" lvl="1" indent="-457200" eaLnBrk="1" hangingPunct="1">
              <a:lnSpc>
                <a:spcPct val="80000"/>
              </a:lnSpc>
              <a:buFont typeface="Arial" panose="020B0604020202020204" pitchFamily="34" charset="0"/>
              <a:buChar char="•"/>
            </a:pPr>
            <a:r>
              <a:rPr lang="en-GB" altLang="en-US" dirty="0">
                <a:latin typeface="Myriad Pro" panose="020B0503030403020204" pitchFamily="34" charset="0"/>
              </a:rPr>
              <a:t>Provinces/Districts</a:t>
            </a:r>
          </a:p>
          <a:p>
            <a:pPr marL="857250" lvl="1" indent="-457200" eaLnBrk="1" hangingPunct="1">
              <a:lnSpc>
                <a:spcPct val="80000"/>
              </a:lnSpc>
              <a:buFont typeface="Arial" panose="020B0604020202020204" pitchFamily="34" charset="0"/>
              <a:buChar char="•"/>
            </a:pPr>
            <a:r>
              <a:rPr lang="en-GB" altLang="en-US" dirty="0">
                <a:latin typeface="Myriad Pro" panose="020B0503030403020204" pitchFamily="34" charset="0"/>
              </a:rPr>
              <a:t>Regions</a:t>
            </a:r>
          </a:p>
          <a:p>
            <a:pPr marL="609600" indent="-609600" eaLnBrk="1" hangingPunct="1">
              <a:lnSpc>
                <a:spcPct val="80000"/>
              </a:lnSpc>
            </a:pPr>
            <a:r>
              <a:rPr lang="en-GB" altLang="en-US" dirty="0">
                <a:latin typeface="Myriad Pro" panose="020B0503030403020204" pitchFamily="34" charset="0"/>
              </a:rPr>
              <a:t>Language groups</a:t>
            </a:r>
          </a:p>
          <a:p>
            <a:pPr marL="609600" indent="-609600" eaLnBrk="1" hangingPunct="1">
              <a:lnSpc>
                <a:spcPct val="80000"/>
              </a:lnSpc>
            </a:pPr>
            <a:r>
              <a:rPr lang="en-GB" altLang="en-US" dirty="0">
                <a:latin typeface="Myriad Pro" panose="020B0503030403020204" pitchFamily="34" charset="0"/>
              </a:rPr>
              <a:t>Ethnic groups</a:t>
            </a:r>
          </a:p>
        </p:txBody>
      </p:sp>
    </p:spTree>
    <p:extLst>
      <p:ext uri="{BB962C8B-B14F-4D97-AF65-F5344CB8AC3E}">
        <p14:creationId xmlns:p14="http://schemas.microsoft.com/office/powerpoint/2010/main" val="241811596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altLang="en-US" dirty="0"/>
              <a:t>Media Behavior</a:t>
            </a:r>
            <a:endParaRPr lang="en-US" altLang="en-US" dirty="0" smtClean="0"/>
          </a:p>
        </p:txBody>
      </p:sp>
      <p:sp>
        <p:nvSpPr>
          <p:cNvPr id="3" name="Content Placeholder 2"/>
          <p:cNvSpPr>
            <a:spLocks noGrp="1"/>
          </p:cNvSpPr>
          <p:nvPr>
            <p:ph idx="1"/>
          </p:nvPr>
        </p:nvSpPr>
        <p:spPr/>
        <p:txBody>
          <a:bodyPr/>
          <a:lstStyle/>
          <a:p>
            <a:pPr marL="609600" indent="-609600" eaLnBrk="1" hangingPunct="1">
              <a:lnSpc>
                <a:spcPct val="80000"/>
              </a:lnSpc>
            </a:pPr>
            <a:r>
              <a:rPr lang="es-ES" altLang="en-US" dirty="0">
                <a:latin typeface="Myriad Pro" panose="020B0503030403020204" pitchFamily="34" charset="0"/>
              </a:rPr>
              <a:t>Access to media</a:t>
            </a:r>
          </a:p>
          <a:p>
            <a:pPr marL="609600" indent="-609600" eaLnBrk="1" hangingPunct="1">
              <a:lnSpc>
                <a:spcPct val="80000"/>
              </a:lnSpc>
            </a:pPr>
            <a:r>
              <a:rPr lang="es-ES" altLang="en-US" dirty="0">
                <a:latin typeface="Myriad Pro" panose="020B0503030403020204" pitchFamily="34" charset="0"/>
              </a:rPr>
              <a:t>Media </a:t>
            </a:r>
            <a:r>
              <a:rPr lang="es-ES" altLang="en-US" dirty="0" err="1">
                <a:latin typeface="Myriad Pro" panose="020B0503030403020204" pitchFamily="34" charset="0"/>
              </a:rPr>
              <a:t>habits</a:t>
            </a:r>
            <a:endParaRPr lang="es-ES" altLang="en-US" dirty="0">
              <a:latin typeface="Myriad Pro" panose="020B0503030403020204" pitchFamily="34" charset="0"/>
            </a:endParaRPr>
          </a:p>
        </p:txBody>
      </p:sp>
    </p:spTree>
    <p:extLst>
      <p:ext uri="{BB962C8B-B14F-4D97-AF65-F5344CB8AC3E}">
        <p14:creationId xmlns:p14="http://schemas.microsoft.com/office/powerpoint/2010/main" val="401336778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GB" altLang="en-US" dirty="0" smtClean="0"/>
              <a:t>Planning </a:t>
            </a:r>
            <a:r>
              <a:rPr lang="en-GB" altLang="en-US" dirty="0"/>
              <a:t>is always a learning experience</a:t>
            </a:r>
            <a:endParaRPr lang="en-US" altLang="en-US" dirty="0" smtClean="0"/>
          </a:p>
        </p:txBody>
      </p:sp>
      <p:sp>
        <p:nvSpPr>
          <p:cNvPr id="3" name="Content Placeholder 2"/>
          <p:cNvSpPr>
            <a:spLocks noGrp="1"/>
          </p:cNvSpPr>
          <p:nvPr>
            <p:ph idx="1"/>
          </p:nvPr>
        </p:nvSpPr>
        <p:spPr/>
        <p:txBody>
          <a:bodyPr/>
          <a:lstStyle/>
          <a:p>
            <a:pPr marL="609600" indent="-609600" eaLnBrk="1" hangingPunct="1">
              <a:lnSpc>
                <a:spcPct val="80000"/>
              </a:lnSpc>
            </a:pPr>
            <a:r>
              <a:rPr lang="en-GB" altLang="en-US" dirty="0">
                <a:latin typeface="Myriad Pro" panose="020B0503030403020204" pitchFamily="34" charset="0"/>
              </a:rPr>
              <a:t>We may not always have all the data that we need.</a:t>
            </a:r>
          </a:p>
          <a:p>
            <a:pPr marL="609600" indent="-609600" eaLnBrk="1" hangingPunct="1">
              <a:lnSpc>
                <a:spcPct val="80000"/>
              </a:lnSpc>
            </a:pPr>
            <a:r>
              <a:rPr lang="en-GB" altLang="en-US" dirty="0">
                <a:latin typeface="Myriad Pro" panose="020B0503030403020204" pitchFamily="34" charset="0"/>
              </a:rPr>
              <a:t>We need to be aware of our own stereotypes.</a:t>
            </a:r>
          </a:p>
          <a:p>
            <a:pPr marL="609600" indent="-609600" eaLnBrk="1" hangingPunct="1">
              <a:lnSpc>
                <a:spcPct val="80000"/>
              </a:lnSpc>
            </a:pPr>
            <a:r>
              <a:rPr lang="en-GB" altLang="en-US" dirty="0">
                <a:latin typeface="Myriad Pro" panose="020B0503030403020204" pitchFamily="34" charset="0"/>
              </a:rPr>
              <a:t>It is okay to do something and then “learn”.</a:t>
            </a:r>
          </a:p>
        </p:txBody>
      </p:sp>
    </p:spTree>
    <p:extLst>
      <p:ext uri="{BB962C8B-B14F-4D97-AF65-F5344CB8AC3E}">
        <p14:creationId xmlns:p14="http://schemas.microsoft.com/office/powerpoint/2010/main" val="27664146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altLang="en-US" dirty="0"/>
              <a:t>What we need to unlearn</a:t>
            </a:r>
            <a:endParaRPr lang="en-US" altLang="en-US" dirty="0" smtClean="0"/>
          </a:p>
        </p:txBody>
      </p:sp>
      <p:sp>
        <p:nvSpPr>
          <p:cNvPr id="3" name="Content Placeholder 2"/>
          <p:cNvSpPr>
            <a:spLocks noGrp="1"/>
          </p:cNvSpPr>
          <p:nvPr>
            <p:ph idx="1"/>
          </p:nvPr>
        </p:nvSpPr>
        <p:spPr/>
        <p:txBody>
          <a:bodyPr/>
          <a:lstStyle/>
          <a:p>
            <a:pPr marL="609600" indent="-609600" eaLnBrk="1" hangingPunct="1">
              <a:lnSpc>
                <a:spcPct val="80000"/>
              </a:lnSpc>
            </a:pPr>
            <a:r>
              <a:rPr lang="en-GB" altLang="en-US" dirty="0">
                <a:latin typeface="Myriad Pro" panose="020B0503030403020204" pitchFamily="34" charset="0"/>
              </a:rPr>
              <a:t>Health is for all and everyone should behave the same way.</a:t>
            </a:r>
          </a:p>
          <a:p>
            <a:pPr marL="609600" indent="-609600" eaLnBrk="1" hangingPunct="1">
              <a:lnSpc>
                <a:spcPct val="80000"/>
              </a:lnSpc>
            </a:pPr>
            <a:r>
              <a:rPr lang="en-GB" altLang="en-US" dirty="0">
                <a:latin typeface="Myriad Pro" panose="020B0503030403020204" pitchFamily="34" charset="0"/>
              </a:rPr>
              <a:t>Everyone has the same information needs.</a:t>
            </a:r>
          </a:p>
          <a:p>
            <a:pPr marL="609600" indent="-609600" eaLnBrk="1" hangingPunct="1">
              <a:lnSpc>
                <a:spcPct val="80000"/>
              </a:lnSpc>
            </a:pPr>
            <a:r>
              <a:rPr lang="en-GB" altLang="en-US" dirty="0">
                <a:latin typeface="Myriad Pro" panose="020B0503030403020204" pitchFamily="34" charset="0"/>
              </a:rPr>
              <a:t>People who behave in the same way have the same motivations.</a:t>
            </a:r>
          </a:p>
        </p:txBody>
      </p:sp>
    </p:spTree>
    <p:extLst>
      <p:ext uri="{BB962C8B-B14F-4D97-AF65-F5344CB8AC3E}">
        <p14:creationId xmlns:p14="http://schemas.microsoft.com/office/powerpoint/2010/main" val="258666646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altLang="en-US" dirty="0"/>
              <a:t>Alternative thinking</a:t>
            </a:r>
            <a:endParaRPr lang="en-US" altLang="en-US" dirty="0" smtClean="0"/>
          </a:p>
        </p:txBody>
      </p:sp>
      <p:sp>
        <p:nvSpPr>
          <p:cNvPr id="3" name="Content Placeholder 2"/>
          <p:cNvSpPr>
            <a:spLocks noGrp="1"/>
          </p:cNvSpPr>
          <p:nvPr>
            <p:ph idx="1"/>
          </p:nvPr>
        </p:nvSpPr>
        <p:spPr/>
        <p:txBody>
          <a:bodyPr/>
          <a:lstStyle/>
          <a:p>
            <a:pPr marL="609600" indent="-609600" eaLnBrk="1" hangingPunct="1">
              <a:lnSpc>
                <a:spcPct val="80000"/>
              </a:lnSpc>
            </a:pPr>
            <a:r>
              <a:rPr lang="en-GB" altLang="en-US" dirty="0">
                <a:latin typeface="Myriad Pro" panose="020B0503030403020204" pitchFamily="34" charset="0"/>
              </a:rPr>
              <a:t>Health is for all but there are many paths to better health.</a:t>
            </a:r>
          </a:p>
          <a:p>
            <a:pPr marL="609600" indent="-609600" eaLnBrk="1" hangingPunct="1">
              <a:lnSpc>
                <a:spcPct val="80000"/>
              </a:lnSpc>
            </a:pPr>
            <a:r>
              <a:rPr lang="en-GB" altLang="en-US" dirty="0">
                <a:latin typeface="Myriad Pro" panose="020B0503030403020204" pitchFamily="34" charset="0"/>
              </a:rPr>
              <a:t>People may have different information needs.</a:t>
            </a:r>
          </a:p>
          <a:p>
            <a:pPr marL="609600" indent="-609600" eaLnBrk="1" hangingPunct="1">
              <a:lnSpc>
                <a:spcPct val="80000"/>
              </a:lnSpc>
            </a:pPr>
            <a:r>
              <a:rPr lang="en-GB" altLang="en-US" dirty="0">
                <a:latin typeface="Myriad Pro" panose="020B0503030403020204" pitchFamily="34" charset="0"/>
              </a:rPr>
              <a:t>Similarity of </a:t>
            </a:r>
            <a:r>
              <a:rPr lang="en-GB" altLang="en-US" dirty="0" smtClean="0">
                <a:latin typeface="Myriad Pro" panose="020B0503030403020204" pitchFamily="34" charset="0"/>
              </a:rPr>
              <a:t>behaviour </a:t>
            </a:r>
            <a:r>
              <a:rPr lang="en-GB" altLang="en-US" dirty="0">
                <a:latin typeface="Myriad Pro" panose="020B0503030403020204" pitchFamily="34" charset="0"/>
              </a:rPr>
              <a:t>does not imply similarity of motivation.</a:t>
            </a:r>
          </a:p>
          <a:p>
            <a:pPr marL="609600" indent="-609600" eaLnBrk="1" hangingPunct="1">
              <a:lnSpc>
                <a:spcPct val="80000"/>
              </a:lnSpc>
            </a:pPr>
            <a:endParaRPr lang="en-GB" altLang="en-US" dirty="0">
              <a:latin typeface="Myriad Pro" panose="020B0503030403020204" pitchFamily="34" charset="0"/>
            </a:endParaRPr>
          </a:p>
        </p:txBody>
      </p:sp>
    </p:spTree>
    <p:extLst>
      <p:ext uri="{BB962C8B-B14F-4D97-AF65-F5344CB8AC3E}">
        <p14:creationId xmlns:p14="http://schemas.microsoft.com/office/powerpoint/2010/main" val="18484809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altLang="en-US" dirty="0"/>
              <a:t>Creative Brief</a:t>
            </a:r>
            <a:endParaRPr lang="en-US" altLang="en-US" dirty="0" smtClean="0"/>
          </a:p>
        </p:txBody>
      </p:sp>
      <p:sp>
        <p:nvSpPr>
          <p:cNvPr id="3" name="Content Placeholder 2"/>
          <p:cNvSpPr>
            <a:spLocks noGrp="1"/>
          </p:cNvSpPr>
          <p:nvPr>
            <p:ph idx="1"/>
          </p:nvPr>
        </p:nvSpPr>
        <p:spPr/>
        <p:txBody>
          <a:bodyPr/>
          <a:lstStyle/>
          <a:p>
            <a:pPr marL="609600" indent="-609600" eaLnBrk="1" hangingPunct="1">
              <a:lnSpc>
                <a:spcPct val="80000"/>
              </a:lnSpc>
            </a:pPr>
            <a:r>
              <a:rPr lang="en-GB" altLang="en-US" dirty="0">
                <a:latin typeface="Myriad Pro" panose="020B0503030403020204" pitchFamily="34" charset="0"/>
              </a:rPr>
              <a:t>Technical information that the writers and producers will need to create a successful EE program is put into a Creative Brief</a:t>
            </a:r>
          </a:p>
          <a:p>
            <a:pPr marL="609600" indent="-609600" eaLnBrk="1" hangingPunct="1">
              <a:lnSpc>
                <a:spcPct val="80000"/>
              </a:lnSpc>
            </a:pPr>
            <a:endParaRPr lang="en-GB" altLang="en-US" dirty="0">
              <a:latin typeface="Myriad Pro" panose="020B0503030403020204" pitchFamily="34" charset="0"/>
            </a:endParaRPr>
          </a:p>
        </p:txBody>
      </p:sp>
    </p:spTree>
    <p:extLst>
      <p:ext uri="{BB962C8B-B14F-4D97-AF65-F5344CB8AC3E}">
        <p14:creationId xmlns:p14="http://schemas.microsoft.com/office/powerpoint/2010/main" val="140553181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altLang="en-US" dirty="0"/>
              <a:t>Importance of Creative Brief</a:t>
            </a:r>
            <a:endParaRPr lang="en-US" altLang="en-US" dirty="0" smtClean="0"/>
          </a:p>
        </p:txBody>
      </p:sp>
      <p:sp>
        <p:nvSpPr>
          <p:cNvPr id="5" name="Rectangle 7"/>
          <p:cNvSpPr>
            <a:spLocks noChangeArrowheads="1"/>
          </p:cNvSpPr>
          <p:nvPr/>
        </p:nvSpPr>
        <p:spPr bwMode="auto">
          <a:xfrm>
            <a:off x="3686387" y="5762694"/>
            <a:ext cx="4712546" cy="707886"/>
          </a:xfrm>
          <a:prstGeom prst="rect">
            <a:avLst/>
          </a:prstGeom>
          <a:solidFill>
            <a:srgbClr val="AC4811"/>
          </a:solidFill>
          <a:ln w="9525">
            <a:noFill/>
            <a:miter lim="800000"/>
            <a:headEnd/>
            <a:tailEnd/>
          </a:ln>
        </p:spPr>
        <p:txBody>
          <a:bodyPr wrap="square" anchor="ct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lr>
                <a:schemeClr val="tx1"/>
              </a:buClr>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lr>
                <a:schemeClr val="tx2"/>
              </a:buClr>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ea typeface="ＭＳ Ｐゴシック" panose="020B0600070205080204" pitchFamily="34" charset="-128"/>
              </a:defRPr>
            </a:lvl9pPr>
          </a:lstStyle>
          <a:p>
            <a:pPr algn="ctr">
              <a:spcBef>
                <a:spcPct val="0"/>
              </a:spcBef>
              <a:buClrTx/>
              <a:buSzTx/>
              <a:buFontTx/>
              <a:buNone/>
            </a:pPr>
            <a:r>
              <a:rPr lang="en-US" altLang="en-US" sz="4000" dirty="0">
                <a:solidFill>
                  <a:schemeClr val="bg1"/>
                </a:solidFill>
              </a:rPr>
              <a:t>Creative Brief</a:t>
            </a:r>
          </a:p>
        </p:txBody>
      </p:sp>
      <p:sp>
        <p:nvSpPr>
          <p:cNvPr id="6" name="Rectangle 8"/>
          <p:cNvSpPr>
            <a:spLocks noChangeArrowheads="1"/>
          </p:cNvSpPr>
          <p:nvPr/>
        </p:nvSpPr>
        <p:spPr bwMode="auto">
          <a:xfrm>
            <a:off x="4328160" y="3719512"/>
            <a:ext cx="3429000" cy="466725"/>
          </a:xfrm>
          <a:prstGeom prst="rect">
            <a:avLst/>
          </a:prstGeom>
          <a:solidFill>
            <a:srgbClr val="AC4811"/>
          </a:solidFill>
          <a:ln w="9525">
            <a:noFill/>
            <a:miter lim="800000"/>
            <a:headEnd/>
            <a:tailEnd/>
          </a:ln>
        </p:spPr>
        <p:txBody>
          <a:bodyPr anchor="ct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lr>
                <a:schemeClr val="tx1"/>
              </a:buClr>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lr>
                <a:schemeClr val="tx2"/>
              </a:buClr>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ea typeface="ＭＳ Ｐゴシック" panose="020B0600070205080204" pitchFamily="34" charset="-128"/>
              </a:defRPr>
            </a:lvl9pPr>
          </a:lstStyle>
          <a:p>
            <a:pPr algn="ctr">
              <a:spcBef>
                <a:spcPct val="0"/>
              </a:spcBef>
              <a:buClrTx/>
              <a:buSzTx/>
              <a:buFontTx/>
              <a:buNone/>
            </a:pPr>
            <a:r>
              <a:rPr lang="en-US" altLang="en-US" sz="2400" dirty="0">
                <a:solidFill>
                  <a:schemeClr val="bg1"/>
                </a:solidFill>
              </a:rPr>
              <a:t>Directors &amp; Actors</a:t>
            </a:r>
          </a:p>
        </p:txBody>
      </p:sp>
      <p:sp>
        <p:nvSpPr>
          <p:cNvPr id="7" name="Rectangle 12"/>
          <p:cNvSpPr>
            <a:spLocks noChangeArrowheads="1"/>
          </p:cNvSpPr>
          <p:nvPr/>
        </p:nvSpPr>
        <p:spPr bwMode="auto">
          <a:xfrm>
            <a:off x="4328160" y="4710112"/>
            <a:ext cx="3429000" cy="466725"/>
          </a:xfrm>
          <a:prstGeom prst="rect">
            <a:avLst/>
          </a:prstGeom>
          <a:solidFill>
            <a:srgbClr val="AC4811"/>
          </a:solidFill>
          <a:ln w="9525">
            <a:noFill/>
            <a:miter lim="800000"/>
            <a:headEnd/>
            <a:tailEnd/>
          </a:ln>
        </p:spPr>
        <p:txBody>
          <a:bodyPr anchor="ct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lr>
                <a:schemeClr val="tx1"/>
              </a:buClr>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lr>
                <a:schemeClr val="tx2"/>
              </a:buClr>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ea typeface="ＭＳ Ｐゴシック" panose="020B0600070205080204" pitchFamily="34" charset="-128"/>
              </a:defRPr>
            </a:lvl9pPr>
          </a:lstStyle>
          <a:p>
            <a:pPr algn="ctr">
              <a:spcBef>
                <a:spcPct val="0"/>
              </a:spcBef>
              <a:buClrTx/>
              <a:buSzTx/>
              <a:buFontTx/>
              <a:buNone/>
            </a:pPr>
            <a:r>
              <a:rPr lang="en-US" altLang="en-US" sz="2400" dirty="0">
                <a:solidFill>
                  <a:schemeClr val="bg1"/>
                </a:solidFill>
              </a:rPr>
              <a:t>Script Writers</a:t>
            </a:r>
          </a:p>
        </p:txBody>
      </p:sp>
      <p:sp>
        <p:nvSpPr>
          <p:cNvPr id="8" name="Rectangle 13"/>
          <p:cNvSpPr>
            <a:spLocks noChangeArrowheads="1"/>
          </p:cNvSpPr>
          <p:nvPr/>
        </p:nvSpPr>
        <p:spPr bwMode="auto">
          <a:xfrm>
            <a:off x="4328160" y="2738437"/>
            <a:ext cx="3429000" cy="466725"/>
          </a:xfrm>
          <a:prstGeom prst="rect">
            <a:avLst/>
          </a:prstGeom>
          <a:solidFill>
            <a:srgbClr val="AC4811"/>
          </a:solidFill>
          <a:ln w="9525">
            <a:noFill/>
            <a:miter lim="800000"/>
            <a:headEnd/>
            <a:tailEnd/>
          </a:ln>
        </p:spPr>
        <p:txBody>
          <a:bodyPr anchor="ct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lr>
                <a:schemeClr val="tx1"/>
              </a:buClr>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lr>
                <a:schemeClr val="tx2"/>
              </a:buClr>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ea typeface="ＭＳ Ｐゴシック" panose="020B0600070205080204" pitchFamily="34" charset="-128"/>
              </a:defRPr>
            </a:lvl9pPr>
          </a:lstStyle>
          <a:p>
            <a:pPr algn="ctr">
              <a:spcBef>
                <a:spcPct val="0"/>
              </a:spcBef>
              <a:buClrTx/>
              <a:buSzTx/>
              <a:buFontTx/>
              <a:buNone/>
            </a:pPr>
            <a:r>
              <a:rPr lang="en-US" altLang="en-US" sz="2400" dirty="0">
                <a:solidFill>
                  <a:schemeClr val="bg1"/>
                </a:solidFill>
              </a:rPr>
              <a:t>Review Team</a:t>
            </a:r>
          </a:p>
        </p:txBody>
      </p:sp>
      <p:sp>
        <p:nvSpPr>
          <p:cNvPr id="9" name="Rectangle 14"/>
          <p:cNvSpPr>
            <a:spLocks noChangeArrowheads="1"/>
          </p:cNvSpPr>
          <p:nvPr/>
        </p:nvSpPr>
        <p:spPr bwMode="auto">
          <a:xfrm>
            <a:off x="4328160" y="1747837"/>
            <a:ext cx="3429000" cy="466725"/>
          </a:xfrm>
          <a:prstGeom prst="rect">
            <a:avLst/>
          </a:prstGeom>
          <a:solidFill>
            <a:srgbClr val="AC4811"/>
          </a:solidFill>
          <a:ln w="9525">
            <a:noFill/>
            <a:miter lim="800000"/>
            <a:headEnd/>
            <a:tailEnd/>
          </a:ln>
        </p:spPr>
        <p:txBody>
          <a:bodyPr anchor="ctr">
            <a:spAutoFit/>
          </a:bodyPr>
          <a:lstStyle>
            <a:lvl1pPr>
              <a:spcBef>
                <a:spcPct val="20000"/>
              </a:spcBef>
              <a:buClr>
                <a:schemeClr val="hlink"/>
              </a:buClr>
              <a:buSzPct val="60000"/>
              <a:buFont typeface="Wingdings" panose="05000000000000000000" pitchFamily="2" charset="2"/>
              <a:buChar char="n"/>
              <a:defRPr sz="3200">
                <a:solidFill>
                  <a:schemeClr val="tx1"/>
                </a:solidFill>
                <a:latin typeface="Verdana" panose="020B0604030504040204" pitchFamily="34" charset="0"/>
                <a:ea typeface="ＭＳ Ｐゴシック" panose="020B0600070205080204" pitchFamily="34" charset="-128"/>
              </a:defRPr>
            </a:lvl1pPr>
            <a:lvl2pPr marL="742950" indent="-285750">
              <a:spcBef>
                <a:spcPct val="20000"/>
              </a:spcBef>
              <a:buClr>
                <a:schemeClr val="tx1"/>
              </a:buClr>
              <a:buChar char="•"/>
              <a:defRPr sz="2800">
                <a:solidFill>
                  <a:schemeClr val="tx1"/>
                </a:solidFill>
                <a:latin typeface="Verdana" panose="020B0604030504040204" pitchFamily="34" charset="0"/>
                <a:ea typeface="ＭＳ Ｐゴシック" panose="020B0600070205080204" pitchFamily="34" charset="-128"/>
              </a:defRPr>
            </a:lvl2pPr>
            <a:lvl3pPr marL="1143000" indent="-228600">
              <a:spcBef>
                <a:spcPct val="20000"/>
              </a:spcBef>
              <a:buClr>
                <a:schemeClr val="accent2"/>
              </a:buClr>
              <a:buSzPct val="60000"/>
              <a:buFont typeface="Wingdings" panose="05000000000000000000" pitchFamily="2" charset="2"/>
              <a:buChar char="n"/>
              <a:defRPr sz="2400">
                <a:solidFill>
                  <a:schemeClr val="tx1"/>
                </a:solidFill>
                <a:latin typeface="Verdana" panose="020B0604030504040204" pitchFamily="34" charset="0"/>
                <a:ea typeface="ＭＳ Ｐゴシック" panose="020B0600070205080204" pitchFamily="34" charset="-128"/>
              </a:defRPr>
            </a:lvl3pPr>
            <a:lvl4pPr marL="1600200" indent="-228600">
              <a:spcBef>
                <a:spcPct val="20000"/>
              </a:spcBef>
              <a:buClr>
                <a:schemeClr val="tx2"/>
              </a:buClr>
              <a:buChar char="•"/>
              <a:defRPr sz="2000">
                <a:solidFill>
                  <a:schemeClr val="tx1"/>
                </a:solidFill>
                <a:latin typeface="Verdana" panose="020B0604030504040204" pitchFamily="34" charset="0"/>
                <a:ea typeface="ＭＳ Ｐゴシック" panose="020B0600070205080204" pitchFamily="34" charset="-128"/>
              </a:defRPr>
            </a:lvl4pPr>
            <a:lvl5pPr marL="2057400" indent="-228600">
              <a:spcBef>
                <a:spcPct val="20000"/>
              </a:spcBef>
              <a:buClr>
                <a:schemeClr val="folHlink"/>
              </a:buClr>
              <a:buSzPct val="60000"/>
              <a:buFont typeface="Wingdings" panose="05000000000000000000" pitchFamily="2" charset="2"/>
              <a:buChar char="n"/>
              <a:defRPr sz="20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spcBef>
                <a:spcPct val="20000"/>
              </a:spcBef>
              <a:spcAft>
                <a:spcPct val="0"/>
              </a:spcAft>
              <a:buClr>
                <a:schemeClr val="folHlink"/>
              </a:buClr>
              <a:buSzPct val="60000"/>
              <a:buFont typeface="Wingdings" panose="05000000000000000000" pitchFamily="2" charset="2"/>
              <a:buChar char="n"/>
              <a:defRPr sz="2000">
                <a:solidFill>
                  <a:schemeClr val="tx1"/>
                </a:solidFill>
                <a:latin typeface="Verdana" panose="020B0604030504040204" pitchFamily="34" charset="0"/>
                <a:ea typeface="ＭＳ Ｐゴシック" panose="020B0600070205080204" pitchFamily="34" charset="-128"/>
              </a:defRPr>
            </a:lvl9pPr>
          </a:lstStyle>
          <a:p>
            <a:pPr algn="ctr">
              <a:spcBef>
                <a:spcPct val="0"/>
              </a:spcBef>
              <a:buClrTx/>
              <a:buSzTx/>
              <a:buFontTx/>
              <a:buNone/>
            </a:pPr>
            <a:r>
              <a:rPr lang="en-US" altLang="en-US" sz="2400" dirty="0">
                <a:solidFill>
                  <a:schemeClr val="bg1"/>
                </a:solidFill>
              </a:rPr>
              <a:t>Audience</a:t>
            </a:r>
          </a:p>
        </p:txBody>
      </p:sp>
      <p:sp>
        <p:nvSpPr>
          <p:cNvPr id="10" name="Line 17"/>
          <p:cNvSpPr>
            <a:spLocks noChangeShapeType="1"/>
          </p:cNvSpPr>
          <p:nvPr/>
        </p:nvSpPr>
        <p:spPr bwMode="auto">
          <a:xfrm flipV="1">
            <a:off x="6042660" y="5253037"/>
            <a:ext cx="0" cy="381000"/>
          </a:xfrm>
          <a:prstGeom prst="line">
            <a:avLst/>
          </a:prstGeom>
          <a:noFill/>
          <a:ln w="381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GB"/>
          </a:p>
        </p:txBody>
      </p:sp>
      <p:sp>
        <p:nvSpPr>
          <p:cNvPr id="11" name="Line 18"/>
          <p:cNvSpPr>
            <a:spLocks noChangeShapeType="1"/>
          </p:cNvSpPr>
          <p:nvPr/>
        </p:nvSpPr>
        <p:spPr bwMode="auto">
          <a:xfrm flipV="1">
            <a:off x="6042660" y="4262437"/>
            <a:ext cx="0" cy="381000"/>
          </a:xfrm>
          <a:prstGeom prst="line">
            <a:avLst/>
          </a:prstGeom>
          <a:noFill/>
          <a:ln w="381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GB"/>
          </a:p>
        </p:txBody>
      </p:sp>
      <p:sp>
        <p:nvSpPr>
          <p:cNvPr id="12" name="Line 19"/>
          <p:cNvSpPr>
            <a:spLocks noChangeShapeType="1"/>
          </p:cNvSpPr>
          <p:nvPr/>
        </p:nvSpPr>
        <p:spPr bwMode="auto">
          <a:xfrm flipV="1">
            <a:off x="6042660" y="3271837"/>
            <a:ext cx="0" cy="381000"/>
          </a:xfrm>
          <a:prstGeom prst="line">
            <a:avLst/>
          </a:prstGeom>
          <a:noFill/>
          <a:ln w="381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GB"/>
          </a:p>
        </p:txBody>
      </p:sp>
      <p:sp>
        <p:nvSpPr>
          <p:cNvPr id="13" name="Line 20"/>
          <p:cNvSpPr>
            <a:spLocks noChangeShapeType="1"/>
          </p:cNvSpPr>
          <p:nvPr/>
        </p:nvSpPr>
        <p:spPr bwMode="auto">
          <a:xfrm flipV="1">
            <a:off x="6042660" y="2281237"/>
            <a:ext cx="0" cy="381000"/>
          </a:xfrm>
          <a:prstGeom prst="line">
            <a:avLst/>
          </a:prstGeom>
          <a:noFill/>
          <a:ln w="38100">
            <a:solidFill>
              <a:schemeClr val="tx1"/>
            </a:solidFill>
            <a:round/>
            <a:headEnd/>
            <a:tailEnd type="triangle" w="lg" len="med"/>
          </a:ln>
          <a:extLst>
            <a:ext uri="{909E8E84-426E-40DD-AFC4-6F175D3DCCD1}">
              <a14:hiddenFill xmlns:a14="http://schemas.microsoft.com/office/drawing/2010/main">
                <a:noFill/>
              </a14:hiddenFill>
            </a:ext>
          </a:extLst>
        </p:spPr>
        <p:txBody>
          <a:bodyPr/>
          <a:lstStyle/>
          <a:p>
            <a:endParaRPr lang="en-GB"/>
          </a:p>
        </p:txBody>
      </p:sp>
    </p:spTree>
    <p:extLst>
      <p:ext uri="{BB962C8B-B14F-4D97-AF65-F5344CB8AC3E}">
        <p14:creationId xmlns:p14="http://schemas.microsoft.com/office/powerpoint/2010/main" val="24995226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altLang="en-US" dirty="0"/>
              <a:t>Sources of Information?</a:t>
            </a:r>
            <a:endParaRPr lang="en-US" altLang="en-US" dirty="0" smtClean="0"/>
          </a:p>
        </p:txBody>
      </p:sp>
      <p:sp>
        <p:nvSpPr>
          <p:cNvPr id="3" name="Content Placeholder 2"/>
          <p:cNvSpPr>
            <a:spLocks noGrp="1"/>
          </p:cNvSpPr>
          <p:nvPr>
            <p:ph idx="1"/>
          </p:nvPr>
        </p:nvSpPr>
        <p:spPr/>
        <p:txBody>
          <a:bodyPr/>
          <a:lstStyle/>
          <a:p>
            <a:pPr marL="609600" indent="-609600" eaLnBrk="1" hangingPunct="1">
              <a:lnSpc>
                <a:spcPct val="80000"/>
              </a:lnSpc>
            </a:pPr>
            <a:r>
              <a:rPr lang="en-GB" altLang="en-US" dirty="0">
                <a:latin typeface="Myriad Pro" panose="020B0503030403020204" pitchFamily="34" charset="0"/>
              </a:rPr>
              <a:t>Formative Knowledge, Attitudes Practices (KAP) Research</a:t>
            </a:r>
          </a:p>
          <a:p>
            <a:pPr marL="609600" indent="-609600" eaLnBrk="1" hangingPunct="1">
              <a:lnSpc>
                <a:spcPct val="80000"/>
              </a:lnSpc>
            </a:pPr>
            <a:r>
              <a:rPr lang="en-GB" altLang="en-US" dirty="0">
                <a:latin typeface="Myriad Pro" panose="020B0503030403020204" pitchFamily="34" charset="0"/>
              </a:rPr>
              <a:t>Qualitative research</a:t>
            </a:r>
          </a:p>
          <a:p>
            <a:pPr marL="609600" indent="-609600" eaLnBrk="1" hangingPunct="1">
              <a:lnSpc>
                <a:spcPct val="80000"/>
              </a:lnSpc>
            </a:pPr>
            <a:r>
              <a:rPr lang="en-GB" altLang="en-US" dirty="0">
                <a:latin typeface="Myriad Pro" panose="020B0503030403020204" pitchFamily="34" charset="0"/>
              </a:rPr>
              <a:t>Media surveys</a:t>
            </a:r>
          </a:p>
          <a:p>
            <a:pPr marL="609600" indent="-609600" eaLnBrk="1" hangingPunct="1">
              <a:lnSpc>
                <a:spcPct val="80000"/>
              </a:lnSpc>
            </a:pPr>
            <a:r>
              <a:rPr lang="en-GB" altLang="en-US" dirty="0">
                <a:latin typeface="Myriad Pro" panose="020B0503030403020204" pitchFamily="34" charset="0"/>
              </a:rPr>
              <a:t>Sociology </a:t>
            </a:r>
          </a:p>
          <a:p>
            <a:pPr marL="609600" indent="-609600" eaLnBrk="1" hangingPunct="1">
              <a:lnSpc>
                <a:spcPct val="80000"/>
              </a:lnSpc>
            </a:pPr>
            <a:r>
              <a:rPr lang="en-GB" altLang="en-US" dirty="0">
                <a:latin typeface="Myriad Pro" panose="020B0503030403020204" pitchFamily="34" charset="0"/>
              </a:rPr>
              <a:t>Media analysis</a:t>
            </a:r>
          </a:p>
          <a:p>
            <a:pPr marL="609600" indent="-609600" eaLnBrk="1" hangingPunct="1">
              <a:lnSpc>
                <a:spcPct val="80000"/>
              </a:lnSpc>
            </a:pPr>
            <a:r>
              <a:rPr lang="en-GB" altLang="en-US" dirty="0">
                <a:latin typeface="Myriad Pro" panose="020B0503030403020204" pitchFamily="34" charset="0"/>
              </a:rPr>
              <a:t>Field visits with audience or stakeholders</a:t>
            </a:r>
          </a:p>
          <a:p>
            <a:pPr marL="609600" indent="-609600" eaLnBrk="1" hangingPunct="1">
              <a:lnSpc>
                <a:spcPct val="80000"/>
              </a:lnSpc>
            </a:pPr>
            <a:endParaRPr lang="en-GB" altLang="en-US" dirty="0">
              <a:latin typeface="Myriad Pro" panose="020B0503030403020204" pitchFamily="34" charset="0"/>
            </a:endParaRPr>
          </a:p>
        </p:txBody>
      </p:sp>
    </p:spTree>
    <p:extLst>
      <p:ext uri="{BB962C8B-B14F-4D97-AF65-F5344CB8AC3E}">
        <p14:creationId xmlns:p14="http://schemas.microsoft.com/office/powerpoint/2010/main" val="31623453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altLang="en-US" dirty="0"/>
              <a:t>Creative Brief Contents</a:t>
            </a:r>
            <a:endParaRPr lang="en-US" altLang="en-US" dirty="0" smtClean="0"/>
          </a:p>
        </p:txBody>
      </p:sp>
      <p:sp>
        <p:nvSpPr>
          <p:cNvPr id="3" name="Content Placeholder 2"/>
          <p:cNvSpPr>
            <a:spLocks noGrp="1"/>
          </p:cNvSpPr>
          <p:nvPr>
            <p:ph idx="1"/>
          </p:nvPr>
        </p:nvSpPr>
        <p:spPr/>
        <p:txBody>
          <a:bodyPr/>
          <a:lstStyle/>
          <a:p>
            <a:pPr marL="609600" indent="-609600" eaLnBrk="1" hangingPunct="1">
              <a:lnSpc>
                <a:spcPct val="80000"/>
              </a:lnSpc>
            </a:pPr>
            <a:r>
              <a:rPr lang="en-GB" altLang="en-US" dirty="0">
                <a:latin typeface="Myriad Pro" panose="020B0503030403020204" pitchFamily="34" charset="0"/>
              </a:rPr>
              <a:t>Overall Communication Goal</a:t>
            </a:r>
          </a:p>
          <a:p>
            <a:pPr marL="609600" indent="-609600" eaLnBrk="1" hangingPunct="1">
              <a:lnSpc>
                <a:spcPct val="80000"/>
              </a:lnSpc>
            </a:pPr>
            <a:r>
              <a:rPr lang="en-GB" altLang="en-US" dirty="0">
                <a:latin typeface="Myriad Pro" panose="020B0503030403020204" pitchFamily="34" charset="0"/>
              </a:rPr>
              <a:t>Clarify the problem</a:t>
            </a:r>
          </a:p>
          <a:p>
            <a:pPr marL="609600" indent="-609600" eaLnBrk="1" hangingPunct="1">
              <a:lnSpc>
                <a:spcPct val="80000"/>
              </a:lnSpc>
            </a:pPr>
            <a:r>
              <a:rPr lang="en-GB" altLang="en-US" dirty="0">
                <a:latin typeface="Myriad Pro" panose="020B0503030403020204" pitchFamily="34" charset="0"/>
              </a:rPr>
              <a:t>Identify key primary and secondary audiences and profile (geographic, economic, social race, religion, age, sex, lifestyles, media habits, etc.)</a:t>
            </a:r>
          </a:p>
          <a:p>
            <a:pPr marL="609600" indent="-609600" eaLnBrk="1" hangingPunct="1">
              <a:lnSpc>
                <a:spcPct val="80000"/>
              </a:lnSpc>
            </a:pPr>
            <a:r>
              <a:rPr lang="en-GB" altLang="en-US" dirty="0">
                <a:latin typeface="Myriad Pro" panose="020B0503030403020204" pitchFamily="34" charset="0"/>
              </a:rPr>
              <a:t>Identify potential desired </a:t>
            </a:r>
            <a:r>
              <a:rPr lang="en-GB" altLang="en-US" dirty="0" err="1">
                <a:latin typeface="Myriad Pro" panose="020B0503030403020204" pitchFamily="34" charset="0"/>
              </a:rPr>
              <a:t>behaviors</a:t>
            </a:r>
            <a:r>
              <a:rPr lang="en-GB" altLang="en-US" dirty="0">
                <a:latin typeface="Myriad Pro" panose="020B0503030403020204" pitchFamily="34" charset="0"/>
              </a:rPr>
              <a:t> </a:t>
            </a:r>
          </a:p>
          <a:p>
            <a:pPr marL="609600" indent="-609600" eaLnBrk="1" hangingPunct="1">
              <a:lnSpc>
                <a:spcPct val="80000"/>
              </a:lnSpc>
            </a:pPr>
            <a:r>
              <a:rPr lang="en-GB" altLang="en-US" dirty="0">
                <a:latin typeface="Myriad Pro" panose="020B0503030403020204" pitchFamily="34" charset="0"/>
              </a:rPr>
              <a:t>List barriers and facilitators </a:t>
            </a:r>
          </a:p>
          <a:p>
            <a:pPr marL="609600" indent="-609600" eaLnBrk="1" hangingPunct="1">
              <a:lnSpc>
                <a:spcPct val="80000"/>
              </a:lnSpc>
            </a:pPr>
            <a:r>
              <a:rPr lang="en-GB" altLang="en-US" dirty="0">
                <a:latin typeface="Myriad Pro" panose="020B0503030403020204" pitchFamily="34" charset="0"/>
              </a:rPr>
              <a:t>Call to Action</a:t>
            </a:r>
          </a:p>
          <a:p>
            <a:pPr marL="609600" indent="-609600" eaLnBrk="1" hangingPunct="1">
              <a:lnSpc>
                <a:spcPct val="80000"/>
              </a:lnSpc>
            </a:pPr>
            <a:endParaRPr lang="en-GB" altLang="en-US" dirty="0">
              <a:latin typeface="Myriad Pro" panose="020B0503030403020204" pitchFamily="34" charset="0"/>
            </a:endParaRPr>
          </a:p>
        </p:txBody>
      </p:sp>
    </p:spTree>
    <p:extLst>
      <p:ext uri="{BB962C8B-B14F-4D97-AF65-F5344CB8AC3E}">
        <p14:creationId xmlns:p14="http://schemas.microsoft.com/office/powerpoint/2010/main" val="319819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altLang="en-US" dirty="0"/>
              <a:t>1. Communication Goal</a:t>
            </a:r>
            <a:endParaRPr lang="en-US" altLang="en-US" dirty="0" smtClean="0"/>
          </a:p>
        </p:txBody>
      </p:sp>
      <p:sp>
        <p:nvSpPr>
          <p:cNvPr id="3" name="Content Placeholder 2"/>
          <p:cNvSpPr>
            <a:spLocks noGrp="1"/>
          </p:cNvSpPr>
          <p:nvPr>
            <p:ph idx="1"/>
          </p:nvPr>
        </p:nvSpPr>
        <p:spPr/>
        <p:txBody>
          <a:bodyPr/>
          <a:lstStyle/>
          <a:p>
            <a:pPr marL="0" indent="0">
              <a:buFont typeface="Wingdings" charset="0"/>
              <a:buNone/>
              <a:defRPr/>
            </a:pPr>
            <a:r>
              <a:rPr lang="en-US" dirty="0">
                <a:ea typeface="ＭＳ Ｐゴシック" charset="0"/>
              </a:rPr>
              <a:t>Clarify what the overall goal of the program is</a:t>
            </a:r>
            <a:endParaRPr lang="en-US" dirty="0">
              <a:solidFill>
                <a:srgbClr val="FF6600"/>
              </a:solidFill>
              <a:ea typeface="ＭＳ Ｐゴシック" charset="0"/>
            </a:endParaRPr>
          </a:p>
          <a:p>
            <a:pPr>
              <a:buFont typeface="Wingdings" charset="0"/>
              <a:buChar char="n"/>
              <a:defRPr/>
            </a:pPr>
            <a:endParaRPr lang="en-US" dirty="0">
              <a:latin typeface="Arial" charset="0"/>
              <a:ea typeface="ＭＳ Ｐゴシック" charset="0"/>
            </a:endParaRPr>
          </a:p>
        </p:txBody>
      </p:sp>
    </p:spTree>
    <p:extLst>
      <p:ext uri="{BB962C8B-B14F-4D97-AF65-F5344CB8AC3E}">
        <p14:creationId xmlns:p14="http://schemas.microsoft.com/office/powerpoint/2010/main" val="3775164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altLang="en-US" dirty="0">
                <a:ea typeface="ＭＳ Ｐゴシック" pitchFamily="-108" charset="-128"/>
              </a:rPr>
              <a:t>Audience Segmentation</a:t>
            </a:r>
          </a:p>
        </p:txBody>
      </p:sp>
      <p:sp>
        <p:nvSpPr>
          <p:cNvPr id="3" name="Content Placeholder 2"/>
          <p:cNvSpPr>
            <a:spLocks noGrp="1"/>
          </p:cNvSpPr>
          <p:nvPr>
            <p:ph idx="1"/>
          </p:nvPr>
        </p:nvSpPr>
        <p:spPr/>
        <p:txBody>
          <a:bodyPr/>
          <a:lstStyle/>
          <a:p>
            <a:pPr marL="609600" indent="-609600" eaLnBrk="1" hangingPunct="1">
              <a:lnSpc>
                <a:spcPct val="80000"/>
              </a:lnSpc>
            </a:pPr>
            <a:r>
              <a:rPr lang="en-GB" altLang="en-US" dirty="0">
                <a:latin typeface="Myriad Pro" panose="020B0503030403020204" pitchFamily="34" charset="0"/>
              </a:rPr>
              <a:t>Dividing and organizing an audience into groups who have similar communication needs, preferences, and character</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altLang="en-US" dirty="0"/>
              <a:t>2. Problem Statement</a:t>
            </a:r>
            <a:endParaRPr lang="en-US" altLang="en-US" dirty="0" smtClean="0"/>
          </a:p>
        </p:txBody>
      </p:sp>
      <p:sp>
        <p:nvSpPr>
          <p:cNvPr id="3" name="Content Placeholder 2"/>
          <p:cNvSpPr>
            <a:spLocks noGrp="1"/>
          </p:cNvSpPr>
          <p:nvPr>
            <p:ph idx="1"/>
          </p:nvPr>
        </p:nvSpPr>
        <p:spPr/>
        <p:txBody>
          <a:bodyPr/>
          <a:lstStyle/>
          <a:p>
            <a:pPr>
              <a:defRPr/>
            </a:pPr>
            <a:r>
              <a:rPr lang="en-GB" dirty="0">
                <a:ea typeface="ＭＳ Ｐゴシック" charset="0"/>
              </a:rPr>
              <a:t>Include situation </a:t>
            </a:r>
            <a:r>
              <a:rPr lang="en-GB" dirty="0" smtClean="0">
                <a:ea typeface="ＭＳ Ｐゴシック" charset="0"/>
              </a:rPr>
              <a:t>analysis</a:t>
            </a:r>
            <a:endParaRPr lang="en-GB" dirty="0">
              <a:ea typeface="ＭＳ Ｐゴシック" charset="0"/>
            </a:endParaRPr>
          </a:p>
          <a:p>
            <a:pPr>
              <a:defRPr/>
            </a:pPr>
            <a:r>
              <a:rPr lang="en-GB" dirty="0">
                <a:ea typeface="ＭＳ Ｐゴシック" charset="0"/>
              </a:rPr>
              <a:t>What is the issue/</a:t>
            </a:r>
            <a:r>
              <a:rPr lang="en-GB" dirty="0" err="1">
                <a:ea typeface="ＭＳ Ｐゴシック" charset="0"/>
              </a:rPr>
              <a:t>behavior</a:t>
            </a:r>
            <a:r>
              <a:rPr lang="en-GB" dirty="0">
                <a:ea typeface="ＭＳ Ｐゴシック" charset="0"/>
              </a:rPr>
              <a:t> you wish to change and why it should be </a:t>
            </a:r>
            <a:r>
              <a:rPr lang="en-GB" dirty="0" smtClean="0">
                <a:ea typeface="ＭＳ Ｐゴシック" charset="0"/>
              </a:rPr>
              <a:t>changed</a:t>
            </a:r>
            <a:endParaRPr lang="en-GB" dirty="0">
              <a:ea typeface="ＭＳ Ｐゴシック" charset="0"/>
            </a:endParaRPr>
          </a:p>
          <a:p>
            <a:pPr>
              <a:defRPr/>
            </a:pPr>
            <a:r>
              <a:rPr lang="en-GB" dirty="0">
                <a:ea typeface="ＭＳ Ｐゴシック" charset="0"/>
              </a:rPr>
              <a:t>Why EE and the chosen medium is an appropriate approach to reach your audience</a:t>
            </a:r>
          </a:p>
        </p:txBody>
      </p:sp>
    </p:spTree>
    <p:extLst>
      <p:ext uri="{BB962C8B-B14F-4D97-AF65-F5344CB8AC3E}">
        <p14:creationId xmlns:p14="http://schemas.microsoft.com/office/powerpoint/2010/main" val="415600718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dirty="0"/>
              <a:t>3. Audience Segmentation</a:t>
            </a:r>
            <a:endParaRPr lang="en-US" altLang="en-US" dirty="0" smtClean="0"/>
          </a:p>
        </p:txBody>
      </p:sp>
      <p:sp>
        <p:nvSpPr>
          <p:cNvPr id="3" name="Content Placeholder 2"/>
          <p:cNvSpPr>
            <a:spLocks noGrp="1"/>
          </p:cNvSpPr>
          <p:nvPr>
            <p:ph idx="1"/>
          </p:nvPr>
        </p:nvSpPr>
        <p:spPr/>
        <p:txBody>
          <a:bodyPr/>
          <a:lstStyle/>
          <a:p>
            <a:pPr>
              <a:defRPr/>
            </a:pPr>
            <a:r>
              <a:rPr lang="en-GB" dirty="0">
                <a:ea typeface="ＭＳ Ｐゴシック" charset="0"/>
              </a:rPr>
              <a:t>Primary</a:t>
            </a:r>
          </a:p>
          <a:p>
            <a:pPr>
              <a:defRPr/>
            </a:pPr>
            <a:r>
              <a:rPr lang="en-GB" dirty="0">
                <a:ea typeface="ＭＳ Ｐゴシック" charset="0"/>
              </a:rPr>
              <a:t>Secondary</a:t>
            </a:r>
          </a:p>
        </p:txBody>
      </p:sp>
    </p:spTree>
    <p:extLst>
      <p:ext uri="{BB962C8B-B14F-4D97-AF65-F5344CB8AC3E}">
        <p14:creationId xmlns:p14="http://schemas.microsoft.com/office/powerpoint/2010/main" val="299500444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dirty="0"/>
              <a:t>Audience Profile</a:t>
            </a:r>
            <a:endParaRPr lang="en-US" altLang="en-US" dirty="0" smtClean="0"/>
          </a:p>
        </p:txBody>
      </p:sp>
      <p:sp>
        <p:nvSpPr>
          <p:cNvPr id="3" name="Content Placeholder 2"/>
          <p:cNvSpPr>
            <a:spLocks noGrp="1"/>
          </p:cNvSpPr>
          <p:nvPr>
            <p:ph idx="1"/>
          </p:nvPr>
        </p:nvSpPr>
        <p:spPr/>
        <p:txBody>
          <a:bodyPr/>
          <a:lstStyle/>
          <a:p>
            <a:pPr marL="0" indent="0">
              <a:buNone/>
              <a:defRPr/>
            </a:pPr>
            <a:r>
              <a:rPr lang="en-GB" dirty="0">
                <a:ea typeface="ＭＳ Ｐゴシック" charset="0"/>
              </a:rPr>
              <a:t>Psychographic and Demographic</a:t>
            </a:r>
          </a:p>
          <a:p>
            <a:pPr>
              <a:defRPr/>
            </a:pPr>
            <a:r>
              <a:rPr lang="en-GB" dirty="0">
                <a:ea typeface="ＭＳ Ｐゴシック" charset="0"/>
              </a:rPr>
              <a:t>geographic, economic, social,</a:t>
            </a:r>
          </a:p>
          <a:p>
            <a:pPr>
              <a:defRPr/>
            </a:pPr>
            <a:r>
              <a:rPr lang="en-GB" dirty="0">
                <a:ea typeface="ＭＳ Ｐゴシック" charset="0"/>
              </a:rPr>
              <a:t>age, gender, literacy</a:t>
            </a:r>
          </a:p>
          <a:p>
            <a:pPr>
              <a:defRPr/>
            </a:pPr>
            <a:r>
              <a:rPr lang="en-GB" dirty="0">
                <a:ea typeface="ＭＳ Ｐゴシック" charset="0"/>
              </a:rPr>
              <a:t>current knowledge attitudes and practices </a:t>
            </a:r>
          </a:p>
          <a:p>
            <a:pPr>
              <a:defRPr/>
            </a:pPr>
            <a:r>
              <a:rPr lang="en-GB" dirty="0">
                <a:ea typeface="ＭＳ Ｐゴシック" charset="0"/>
              </a:rPr>
              <a:t>media habits </a:t>
            </a:r>
          </a:p>
          <a:p>
            <a:pPr>
              <a:defRPr/>
            </a:pPr>
            <a:endParaRPr lang="en-GB" dirty="0">
              <a:ea typeface="ＭＳ Ｐゴシック" charset="0"/>
            </a:endParaRPr>
          </a:p>
          <a:p>
            <a:pPr>
              <a:defRPr/>
            </a:pPr>
            <a:endParaRPr lang="en-GB" dirty="0">
              <a:ea typeface="ＭＳ Ｐゴシック" charset="0"/>
            </a:endParaRPr>
          </a:p>
        </p:txBody>
      </p:sp>
    </p:spTree>
    <p:extLst>
      <p:ext uri="{BB962C8B-B14F-4D97-AF65-F5344CB8AC3E}">
        <p14:creationId xmlns:p14="http://schemas.microsoft.com/office/powerpoint/2010/main" val="284068085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dirty="0"/>
              <a:t>4. Identify potential desired behavior</a:t>
            </a:r>
            <a:endParaRPr lang="en-US" altLang="en-US" dirty="0" smtClean="0"/>
          </a:p>
        </p:txBody>
      </p:sp>
      <p:sp>
        <p:nvSpPr>
          <p:cNvPr id="3" name="Content Placeholder 2"/>
          <p:cNvSpPr>
            <a:spLocks noGrp="1"/>
          </p:cNvSpPr>
          <p:nvPr>
            <p:ph idx="1"/>
          </p:nvPr>
        </p:nvSpPr>
        <p:spPr/>
        <p:txBody>
          <a:bodyPr/>
          <a:lstStyle/>
          <a:p>
            <a:pPr marL="0" indent="0">
              <a:buNone/>
              <a:defRPr/>
            </a:pPr>
            <a:r>
              <a:rPr lang="en-GB" dirty="0">
                <a:ea typeface="ＭＳ Ｐゴシック" charset="0"/>
              </a:rPr>
              <a:t>Explain a few key desired </a:t>
            </a:r>
            <a:r>
              <a:rPr lang="en-GB" dirty="0" err="1">
                <a:ea typeface="ＭＳ Ｐゴシック" charset="0"/>
              </a:rPr>
              <a:t>behaviors</a:t>
            </a:r>
            <a:r>
              <a:rPr lang="en-GB" dirty="0">
                <a:ea typeface="ＭＳ Ｐゴシック" charset="0"/>
              </a:rPr>
              <a:t> that the audience will achieve after watching the program.</a:t>
            </a:r>
          </a:p>
        </p:txBody>
      </p:sp>
    </p:spTree>
    <p:extLst>
      <p:ext uri="{BB962C8B-B14F-4D97-AF65-F5344CB8AC3E}">
        <p14:creationId xmlns:p14="http://schemas.microsoft.com/office/powerpoint/2010/main" val="367601698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GB" dirty="0"/>
              <a:t>5. List barriers and facilitators    </a:t>
            </a:r>
            <a:br>
              <a:rPr lang="en-GB" dirty="0"/>
            </a:br>
            <a:endParaRPr lang="en-US" altLang="en-US" dirty="0" smtClean="0"/>
          </a:p>
        </p:txBody>
      </p:sp>
      <p:sp>
        <p:nvSpPr>
          <p:cNvPr id="3" name="Content Placeholder 2"/>
          <p:cNvSpPr>
            <a:spLocks noGrp="1"/>
          </p:cNvSpPr>
          <p:nvPr>
            <p:ph idx="1"/>
          </p:nvPr>
        </p:nvSpPr>
        <p:spPr/>
        <p:txBody>
          <a:bodyPr/>
          <a:lstStyle/>
          <a:p>
            <a:pPr>
              <a:defRPr/>
            </a:pPr>
            <a:r>
              <a:rPr lang="en-GB" dirty="0">
                <a:ea typeface="ＭＳ Ｐゴシック" charset="0"/>
              </a:rPr>
              <a:t>Identify barriers that keep the audience from doing the </a:t>
            </a:r>
            <a:r>
              <a:rPr lang="en-GB" dirty="0" err="1">
                <a:ea typeface="ＭＳ Ｐゴシック" charset="0"/>
              </a:rPr>
              <a:t>behaviors</a:t>
            </a:r>
            <a:endParaRPr lang="en-GB" dirty="0">
              <a:ea typeface="ＭＳ Ｐゴシック" charset="0"/>
            </a:endParaRPr>
          </a:p>
          <a:p>
            <a:pPr>
              <a:defRPr/>
            </a:pPr>
            <a:r>
              <a:rPr lang="en-GB" dirty="0">
                <a:ea typeface="ＭＳ Ｐゴシック" charset="0"/>
              </a:rPr>
              <a:t>Identify facilitators (</a:t>
            </a:r>
            <a:r>
              <a:rPr lang="en-GB" dirty="0" err="1">
                <a:ea typeface="ＭＳ Ｐゴシック" charset="0"/>
              </a:rPr>
              <a:t>ie</a:t>
            </a:r>
            <a:r>
              <a:rPr lang="en-GB" dirty="0">
                <a:ea typeface="ＭＳ Ｐゴシック" charset="0"/>
              </a:rPr>
              <a:t>. people, aspirations)that will inspire audience members to practice the </a:t>
            </a:r>
            <a:r>
              <a:rPr lang="en-GB" dirty="0" err="1">
                <a:ea typeface="ＭＳ Ｐゴシック" charset="0"/>
              </a:rPr>
              <a:t>behavior</a:t>
            </a:r>
            <a:endParaRPr lang="en-GB" dirty="0">
              <a:ea typeface="ＭＳ Ｐゴシック" charset="0"/>
            </a:endParaRPr>
          </a:p>
        </p:txBody>
      </p:sp>
    </p:spTree>
    <p:extLst>
      <p:ext uri="{BB962C8B-B14F-4D97-AF65-F5344CB8AC3E}">
        <p14:creationId xmlns:p14="http://schemas.microsoft.com/office/powerpoint/2010/main" val="224077442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GB" dirty="0"/>
              <a:t>6. Call to Action </a:t>
            </a:r>
            <a:endParaRPr lang="en-US" altLang="en-US" dirty="0" smtClean="0"/>
          </a:p>
        </p:txBody>
      </p:sp>
      <p:sp>
        <p:nvSpPr>
          <p:cNvPr id="3" name="Content Placeholder 2"/>
          <p:cNvSpPr>
            <a:spLocks noGrp="1"/>
          </p:cNvSpPr>
          <p:nvPr>
            <p:ph idx="1"/>
          </p:nvPr>
        </p:nvSpPr>
        <p:spPr/>
        <p:txBody>
          <a:bodyPr/>
          <a:lstStyle/>
          <a:p>
            <a:pPr>
              <a:defRPr/>
            </a:pPr>
            <a:r>
              <a:rPr lang="en-GB" dirty="0">
                <a:ea typeface="ＭＳ Ｐゴシック" charset="0"/>
              </a:rPr>
              <a:t>What the audience can do that will contribute to the </a:t>
            </a:r>
            <a:r>
              <a:rPr lang="en-GB" dirty="0" err="1">
                <a:ea typeface="ＭＳ Ｐゴシック" charset="0"/>
              </a:rPr>
              <a:t>behavioral</a:t>
            </a:r>
            <a:r>
              <a:rPr lang="en-GB" dirty="0">
                <a:ea typeface="ＭＳ Ｐゴシック" charset="0"/>
              </a:rPr>
              <a:t> objectives</a:t>
            </a:r>
          </a:p>
        </p:txBody>
      </p:sp>
    </p:spTree>
    <p:extLst>
      <p:ext uri="{BB962C8B-B14F-4D97-AF65-F5344CB8AC3E}">
        <p14:creationId xmlns:p14="http://schemas.microsoft.com/office/powerpoint/2010/main" val="7683949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altLang="en-US" dirty="0">
                <a:ea typeface="ＭＳ Ｐゴシック" pitchFamily="-108" charset="-128"/>
              </a:rPr>
              <a:t>Why segment audiences?</a:t>
            </a:r>
            <a:endParaRPr lang="en-US" altLang="en-US" dirty="0" smtClean="0"/>
          </a:p>
        </p:txBody>
      </p:sp>
      <p:sp>
        <p:nvSpPr>
          <p:cNvPr id="3" name="Content Placeholder 2"/>
          <p:cNvSpPr>
            <a:spLocks noGrp="1"/>
          </p:cNvSpPr>
          <p:nvPr>
            <p:ph idx="1"/>
          </p:nvPr>
        </p:nvSpPr>
        <p:spPr/>
        <p:txBody>
          <a:bodyPr/>
          <a:lstStyle/>
          <a:p>
            <a:pPr marL="609600" indent="-609600" eaLnBrk="1" hangingPunct="1">
              <a:lnSpc>
                <a:spcPct val="80000"/>
              </a:lnSpc>
            </a:pPr>
            <a:r>
              <a:rPr lang="en-GB" altLang="en-US" dirty="0">
                <a:latin typeface="Myriad Pro" panose="020B0503030403020204" pitchFamily="34" charset="0"/>
              </a:rPr>
              <a:t>Limited resources may not allow us to reach everyone</a:t>
            </a:r>
          </a:p>
          <a:p>
            <a:pPr marL="609600" indent="-609600" eaLnBrk="1" hangingPunct="1">
              <a:lnSpc>
                <a:spcPct val="80000"/>
              </a:lnSpc>
            </a:pPr>
            <a:r>
              <a:rPr lang="en-GB" altLang="en-US" dirty="0">
                <a:latin typeface="Myriad Pro" panose="020B0503030403020204" pitchFamily="34" charset="0"/>
              </a:rPr>
              <a:t>Choice between reach and intensity</a:t>
            </a:r>
          </a:p>
          <a:p>
            <a:pPr marL="609600" indent="-609600" eaLnBrk="1" hangingPunct="1">
              <a:lnSpc>
                <a:spcPct val="80000"/>
              </a:lnSpc>
            </a:pPr>
            <a:r>
              <a:rPr lang="en-GB" altLang="en-US" dirty="0">
                <a:latin typeface="Myriad Pro" panose="020B0503030403020204" pitchFamily="34" charset="0"/>
              </a:rPr>
              <a:t>Different people may have different information needs</a:t>
            </a:r>
          </a:p>
        </p:txBody>
      </p:sp>
    </p:spTree>
    <p:extLst>
      <p:ext uri="{BB962C8B-B14F-4D97-AF65-F5344CB8AC3E}">
        <p14:creationId xmlns:p14="http://schemas.microsoft.com/office/powerpoint/2010/main" val="40896545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altLang="en-US" dirty="0">
                <a:ea typeface="ＭＳ Ｐゴシック" pitchFamily="-108" charset="-128"/>
              </a:rPr>
              <a:t>Main Idea</a:t>
            </a:r>
            <a:endParaRPr lang="en-US" altLang="en-US" dirty="0" smtClean="0"/>
          </a:p>
        </p:txBody>
      </p:sp>
      <p:sp>
        <p:nvSpPr>
          <p:cNvPr id="3" name="Content Placeholder 2"/>
          <p:cNvSpPr>
            <a:spLocks noGrp="1"/>
          </p:cNvSpPr>
          <p:nvPr>
            <p:ph idx="1"/>
          </p:nvPr>
        </p:nvSpPr>
        <p:spPr/>
        <p:txBody>
          <a:bodyPr/>
          <a:lstStyle/>
          <a:p>
            <a:pPr marL="609600" indent="-609600" eaLnBrk="1" hangingPunct="1">
              <a:lnSpc>
                <a:spcPct val="80000"/>
              </a:lnSpc>
            </a:pPr>
            <a:r>
              <a:rPr lang="en-GB" altLang="en-US" dirty="0">
                <a:latin typeface="Myriad Pro" panose="020B0503030403020204" pitchFamily="34" charset="0"/>
              </a:rPr>
              <a:t>To communicate effectively, we need to put ourselves in our audience’s shoes and see things from their point of view.</a:t>
            </a:r>
          </a:p>
        </p:txBody>
      </p:sp>
      <p:pic>
        <p:nvPicPr>
          <p:cNvPr id="4" name="Picture 7" descr="P7170034.JPG"/>
          <p:cNvPicPr>
            <a:picLocks noChangeAspect="1"/>
          </p:cNvPicPr>
          <p:nvPr/>
        </p:nvPicPr>
        <p:blipFill>
          <a:blip r:embed="rId3">
            <a:extLst>
              <a:ext uri="{28A0092B-C50C-407E-A947-70E740481C1C}">
                <a14:useLocalDpi xmlns:a14="http://schemas.microsoft.com/office/drawing/2010/main" val="0"/>
              </a:ext>
            </a:extLst>
          </a:blip>
          <a:srcRect l="23334" t="17778" r="39999" b="16667"/>
          <a:stretch>
            <a:fillRect/>
          </a:stretch>
        </p:blipFill>
        <p:spPr bwMode="auto">
          <a:xfrm>
            <a:off x="4950606" y="3349942"/>
            <a:ext cx="2218120" cy="2974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5" descr="P7170036.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446855" y="3349942"/>
            <a:ext cx="3966211" cy="2974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744520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a:xfrm>
            <a:off x="857673" y="2255520"/>
            <a:ext cx="10397067" cy="1143000"/>
          </a:xfrm>
        </p:spPr>
        <p:txBody>
          <a:bodyPr/>
          <a:lstStyle/>
          <a:p>
            <a:pPr algn="ctr"/>
            <a:r>
              <a:rPr lang="en-GB" altLang="en-US" sz="5400" dirty="0">
                <a:ea typeface="ＭＳ Ｐゴシック" pitchFamily="-108" charset="-128"/>
              </a:rPr>
              <a:t>Know your </a:t>
            </a:r>
            <a:r>
              <a:rPr lang="en-GB" altLang="en-US" sz="5400" dirty="0" smtClean="0">
                <a:ea typeface="ＭＳ Ｐゴシック" pitchFamily="-108" charset="-128"/>
              </a:rPr>
              <a:t>audience</a:t>
            </a:r>
            <a:br>
              <a:rPr lang="en-GB" altLang="en-US" sz="5400" dirty="0" smtClean="0">
                <a:ea typeface="ＭＳ Ｐゴシック" pitchFamily="-108" charset="-128"/>
              </a:rPr>
            </a:br>
            <a:r>
              <a:rPr lang="en-GB" altLang="en-US" sz="4800" dirty="0" smtClean="0">
                <a:ea typeface="ＭＳ Ｐゴシック" pitchFamily="-108" charset="-128"/>
              </a:rPr>
              <a:t>Put </a:t>
            </a:r>
            <a:r>
              <a:rPr lang="en-GB" altLang="en-US" sz="4800" dirty="0">
                <a:ea typeface="ＭＳ Ｐゴシック" pitchFamily="-108" charset="-128"/>
              </a:rPr>
              <a:t>yourself in your audience’s shoes</a:t>
            </a:r>
          </a:p>
        </p:txBody>
      </p:sp>
    </p:spTree>
    <p:extLst>
      <p:ext uri="{BB962C8B-B14F-4D97-AF65-F5344CB8AC3E}">
        <p14:creationId xmlns:p14="http://schemas.microsoft.com/office/powerpoint/2010/main" val="36931162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bwMode="auto">
          <a:xfrm>
            <a:off x="0" y="0"/>
            <a:ext cx="12192000" cy="6858000"/>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a:ln>
                <a:noFill/>
              </a:ln>
              <a:solidFill>
                <a:schemeClr val="tx1"/>
              </a:solidFill>
              <a:effectLst/>
              <a:latin typeface="Times" charset="0"/>
            </a:endParaRPr>
          </a:p>
        </p:txBody>
      </p:sp>
      <p:pic>
        <p:nvPicPr>
          <p:cNvPr id="4" name="Picture 2"/>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5999" y="560294"/>
            <a:ext cx="7586134" cy="573741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extLst>
      <p:ext uri="{BB962C8B-B14F-4D97-AF65-F5344CB8AC3E}">
        <p14:creationId xmlns:p14="http://schemas.microsoft.com/office/powerpoint/2010/main" val="2853849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altLang="en-US" dirty="0"/>
              <a:t>Different information needs</a:t>
            </a:r>
            <a:endParaRPr lang="en-US" altLang="en-US" dirty="0" smtClean="0"/>
          </a:p>
        </p:txBody>
      </p:sp>
      <p:sp>
        <p:nvSpPr>
          <p:cNvPr id="3" name="Content Placeholder 2"/>
          <p:cNvSpPr>
            <a:spLocks noGrp="1"/>
          </p:cNvSpPr>
          <p:nvPr>
            <p:ph idx="1"/>
          </p:nvPr>
        </p:nvSpPr>
        <p:spPr>
          <a:xfrm>
            <a:off x="914400" y="1981200"/>
            <a:ext cx="5463540" cy="4114800"/>
          </a:xfrm>
        </p:spPr>
        <p:txBody>
          <a:bodyPr/>
          <a:lstStyle/>
          <a:p>
            <a:pPr marL="609600" indent="-609600" eaLnBrk="1" hangingPunct="1">
              <a:lnSpc>
                <a:spcPct val="80000"/>
              </a:lnSpc>
            </a:pPr>
            <a:r>
              <a:rPr lang="en-GB" altLang="en-US" dirty="0">
                <a:latin typeface="Myriad Pro" panose="020B0503030403020204" pitchFamily="34" charset="0"/>
              </a:rPr>
              <a:t>“One size may not fit all!” </a:t>
            </a:r>
          </a:p>
          <a:p>
            <a:pPr marL="609600" indent="-609600" eaLnBrk="1" hangingPunct="1">
              <a:lnSpc>
                <a:spcPct val="80000"/>
              </a:lnSpc>
            </a:pPr>
            <a:endParaRPr lang="en-GB" altLang="en-US" dirty="0">
              <a:latin typeface="Myriad Pro" panose="020B0503030403020204" pitchFamily="34" charset="0"/>
            </a:endParaRPr>
          </a:p>
          <a:p>
            <a:pPr marL="609600" indent="-609600" eaLnBrk="1" hangingPunct="1">
              <a:lnSpc>
                <a:spcPct val="80000"/>
              </a:lnSpc>
            </a:pPr>
            <a:r>
              <a:rPr lang="en-GB" altLang="en-US" dirty="0">
                <a:latin typeface="Myriad Pro" panose="020B0503030403020204" pitchFamily="34" charset="0"/>
              </a:rPr>
              <a:t>A single campaign may not meet everyone’s needs.</a:t>
            </a:r>
          </a:p>
        </p:txBody>
      </p:sp>
      <p:pic>
        <p:nvPicPr>
          <p:cNvPr id="6" name="Picture 4" descr="SSI0021521_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18425" y="1625600"/>
            <a:ext cx="3559175" cy="482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989107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altLang="en-US" dirty="0">
                <a:ea typeface="ＭＳ Ｐゴシック" pitchFamily="-108" charset="-128"/>
              </a:rPr>
              <a:t>Effective Communicators</a:t>
            </a:r>
            <a:endParaRPr lang="en-US" altLang="en-US" dirty="0" smtClean="0"/>
          </a:p>
        </p:txBody>
      </p:sp>
      <p:sp>
        <p:nvSpPr>
          <p:cNvPr id="3" name="Content Placeholder 2"/>
          <p:cNvSpPr>
            <a:spLocks noGrp="1"/>
          </p:cNvSpPr>
          <p:nvPr>
            <p:ph idx="1"/>
          </p:nvPr>
        </p:nvSpPr>
        <p:spPr/>
        <p:txBody>
          <a:bodyPr/>
          <a:lstStyle/>
          <a:p>
            <a:pPr marL="609600" indent="-609600" eaLnBrk="1" hangingPunct="1">
              <a:lnSpc>
                <a:spcPct val="80000"/>
              </a:lnSpc>
            </a:pPr>
            <a:r>
              <a:rPr lang="en-GB" altLang="en-US" dirty="0">
                <a:latin typeface="Myriad Pro" panose="020B0503030403020204" pitchFamily="34" charset="0"/>
              </a:rPr>
              <a:t>Identify clearly the specific audience segments that they aim to reach</a:t>
            </a:r>
          </a:p>
          <a:p>
            <a:pPr marL="609600" indent="-609600" eaLnBrk="1" hangingPunct="1">
              <a:lnSpc>
                <a:spcPct val="80000"/>
              </a:lnSpc>
            </a:pPr>
            <a:r>
              <a:rPr lang="en-GB" altLang="en-US" dirty="0">
                <a:latin typeface="Myriad Pro" panose="020B0503030403020204" pitchFamily="34" charset="0"/>
              </a:rPr>
              <a:t>Seek to understand what their audiences know, feel and do</a:t>
            </a:r>
          </a:p>
        </p:txBody>
      </p:sp>
    </p:spTree>
    <p:extLst>
      <p:ext uri="{BB962C8B-B14F-4D97-AF65-F5344CB8AC3E}">
        <p14:creationId xmlns:p14="http://schemas.microsoft.com/office/powerpoint/2010/main" val="104968652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Title 1"/>
          <p:cNvSpPr>
            <a:spLocks noGrp="1"/>
          </p:cNvSpPr>
          <p:nvPr>
            <p:ph type="title"/>
          </p:nvPr>
        </p:nvSpPr>
        <p:spPr/>
        <p:txBody>
          <a:bodyPr/>
          <a:lstStyle/>
          <a:p>
            <a:r>
              <a:rPr lang="en-US" altLang="en-US" dirty="0"/>
              <a:t>Conventional Segmentation</a:t>
            </a:r>
            <a:endParaRPr lang="en-US" altLang="en-US" dirty="0" smtClean="0"/>
          </a:p>
        </p:txBody>
      </p:sp>
      <p:sp>
        <p:nvSpPr>
          <p:cNvPr id="3" name="Content Placeholder 2"/>
          <p:cNvSpPr>
            <a:spLocks noGrp="1"/>
          </p:cNvSpPr>
          <p:nvPr>
            <p:ph idx="1"/>
          </p:nvPr>
        </p:nvSpPr>
        <p:spPr/>
        <p:txBody>
          <a:bodyPr/>
          <a:lstStyle/>
          <a:p>
            <a:pPr marL="609600" indent="-609600" eaLnBrk="1" hangingPunct="1">
              <a:lnSpc>
                <a:spcPct val="80000"/>
              </a:lnSpc>
            </a:pPr>
            <a:r>
              <a:rPr lang="en-GB" altLang="en-US" dirty="0">
                <a:latin typeface="Myriad Pro" panose="020B0503030403020204" pitchFamily="34" charset="0"/>
              </a:rPr>
              <a:t>Socioeconomic</a:t>
            </a:r>
          </a:p>
          <a:p>
            <a:pPr marL="1009650" lvl="1" indent="-609600" eaLnBrk="1" hangingPunct="1">
              <a:lnSpc>
                <a:spcPct val="80000"/>
              </a:lnSpc>
              <a:buFont typeface="Arial" panose="020B0604020202020204" pitchFamily="34" charset="0"/>
              <a:buChar char="•"/>
            </a:pPr>
            <a:r>
              <a:rPr lang="en-GB" altLang="en-US" dirty="0">
                <a:latin typeface="Myriad Pro" panose="020B0503030403020204" pitchFamily="34" charset="0"/>
              </a:rPr>
              <a:t>Gender</a:t>
            </a:r>
          </a:p>
          <a:p>
            <a:pPr marL="1009650" lvl="1" indent="-609600" eaLnBrk="1" hangingPunct="1">
              <a:lnSpc>
                <a:spcPct val="80000"/>
              </a:lnSpc>
              <a:buFont typeface="Arial" panose="020B0604020202020204" pitchFamily="34" charset="0"/>
              <a:buChar char="•"/>
            </a:pPr>
            <a:r>
              <a:rPr lang="en-GB" altLang="en-US" dirty="0">
                <a:latin typeface="Myriad Pro" panose="020B0503030403020204" pitchFamily="34" charset="0"/>
              </a:rPr>
              <a:t>Age</a:t>
            </a:r>
          </a:p>
          <a:p>
            <a:pPr marL="1009650" lvl="1" indent="-609600" eaLnBrk="1" hangingPunct="1">
              <a:lnSpc>
                <a:spcPct val="80000"/>
              </a:lnSpc>
              <a:buFont typeface="Arial" panose="020B0604020202020204" pitchFamily="34" charset="0"/>
              <a:buChar char="•"/>
            </a:pPr>
            <a:r>
              <a:rPr lang="en-GB" altLang="en-US" dirty="0">
                <a:latin typeface="Myriad Pro" panose="020B0503030403020204" pitchFamily="34" charset="0"/>
              </a:rPr>
              <a:t>Income</a:t>
            </a:r>
          </a:p>
          <a:p>
            <a:pPr marL="1009650" lvl="1" indent="-609600" eaLnBrk="1" hangingPunct="1">
              <a:lnSpc>
                <a:spcPct val="80000"/>
              </a:lnSpc>
              <a:buFont typeface="Arial" panose="020B0604020202020204" pitchFamily="34" charset="0"/>
              <a:buChar char="•"/>
            </a:pPr>
            <a:r>
              <a:rPr lang="en-GB" altLang="en-US" dirty="0">
                <a:latin typeface="Myriad Pro" panose="020B0503030403020204" pitchFamily="34" charset="0"/>
              </a:rPr>
              <a:t>Education</a:t>
            </a:r>
          </a:p>
          <a:p>
            <a:pPr marL="1009650" lvl="1" indent="-609600" eaLnBrk="1" hangingPunct="1">
              <a:lnSpc>
                <a:spcPct val="80000"/>
              </a:lnSpc>
              <a:buFont typeface="Arial" panose="020B0604020202020204" pitchFamily="34" charset="0"/>
              <a:buChar char="•"/>
            </a:pPr>
            <a:r>
              <a:rPr lang="en-GB" altLang="en-US" dirty="0">
                <a:latin typeface="Myriad Pro" panose="020B0503030403020204" pitchFamily="34" charset="0"/>
              </a:rPr>
              <a:t>Religion</a:t>
            </a:r>
          </a:p>
          <a:p>
            <a:pPr marL="1009650" lvl="1" indent="-609600" eaLnBrk="1" hangingPunct="1">
              <a:lnSpc>
                <a:spcPct val="80000"/>
              </a:lnSpc>
              <a:buFont typeface="Arial" panose="020B0604020202020204" pitchFamily="34" charset="0"/>
              <a:buChar char="•"/>
            </a:pPr>
            <a:r>
              <a:rPr lang="en-GB" altLang="en-US" dirty="0">
                <a:latin typeface="Myriad Pro" panose="020B0503030403020204" pitchFamily="34" charset="0"/>
              </a:rPr>
              <a:t>Urban-rural residence</a:t>
            </a:r>
          </a:p>
        </p:txBody>
      </p:sp>
    </p:spTree>
    <p:extLst>
      <p:ext uri="{BB962C8B-B14F-4D97-AF65-F5344CB8AC3E}">
        <p14:creationId xmlns:p14="http://schemas.microsoft.com/office/powerpoint/2010/main" val="1010843720"/>
      </p:ext>
    </p:extLst>
  </p:cSld>
  <p:clrMapOvr>
    <a:masterClrMapping/>
  </p:clrMapOvr>
  <p:timing>
    <p:tnLst>
      <p:par>
        <p:cTn id="1" dur="indefinite" restart="never" nodeType="tmRoot"/>
      </p:par>
    </p:tnLst>
  </p:timing>
</p:sld>
</file>

<file path=ppt/theme/theme1.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lank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defRPr>
        </a:defPPr>
      </a:lstStyle>
    </a:lnDef>
  </a:objectDefaults>
  <a:extraClrSchemeLst>
    <a:extraClrScheme>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Blank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Blank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Blank Pre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Blank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Blank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Blank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Blank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Blank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Class 1 Presentation - Introduction to EE revised Jan 17" id="{4954F83B-83C4-4308-976F-D3E219D41E98}" vid="{AE4A33D2-E37F-4002-BDA3-864ECA3D858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choices xmlns="2e60505b-e9d5-44ae-86ed-25a79902a601">Forms / Templates</choices>
    <Description0 xmlns="f996eb00-712e-496f-82d8-af161b8d2fa0">NEW with Bloomberg logo</Description0>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94E16842AEB2C46A4CD3245271CCB32" ma:contentTypeVersion="2" ma:contentTypeDescription="Create a new document." ma:contentTypeScope="" ma:versionID="bb24abbf33be77d3121f7cb73866360a">
  <xsd:schema xmlns:xsd="http://www.w3.org/2001/XMLSchema" xmlns:xs="http://www.w3.org/2001/XMLSchema" xmlns:p="http://schemas.microsoft.com/office/2006/metadata/properties" xmlns:ns2="f996eb00-712e-496f-82d8-af161b8d2fa0" xmlns:ns3="2e60505b-e9d5-44ae-86ed-25a79902a601" targetNamespace="http://schemas.microsoft.com/office/2006/metadata/properties" ma:root="true" ma:fieldsID="e1204d3c299ef264b9f5bec9569aef9b" ns2:_="" ns3:_="">
    <xsd:import namespace="f996eb00-712e-496f-82d8-af161b8d2fa0"/>
    <xsd:import namespace="2e60505b-e9d5-44ae-86ed-25a79902a601"/>
    <xsd:element name="properties">
      <xsd:complexType>
        <xsd:sequence>
          <xsd:element name="documentManagement">
            <xsd:complexType>
              <xsd:all>
                <xsd:element ref="ns2:Description0" minOccurs="0"/>
                <xsd:element ref="ns3:choic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96eb00-712e-496f-82d8-af161b8d2fa0" elementFormDefault="qualified">
    <xsd:import namespace="http://schemas.microsoft.com/office/2006/documentManagement/types"/>
    <xsd:import namespace="http://schemas.microsoft.com/office/infopath/2007/PartnerControls"/>
    <xsd:element name="Description0" ma:index="8" nillable="true" ma:displayName="Description" ma:internalName="Description0">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e60505b-e9d5-44ae-86ed-25a79902a601" elementFormDefault="qualified">
    <xsd:import namespace="http://schemas.microsoft.com/office/2006/documentManagement/types"/>
    <xsd:import namespace="http://schemas.microsoft.com/office/infopath/2007/PartnerControls"/>
    <xsd:element name="choices" ma:index="9" nillable="true" ma:displayName="Topic" ma:format="Dropdown" ma:internalName="choices">
      <xsd:simpleType>
        <xsd:restriction base="dms:Choice">
          <xsd:enumeration value="Intellectual Property"/>
          <xsd:enumeration value="Contracts"/>
          <xsd:enumeration value="Forms / Templates"/>
          <xsd:enumeration value="Organigrams"/>
          <xsd:enumeration value="Travel Documents"/>
          <xsd:enumeration value="Intellectual Property"/>
          <xsd:enumeration value="Staff Listings"/>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LongProperties xmlns="http://schemas.microsoft.com/office/2006/metadata/longProperties"/>
</file>

<file path=customXml/itemProps1.xml><?xml version="1.0" encoding="utf-8"?>
<ds:datastoreItem xmlns:ds="http://schemas.openxmlformats.org/officeDocument/2006/customXml" ds:itemID="{E743F90B-BC3D-48AD-B967-36DDDC87E2BC}">
  <ds:schemaRefs>
    <ds:schemaRef ds:uri="http://schemas.microsoft.com/sharepoint/v3/contenttype/forms"/>
  </ds:schemaRefs>
</ds:datastoreItem>
</file>

<file path=customXml/itemProps2.xml><?xml version="1.0" encoding="utf-8"?>
<ds:datastoreItem xmlns:ds="http://schemas.openxmlformats.org/officeDocument/2006/customXml" ds:itemID="{1E073E8B-DBD8-411B-8876-6BDC98BDB7C2}">
  <ds:schemaRefs>
    <ds:schemaRef ds:uri="http://purl.org/dc/dcmitype/"/>
    <ds:schemaRef ds:uri="http://schemas.microsoft.com/office/2006/metadata/properties"/>
    <ds:schemaRef ds:uri="http://schemas.microsoft.com/office/infopath/2007/PartnerControls"/>
    <ds:schemaRef ds:uri="http://www.w3.org/XML/1998/namespace"/>
    <ds:schemaRef ds:uri="http://purl.org/dc/elements/1.1/"/>
    <ds:schemaRef ds:uri="http://schemas.openxmlformats.org/package/2006/metadata/core-properties"/>
    <ds:schemaRef ds:uri="http://schemas.microsoft.com/office/2006/documentManagement/types"/>
    <ds:schemaRef ds:uri="f996eb00-712e-496f-82d8-af161b8d2fa0"/>
    <ds:schemaRef ds:uri="2e60505b-e9d5-44ae-86ed-25a79902a601"/>
    <ds:schemaRef ds:uri="http://purl.org/dc/terms/"/>
  </ds:schemaRefs>
</ds:datastoreItem>
</file>

<file path=customXml/itemProps3.xml><?xml version="1.0" encoding="utf-8"?>
<ds:datastoreItem xmlns:ds="http://schemas.openxmlformats.org/officeDocument/2006/customXml" ds:itemID="{0288A997-BFBE-4539-8B66-E1222DEF84D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996eb00-712e-496f-82d8-af161b8d2fa0"/>
    <ds:schemaRef ds:uri="2e60505b-e9d5-44ae-86ed-25a79902a60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85110E89-C867-4576-8F9E-27B827996107}">
  <ds:schemaRefs>
    <ds:schemaRef ds:uri="http://schemas.microsoft.com/office/2006/metadata/longProperties"/>
  </ds:schemaRefs>
</ds:datastoreItem>
</file>

<file path=docProps/app.xml><?xml version="1.0" encoding="utf-8"?>
<Properties xmlns="http://schemas.openxmlformats.org/officeDocument/2006/extended-properties" xmlns:vt="http://schemas.openxmlformats.org/officeDocument/2006/docPropsVTypes">
  <Template/>
  <TotalTime>3843</TotalTime>
  <Words>910</Words>
  <Application>Microsoft Office PowerPoint</Application>
  <PresentationFormat>Widescreen</PresentationFormat>
  <Paragraphs>138</Paragraphs>
  <Slides>25</Slides>
  <Notes>23</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25</vt:i4>
      </vt:variant>
    </vt:vector>
  </HeadingPairs>
  <TitlesOfParts>
    <vt:vector size="35" baseType="lpstr">
      <vt:lpstr>ＭＳ Ｐゴシック</vt:lpstr>
      <vt:lpstr>ＭＳ Ｐゴシック</vt:lpstr>
      <vt:lpstr>Arial</vt:lpstr>
      <vt:lpstr>Calibri</vt:lpstr>
      <vt:lpstr>Myriad Arabic</vt:lpstr>
      <vt:lpstr>Myriad Pro</vt:lpstr>
      <vt:lpstr>Times</vt:lpstr>
      <vt:lpstr>Verdana</vt:lpstr>
      <vt:lpstr>Wingdings</vt:lpstr>
      <vt:lpstr>Blank Presentation</vt:lpstr>
      <vt:lpstr>PowerPoint Presentation</vt:lpstr>
      <vt:lpstr>Audience Segmentation</vt:lpstr>
      <vt:lpstr>Why segment audiences?</vt:lpstr>
      <vt:lpstr>Main Idea</vt:lpstr>
      <vt:lpstr>Know your audience Put yourself in your audience’s shoes</vt:lpstr>
      <vt:lpstr>PowerPoint Presentation</vt:lpstr>
      <vt:lpstr>Different information needs</vt:lpstr>
      <vt:lpstr>Effective Communicators</vt:lpstr>
      <vt:lpstr>Conventional Segmentation</vt:lpstr>
      <vt:lpstr>Conventional Segmentation</vt:lpstr>
      <vt:lpstr>Media Behavior</vt:lpstr>
      <vt:lpstr>Planning is always a learning experience</vt:lpstr>
      <vt:lpstr>What we need to unlearn</vt:lpstr>
      <vt:lpstr>Alternative thinking</vt:lpstr>
      <vt:lpstr>Creative Brief</vt:lpstr>
      <vt:lpstr>Importance of Creative Brief</vt:lpstr>
      <vt:lpstr>Sources of Information?</vt:lpstr>
      <vt:lpstr>Creative Brief Contents</vt:lpstr>
      <vt:lpstr>1. Communication Goal</vt:lpstr>
      <vt:lpstr>2. Problem Statement</vt:lpstr>
      <vt:lpstr>3. Audience Segmentation</vt:lpstr>
      <vt:lpstr>Audience Profile</vt:lpstr>
      <vt:lpstr>4. Identify potential desired behavior</vt:lpstr>
      <vt:lpstr>5. List barriers and facilitators     </vt:lpstr>
      <vt:lpstr>6. Call to Action </vt:lpstr>
    </vt:vector>
  </TitlesOfParts>
  <Company>JHUCCP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BEISSER</dc:creator>
  <cp:lastModifiedBy>smile</cp:lastModifiedBy>
  <cp:revision>134</cp:revision>
  <cp:lastPrinted>2016-01-05T19:42:29Z</cp:lastPrinted>
  <dcterms:created xsi:type="dcterms:W3CDTF">2011-02-18T19:32:43Z</dcterms:created>
  <dcterms:modified xsi:type="dcterms:W3CDTF">2017-12-26T07:47:07Z</dcterms:modified>
</cp:coreProperties>
</file>