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23"/>
  </p:notesMasterIdLst>
  <p:sldIdLst>
    <p:sldId id="338" r:id="rId6"/>
    <p:sldId id="326" r:id="rId7"/>
    <p:sldId id="379" r:id="rId8"/>
    <p:sldId id="380" r:id="rId9"/>
    <p:sldId id="381" r:id="rId10"/>
    <p:sldId id="382" r:id="rId11"/>
    <p:sldId id="383" r:id="rId12"/>
    <p:sldId id="384" r:id="rId13"/>
    <p:sldId id="385" r:id="rId14"/>
    <p:sldId id="386" r:id="rId15"/>
    <p:sldId id="387" r:id="rId16"/>
    <p:sldId id="389" r:id="rId17"/>
    <p:sldId id="390" r:id="rId18"/>
    <p:sldId id="391" r:id="rId19"/>
    <p:sldId id="394" r:id="rId20"/>
    <p:sldId id="392" r:id="rId21"/>
    <p:sldId id="393" r:id="rId22"/>
  </p:sldIdLst>
  <p:sldSz cx="12192000" cy="6858000"/>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4811"/>
    <a:srgbClr val="990033"/>
    <a:srgbClr val="660033"/>
    <a:srgbClr val="993300"/>
    <a:srgbClr val="FF33CC"/>
    <a:srgbClr val="00529B"/>
    <a:srgbClr val="DCE0E6"/>
    <a:srgbClr val="DEE3E8"/>
    <a:srgbClr val="E1E6EC"/>
    <a:srgbClr val="DCE6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79487" autoAdjust="0"/>
  </p:normalViewPr>
  <p:slideViewPr>
    <p:cSldViewPr snapToGrid="0">
      <p:cViewPr varScale="1">
        <p:scale>
          <a:sx n="58" d="100"/>
          <a:sy n="58" d="100"/>
        </p:scale>
        <p:origin x="1194"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atin typeface="Times"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2DCA84-1276-4AD2-B338-28B60B59ACBF}" type="datetimeFigureOut">
              <a:rPr lang="en-US" altLang="en-US"/>
              <a:pPr/>
              <a:t>12/26/2017</a:t>
            </a:fld>
            <a:endParaRPr lang="en-US" alt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atin typeface="Times"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CB7246-E351-4005-8CA0-B8E24E3BE4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Positive_deviance#cite_note-ReferenceA-8" TargetMode="External"/><Relationship Id="rId3" Type="http://schemas.openxmlformats.org/officeDocument/2006/relationships/hyperlink" Target="https://en.wikipedia.org/wiki/Save_the_Children" TargetMode="External"/><Relationship Id="rId7" Type="http://schemas.openxmlformats.org/officeDocument/2006/relationships/hyperlink" Target="https://en.wikipedia.org/wiki/Positive_deviance#cite_note-7" TargetMode="External"/><Relationship Id="rId12" Type="http://schemas.openxmlformats.org/officeDocument/2006/relationships/hyperlink" Target="https://en.wikipedia.org/wiki/Calcium"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n.wikipedia.org/wiki/Positive_deviance#cite_note-Pascale.2C_Sternin_2010-6" TargetMode="External"/><Relationship Id="rId11" Type="http://schemas.openxmlformats.org/officeDocument/2006/relationships/hyperlink" Target="https://en.wikipedia.org/wiki/Iron" TargetMode="External"/><Relationship Id="rId5" Type="http://schemas.openxmlformats.org/officeDocument/2006/relationships/hyperlink" Target="https://en.wikipedia.org/wiki/Positive_deviance#cite_note-Tuhus-Dubrow.2C_R_2009-1" TargetMode="External"/><Relationship Id="rId10" Type="http://schemas.openxmlformats.org/officeDocument/2006/relationships/hyperlink" Target="https://en.wikipedia.org/wiki/Protein" TargetMode="External"/><Relationship Id="rId4" Type="http://schemas.openxmlformats.org/officeDocument/2006/relationships/hyperlink" Target="https://en.wikipedia.org/wiki/Vietnam" TargetMode="External"/><Relationship Id="rId9" Type="http://schemas.openxmlformats.org/officeDocument/2006/relationships/hyperlink" Target="https://en.wikipedia.org/wiki/Positive_deviance#cite_note-ReferenceB-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What is a theory but a kind of narrative that can help explain why something did or will happen</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sym typeface="Wingdings" panose="05000000000000000000" pitchFamily="2" charset="2"/>
              </a:rPr>
              <a:t>Focus on</a:t>
            </a:r>
          </a:p>
          <a:p>
            <a:pPr eaLnBrk="1" hangingPunct="1"/>
            <a:endParaRPr lang="en-US" altLang="en-US" dirty="0" smtClean="0">
              <a:latin typeface="Arial" panose="020B0604020202020204" pitchFamily="34" charset="0"/>
              <a:cs typeface="Arial" panose="020B0604020202020204" pitchFamily="34" charset="0"/>
              <a:sym typeface="Wingdings" panose="05000000000000000000" pitchFamily="2" charset="2"/>
            </a:endParaRP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 How the new behavior is perceived </a:t>
            </a: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 Where does the information come from</a:t>
            </a: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 Who else is using/doing the behavior and what is happening to them</a:t>
            </a: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 How power and access are distributed in the community</a:t>
            </a:r>
            <a:endParaRPr lang="en-US" altLang="en-US"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11</a:t>
            </a:fld>
            <a:endParaRPr lang="en-US" altLang="en-US" sz="1200"/>
          </a:p>
        </p:txBody>
      </p:sp>
    </p:spTree>
    <p:extLst>
      <p:ext uri="{BB962C8B-B14F-4D97-AF65-F5344CB8AC3E}">
        <p14:creationId xmlns:p14="http://schemas.microsoft.com/office/powerpoint/2010/main" val="2888919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Risk (threat) management theory (Witte, 1994) describes the interaction between cognitive and emotional factors in decision-making. Early research on fear appeal messages indicated that some messages were so frightening (e.g., horrific pictures of gum disease &amp; tooth decay) that people tried to avoid even thinking about the issue.</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12</a:t>
            </a:fld>
            <a:endParaRPr lang="en-US" altLang="en-US" sz="1200"/>
          </a:p>
        </p:txBody>
      </p:sp>
    </p:spTree>
    <p:extLst>
      <p:ext uri="{BB962C8B-B14F-4D97-AF65-F5344CB8AC3E}">
        <p14:creationId xmlns:p14="http://schemas.microsoft.com/office/powerpoint/2010/main" val="2331105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Different message strategies may be needed for different audience segments because each narrative trajectory is distinct.</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13</a:t>
            </a:fld>
            <a:endParaRPr lang="en-US" altLang="en-US" sz="1200"/>
          </a:p>
        </p:txBody>
      </p:sp>
    </p:spTree>
    <p:extLst>
      <p:ext uri="{BB962C8B-B14F-4D97-AF65-F5344CB8AC3E}">
        <p14:creationId xmlns:p14="http://schemas.microsoft.com/office/powerpoint/2010/main" val="3560690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14</a:t>
            </a:fld>
            <a:endParaRPr lang="en-US" altLang="en-US" sz="1200"/>
          </a:p>
        </p:txBody>
      </p:sp>
    </p:spTree>
    <p:extLst>
      <p:ext uri="{BB962C8B-B14F-4D97-AF65-F5344CB8AC3E}">
        <p14:creationId xmlns:p14="http://schemas.microsoft.com/office/powerpoint/2010/main" val="1189183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What would the WSS narrative be from this perspective?</a:t>
            </a:r>
          </a:p>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rPr>
              <a:t>Focus on</a:t>
            </a:r>
          </a:p>
          <a:p>
            <a:pPr eaLnBrk="1" hangingPunct="1"/>
            <a:endParaRPr lang="en-US" altLang="en-US" dirty="0" smtClean="0">
              <a:latin typeface="Arial" panose="020B0604020202020204" pitchFamily="34" charset="0"/>
              <a:cs typeface="Arial" panose="020B0604020202020204" pitchFamily="34" charset="0"/>
            </a:endParaRP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 How serious is the threat and could it happen to me</a:t>
            </a: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 What can be done about it that will work and that I can do</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15</a:t>
            </a:fld>
            <a:endParaRPr lang="en-US" altLang="en-US" sz="1200"/>
          </a:p>
        </p:txBody>
      </p:sp>
    </p:spTree>
    <p:extLst>
      <p:ext uri="{BB962C8B-B14F-4D97-AF65-F5344CB8AC3E}">
        <p14:creationId xmlns:p14="http://schemas.microsoft.com/office/powerpoint/2010/main" val="3434691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cs typeface="Arial" panose="020B0604020202020204" pitchFamily="34" charset="0"/>
              </a:rPr>
              <a:t>For a short explanation about ideation, what it is and how it was used in a Nigeria Family Planning project, this cute, short video</a:t>
            </a:r>
          </a:p>
          <a:p>
            <a:r>
              <a:rPr lang="en-US" altLang="en-US" dirty="0" smtClean="0">
                <a:latin typeface="Arial" panose="020B0604020202020204" pitchFamily="34" charset="0"/>
                <a:cs typeface="Arial" panose="020B0604020202020204" pitchFamily="34" charset="0"/>
              </a:rPr>
              <a:t>https://www.youtube.com/watch?v=D_idpn86gb4</a:t>
            </a:r>
          </a:p>
          <a:p>
            <a:endParaRPr lang="en-US" altLang="en-US"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16</a:t>
            </a:fld>
            <a:endParaRPr lang="en-US" altLang="en-US" sz="1200"/>
          </a:p>
        </p:txBody>
      </p:sp>
    </p:spTree>
    <p:extLst>
      <p:ext uri="{BB962C8B-B14F-4D97-AF65-F5344CB8AC3E}">
        <p14:creationId xmlns:p14="http://schemas.microsoft.com/office/powerpoint/2010/main" val="2277797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17</a:t>
            </a:fld>
            <a:endParaRPr lang="en-US" altLang="en-US" sz="1200"/>
          </a:p>
        </p:txBody>
      </p:sp>
    </p:spTree>
    <p:extLst>
      <p:ext uri="{BB962C8B-B14F-4D97-AF65-F5344CB8AC3E}">
        <p14:creationId xmlns:p14="http://schemas.microsoft.com/office/powerpoint/2010/main" val="3974192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r>
              <a:rPr lang="en-US" altLang="en-US" sz="1200" dirty="0" smtClean="0">
                <a:latin typeface="Arial" panose="020B0604020202020204" pitchFamily="34" charset="0"/>
                <a:cs typeface="Arial" panose="020B0604020202020204" pitchFamily="34" charset="0"/>
              </a:rPr>
              <a:t>There are many theories available to health communication researchers and practitioners, but there are four social cognitive theories that are most commonly used and the rest of this section will focus on those. These four theories ultimately share an emphasis on individual behavior, but emphasize different factors, predictors, or combinations of factors that influence behavior. </a:t>
            </a:r>
          </a:p>
          <a:p>
            <a:pPr eaLnBrk="1" hangingPunct="1">
              <a:lnSpc>
                <a:spcPct val="90000"/>
              </a:lnSpc>
            </a:pPr>
            <a:endParaRPr lang="en-US" altLang="en-US" sz="1200" dirty="0" smtClean="0">
              <a:latin typeface="Arial" panose="020B0604020202020204" pitchFamily="34" charset="0"/>
              <a:cs typeface="Arial" panose="020B0604020202020204" pitchFamily="34" charset="0"/>
            </a:endParaRPr>
          </a:p>
          <a:p>
            <a:pPr eaLnBrk="1" hangingPunct="1">
              <a:lnSpc>
                <a:spcPct val="90000"/>
              </a:lnSpc>
            </a:pPr>
            <a:r>
              <a:rPr lang="en-US" altLang="en-US" sz="1200" dirty="0" smtClean="0">
                <a:latin typeface="Arial" panose="020B0604020202020204" pitchFamily="34" charset="0"/>
                <a:cs typeface="Arial" panose="020B0604020202020204" pitchFamily="34" charset="0"/>
              </a:rPr>
              <a:t>The four theories are:</a:t>
            </a:r>
          </a:p>
          <a:p>
            <a:pPr eaLnBrk="1" hangingPunct="1">
              <a:lnSpc>
                <a:spcPct val="90000"/>
              </a:lnSpc>
            </a:pPr>
            <a:endParaRPr lang="en-US" altLang="en-US" sz="1200" dirty="0" smtClean="0">
              <a:latin typeface="Arial" panose="020B0604020202020204" pitchFamily="34" charset="0"/>
              <a:cs typeface="Arial" panose="020B0604020202020204" pitchFamily="34" charset="0"/>
            </a:endParaRPr>
          </a:p>
          <a:p>
            <a:pPr eaLnBrk="1" hangingPunct="1">
              <a:lnSpc>
                <a:spcPct val="90000"/>
              </a:lnSpc>
            </a:pPr>
            <a:r>
              <a:rPr lang="en-US" altLang="en-US" sz="1200" dirty="0" smtClean="0">
                <a:latin typeface="Arial" panose="020B0604020202020204" pitchFamily="34" charset="0"/>
                <a:cs typeface="Arial" panose="020B0604020202020204" pitchFamily="34" charset="0"/>
              </a:rPr>
              <a:t>The theory of reasoned action, which focuses primarily on cognitive or rational processes around decision-making.</a:t>
            </a:r>
          </a:p>
          <a:p>
            <a:pPr eaLnBrk="1" hangingPunct="1">
              <a:lnSpc>
                <a:spcPct val="90000"/>
              </a:lnSpc>
            </a:pPr>
            <a:endParaRPr lang="en-US" altLang="en-US" sz="1200" dirty="0" smtClean="0">
              <a:latin typeface="Arial" panose="020B0604020202020204" pitchFamily="34" charset="0"/>
              <a:cs typeface="Arial" panose="020B0604020202020204" pitchFamily="34" charset="0"/>
            </a:endParaRPr>
          </a:p>
          <a:p>
            <a:pPr eaLnBrk="1" hangingPunct="1">
              <a:lnSpc>
                <a:spcPct val="90000"/>
              </a:lnSpc>
            </a:pPr>
            <a:r>
              <a:rPr lang="en-US" altLang="en-US" sz="1200" dirty="0" smtClean="0">
                <a:latin typeface="Arial" panose="020B0604020202020204" pitchFamily="34" charset="0"/>
                <a:cs typeface="Arial" panose="020B0604020202020204" pitchFamily="34" charset="0"/>
              </a:rPr>
              <a:t>Fear management theory, particularly relevant for some health issues like HIV/AIDS prevention, that focuses on emotional response and its effects on motivations and behavior.</a:t>
            </a:r>
          </a:p>
          <a:p>
            <a:pPr eaLnBrk="1" hangingPunct="1">
              <a:lnSpc>
                <a:spcPct val="90000"/>
              </a:lnSpc>
            </a:pPr>
            <a:endParaRPr lang="en-US" altLang="en-US" sz="1200" dirty="0" smtClean="0">
              <a:latin typeface="Arial" panose="020B0604020202020204" pitchFamily="34" charset="0"/>
              <a:cs typeface="Arial" panose="020B0604020202020204" pitchFamily="34" charset="0"/>
            </a:endParaRPr>
          </a:p>
          <a:p>
            <a:pPr eaLnBrk="1" hangingPunct="1">
              <a:lnSpc>
                <a:spcPct val="90000"/>
              </a:lnSpc>
            </a:pPr>
            <a:r>
              <a:rPr lang="en-US" altLang="en-US" sz="1200" dirty="0" smtClean="0">
                <a:latin typeface="Arial" panose="020B0604020202020204" pitchFamily="34" charset="0"/>
                <a:cs typeface="Arial" panose="020B0604020202020204" pitchFamily="34" charset="0"/>
              </a:rPr>
              <a:t>Observational (or social) learning, which focuses on how people learn to behave by observing others.</a:t>
            </a:r>
          </a:p>
          <a:p>
            <a:pPr eaLnBrk="1" hangingPunct="1">
              <a:lnSpc>
                <a:spcPct val="90000"/>
              </a:lnSpc>
            </a:pPr>
            <a:r>
              <a:rPr lang="en-US" altLang="en-US" sz="1200" dirty="0" smtClean="0">
                <a:latin typeface="Arial" panose="020B0604020202020204" pitchFamily="34" charset="0"/>
                <a:cs typeface="Arial" panose="020B0604020202020204" pitchFamily="34" charset="0"/>
              </a:rPr>
              <a:t>And</a:t>
            </a:r>
          </a:p>
          <a:p>
            <a:pPr eaLnBrk="1" hangingPunct="1">
              <a:lnSpc>
                <a:spcPct val="90000"/>
              </a:lnSpc>
            </a:pPr>
            <a:r>
              <a:rPr lang="en-US" altLang="en-US" sz="1200" dirty="0" smtClean="0">
                <a:latin typeface="Arial" panose="020B0604020202020204" pitchFamily="34" charset="0"/>
                <a:cs typeface="Arial" panose="020B0604020202020204" pitchFamily="34" charset="0"/>
              </a:rPr>
              <a:t>Diffusion of innovations, in some ways the most </a:t>
            </a:r>
            <a:r>
              <a:rPr lang="ja-JP" altLang="en-US" sz="1200" dirty="0" smtClean="0">
                <a:latin typeface="Arial" panose="020B0604020202020204" pitchFamily="34" charset="0"/>
                <a:cs typeface="Arial" panose="020B0604020202020204" pitchFamily="34" charset="0"/>
              </a:rPr>
              <a:t>“</a:t>
            </a:r>
            <a:r>
              <a:rPr lang="en-US" altLang="ja-JP" sz="1200" dirty="0" smtClean="0">
                <a:latin typeface="Arial" panose="020B0604020202020204" pitchFamily="34" charset="0"/>
                <a:cs typeface="Arial" panose="020B0604020202020204" pitchFamily="34" charset="0"/>
              </a:rPr>
              <a:t>social</a:t>
            </a:r>
            <a:r>
              <a:rPr lang="ja-JP" altLang="en-US" sz="1200" dirty="0" smtClean="0">
                <a:latin typeface="Arial" panose="020B0604020202020204" pitchFamily="34" charset="0"/>
                <a:cs typeface="Arial" panose="020B0604020202020204" pitchFamily="34" charset="0"/>
              </a:rPr>
              <a:t>”</a:t>
            </a:r>
            <a:r>
              <a:rPr lang="en-US" altLang="ja-JP" sz="1200" dirty="0" smtClean="0">
                <a:latin typeface="Arial" panose="020B0604020202020204" pitchFamily="34" charset="0"/>
                <a:cs typeface="Arial" panose="020B0604020202020204" pitchFamily="34" charset="0"/>
              </a:rPr>
              <a:t> of these theories, which focuses on the structure of the social environment (e.g., neighborhoods and networks) and how these influence access to information and behavioral response.</a:t>
            </a:r>
          </a:p>
          <a:p>
            <a:pPr eaLnBrk="1" hangingPunct="1">
              <a:lnSpc>
                <a:spcPct val="90000"/>
              </a:lnSpc>
            </a:pPr>
            <a:endParaRPr lang="en-US" altLang="en-US" sz="1200"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3</a:t>
            </a:fld>
            <a:endParaRPr lang="en-US" altLang="en-US" sz="1200"/>
          </a:p>
        </p:txBody>
      </p:sp>
    </p:spTree>
    <p:extLst>
      <p:ext uri="{BB962C8B-B14F-4D97-AF65-F5344CB8AC3E}">
        <p14:creationId xmlns:p14="http://schemas.microsoft.com/office/powerpoint/2010/main" val="3505636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4</a:t>
            </a:fld>
            <a:endParaRPr lang="en-US" altLang="en-US" sz="1200"/>
          </a:p>
        </p:txBody>
      </p:sp>
    </p:spTree>
    <p:extLst>
      <p:ext uri="{BB962C8B-B14F-4D97-AF65-F5344CB8AC3E}">
        <p14:creationId xmlns:p14="http://schemas.microsoft.com/office/powerpoint/2010/main" val="1337015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Beliefs about the behavior are based on whether or not you think the behavior will lead to certain outcomes and what you think of those outcomes. Are they desirable or undesirable. For example, what will happen if I stop smoking? Will I feel healthier or more energetic? Or will I feel physically ill from nicotine deprivation? How I feel about those possible outcomes will affect my attitude.</a:t>
            </a:r>
          </a:p>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rPr>
              <a:t>Subjective norms are affected by what I think other people who are important to me (friends, family, neighbors, clergy, community leaders, perhaps) think I should do and whether or not I feel compelled to follow their preferences. For example, does my wife want me to stop smoking? How about my kids? How strongly am I motivated to do what they want me to do.</a:t>
            </a:r>
          </a:p>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rPr>
              <a:t>For some behaviors, the attitudinal part (perceived consequences) of this model is more important. For other behaviors the normative part is more important. Often, norms are more important when the behavior is a social one, such as contraceptive use or recycling. Research can help determine which one is more likely to influence the behavior in question.</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5</a:t>
            </a:fld>
            <a:endParaRPr lang="en-US" altLang="en-US" sz="1200"/>
          </a:p>
        </p:txBody>
      </p:sp>
    </p:spTree>
    <p:extLst>
      <p:ext uri="{BB962C8B-B14F-4D97-AF65-F5344CB8AC3E}">
        <p14:creationId xmlns:p14="http://schemas.microsoft.com/office/powerpoint/2010/main" val="1500086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6</a:t>
            </a:fld>
            <a:endParaRPr lang="en-US" altLang="en-US" sz="1200"/>
          </a:p>
        </p:txBody>
      </p:sp>
    </p:spTree>
    <p:extLst>
      <p:ext uri="{BB962C8B-B14F-4D97-AF65-F5344CB8AC3E}">
        <p14:creationId xmlns:p14="http://schemas.microsoft.com/office/powerpoint/2010/main" val="2028122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Our second theory, Observational or Social Learning, was developed primarily by Albert Bandura based on studies of how children learn aggressive behavior from watching others. In a series of experiments, Bandura showed that children who saw others behaving aggressively without punishment, were likely to mimic those aggressive behaviors.</a:t>
            </a:r>
          </a:p>
          <a:p>
            <a:pPr eaLnBrk="1" hangingPunct="1"/>
            <a:endParaRPr lang="en-US" altLang="en-US" dirty="0" smtClean="0">
              <a:latin typeface="Arial" panose="020B0604020202020204" pitchFamily="34" charset="0"/>
              <a:cs typeface="Arial" panose="020B0604020202020204" pitchFamily="34" charset="0"/>
            </a:endParaRPr>
          </a:p>
          <a:p>
            <a:pPr eaLnBrk="1" hangingPunct="1"/>
            <a:endParaRPr lang="en-US" altLang="en-US"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7</a:t>
            </a:fld>
            <a:endParaRPr lang="en-US" altLang="en-US" sz="1200"/>
          </a:p>
        </p:txBody>
      </p:sp>
    </p:spTree>
    <p:extLst>
      <p:ext uri="{BB962C8B-B14F-4D97-AF65-F5344CB8AC3E}">
        <p14:creationId xmlns:p14="http://schemas.microsoft.com/office/powerpoint/2010/main" val="1456186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The theory says that people learn by observing what other people do, observing what happens to those people as a result of their behavioral choices (are they rewarded or punished socially, materially, physically), evaluating the relevance and importance of those consequences for their own life, and then rehearsing (first mentally) the behavior and attempting to reproduce the action themselves.</a:t>
            </a:r>
          </a:p>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rPr>
              <a:t>The most common application of this theory is in modeling behaviors we want people to adopt, showing what happens to people who act in a certain way, and demonstrating how to perform the behavior oneself.</a:t>
            </a:r>
          </a:p>
          <a:p>
            <a:pPr eaLnBrk="1" hangingPunct="1"/>
            <a:endParaRPr lang="en-US" altLang="en-US"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8</a:t>
            </a:fld>
            <a:endParaRPr lang="en-US" altLang="en-US" sz="1200"/>
          </a:p>
        </p:txBody>
      </p:sp>
    </p:spTree>
    <p:extLst>
      <p:ext uri="{BB962C8B-B14F-4D97-AF65-F5344CB8AC3E}">
        <p14:creationId xmlns:p14="http://schemas.microsoft.com/office/powerpoint/2010/main" val="76679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latin typeface="Arial" panose="020B0604020202020204" pitchFamily="34" charset="0"/>
              <a:cs typeface="Arial" panose="020B0604020202020204" pitchFamily="34" charset="0"/>
            </a:endParaRP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Focus on:</a:t>
            </a:r>
          </a:p>
          <a:p>
            <a:pPr eaLnBrk="1" hangingPunct="1">
              <a:buFont typeface="Wingdings" panose="05000000000000000000" pitchFamily="2" charset="2"/>
              <a:buChar char="à"/>
            </a:pPr>
            <a:endParaRPr lang="en-US" altLang="en-US" dirty="0" smtClean="0">
              <a:latin typeface="Arial" panose="020B0604020202020204" pitchFamily="34" charset="0"/>
              <a:cs typeface="Arial" panose="020B0604020202020204" pitchFamily="34" charset="0"/>
              <a:sym typeface="Wingdings" panose="05000000000000000000" pitchFamily="2" charset="2"/>
            </a:endParaRP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What you see others do and what happens to them</a:t>
            </a: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How similar you are/how much you identify with the model</a:t>
            </a:r>
          </a:p>
          <a:p>
            <a:pPr eaLnBrk="1" hangingPunct="1">
              <a:buFont typeface="Wingdings" panose="05000000000000000000" pitchFamily="2" charset="2"/>
              <a:buChar char="à"/>
            </a:pPr>
            <a:r>
              <a:rPr lang="en-US" altLang="en-US" dirty="0" smtClean="0">
                <a:latin typeface="Arial" panose="020B0604020202020204" pitchFamily="34" charset="0"/>
                <a:cs typeface="Arial" panose="020B0604020202020204" pitchFamily="34" charset="0"/>
                <a:sym typeface="Wingdings" panose="05000000000000000000" pitchFamily="2" charset="2"/>
              </a:rPr>
              <a:t>What you expect to happen to you if you do the behavior</a:t>
            </a:r>
            <a:endParaRPr lang="en-US" altLang="en-US"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9</a:t>
            </a:fld>
            <a:endParaRPr lang="en-US" altLang="en-US" sz="1200"/>
          </a:p>
        </p:txBody>
      </p:sp>
    </p:spTree>
    <p:extLst>
      <p:ext uri="{BB962C8B-B14F-4D97-AF65-F5344CB8AC3E}">
        <p14:creationId xmlns:p14="http://schemas.microsoft.com/office/powerpoint/2010/main" val="2971143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Arial" panose="020B0604020202020204" pitchFamily="34" charset="0"/>
                <a:cs typeface="Arial" panose="020B0604020202020204" pitchFamily="34" charset="0"/>
              </a:rPr>
              <a:t>Diffusion theory is a narrative about interaction, information sharing and decision-making within a social network. </a:t>
            </a:r>
          </a:p>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rPr>
              <a:t>Positive Deviance is based on the observation that in every community there are certain individuals or groups whose uncommon behaviors and strategies enable them to find better solutions to problems than their peers, while having access to the same resources and facing similar or worse challenges.  In EE it would be important to find out what those strategies are and tell stories of the ‘positive deviants’ or people who made positive change on some issue, but were otherwise just like everyone else. </a:t>
            </a:r>
          </a:p>
          <a:p>
            <a:pPr eaLnBrk="1" hangingPunct="1"/>
            <a:endParaRPr lang="en-US" altLang="en-US" dirty="0" smtClean="0">
              <a:latin typeface="Arial" panose="020B0604020202020204" pitchFamily="34" charset="0"/>
              <a:cs typeface="Arial" panose="020B0604020202020204" pitchFamily="34" charset="0"/>
            </a:endParaRPr>
          </a:p>
          <a:p>
            <a:pPr eaLnBrk="1" hangingPunct="1"/>
            <a:r>
              <a:rPr lang="en-US" altLang="en-US" dirty="0" smtClean="0">
                <a:latin typeface="Arial" panose="020B0604020202020204" pitchFamily="34" charset="0"/>
                <a:cs typeface="Arial" panose="020B0604020202020204" pitchFamily="34" charset="0"/>
              </a:rPr>
              <a:t>A bit of history on Positive Deviance (PD) </a:t>
            </a:r>
          </a:p>
          <a:p>
            <a:r>
              <a:rPr lang="en-US" altLang="en-US" dirty="0" smtClean="0">
                <a:latin typeface="Arial" panose="020B0604020202020204" pitchFamily="34" charset="0"/>
                <a:cs typeface="Arial" panose="020B0604020202020204" pitchFamily="34" charset="0"/>
              </a:rPr>
              <a:t>The PD approach was first operationalized and applied in programming in the field by Jerry and Monique </a:t>
            </a:r>
            <a:r>
              <a:rPr lang="en-US" altLang="en-US" dirty="0" err="1" smtClean="0">
                <a:latin typeface="Arial" panose="020B0604020202020204" pitchFamily="34" charset="0"/>
                <a:cs typeface="Arial" panose="020B0604020202020204" pitchFamily="34" charset="0"/>
              </a:rPr>
              <a:t>Sternin</a:t>
            </a:r>
            <a:r>
              <a:rPr lang="en-US" altLang="en-US" dirty="0" smtClean="0">
                <a:latin typeface="Arial" panose="020B0604020202020204" pitchFamily="34" charset="0"/>
                <a:cs typeface="Arial" panose="020B0604020202020204" pitchFamily="34" charset="0"/>
              </a:rPr>
              <a:t> through their work with </a:t>
            </a:r>
            <a:r>
              <a:rPr lang="en-US" altLang="en-US" dirty="0" smtClean="0">
                <a:latin typeface="Arial" panose="020B0604020202020204" pitchFamily="34" charset="0"/>
                <a:cs typeface="Arial" panose="020B0604020202020204" pitchFamily="34" charset="0"/>
                <a:hlinkClick r:id="rId3" tooltip="Save the Children"/>
              </a:rPr>
              <a:t>Save the Children</a:t>
            </a:r>
            <a:r>
              <a:rPr lang="en-US" altLang="en-US" dirty="0" smtClean="0">
                <a:latin typeface="Arial" panose="020B0604020202020204" pitchFamily="34" charset="0"/>
                <a:cs typeface="Arial" panose="020B0604020202020204" pitchFamily="34" charset="0"/>
              </a:rPr>
              <a:t> in </a:t>
            </a:r>
            <a:r>
              <a:rPr lang="en-US" altLang="en-US" dirty="0" smtClean="0">
                <a:latin typeface="Arial" panose="020B0604020202020204" pitchFamily="34" charset="0"/>
                <a:cs typeface="Arial" panose="020B0604020202020204" pitchFamily="34" charset="0"/>
                <a:hlinkClick r:id="rId4" tooltip="Vietnam"/>
              </a:rPr>
              <a:t>Vietnam</a:t>
            </a:r>
            <a:r>
              <a:rPr lang="en-US" altLang="en-US" dirty="0" smtClean="0">
                <a:latin typeface="Arial" panose="020B0604020202020204" pitchFamily="34" charset="0"/>
                <a:cs typeface="Arial" panose="020B0604020202020204" pitchFamily="34" charset="0"/>
              </a:rPr>
              <a:t> in the 1990s (</a:t>
            </a:r>
            <a:r>
              <a:rPr lang="en-US" altLang="en-US" dirty="0" err="1" smtClean="0">
                <a:latin typeface="Arial" panose="020B0604020202020204" pitchFamily="34" charset="0"/>
                <a:cs typeface="Arial" panose="020B0604020202020204" pitchFamily="34" charset="0"/>
              </a:rPr>
              <a:t>Tuhus-Dubrow</a:t>
            </a:r>
            <a:r>
              <a:rPr lang="en-US" altLang="en-US" dirty="0" smtClean="0">
                <a:latin typeface="Arial" panose="020B0604020202020204" pitchFamily="34" charset="0"/>
                <a:cs typeface="Arial" panose="020B0604020202020204" pitchFamily="34" charset="0"/>
              </a:rPr>
              <a:t>, </a:t>
            </a:r>
            <a:r>
              <a:rPr lang="en-US" altLang="en-US" dirty="0" err="1" smtClean="0">
                <a:latin typeface="Arial" panose="020B0604020202020204" pitchFamily="34" charset="0"/>
                <a:cs typeface="Arial" panose="020B0604020202020204" pitchFamily="34" charset="0"/>
              </a:rPr>
              <a:t>Sternin</a:t>
            </a:r>
            <a:r>
              <a:rPr lang="en-US" altLang="en-US" dirty="0" smtClean="0">
                <a:latin typeface="Arial" panose="020B0604020202020204" pitchFamily="34" charset="0"/>
                <a:cs typeface="Arial" panose="020B0604020202020204" pitchFamily="34" charset="0"/>
              </a:rPr>
              <a:t>, </a:t>
            </a:r>
            <a:r>
              <a:rPr lang="en-US" altLang="en-US" dirty="0" err="1" smtClean="0">
                <a:latin typeface="Arial" panose="020B0604020202020204" pitchFamily="34" charset="0"/>
                <a:cs typeface="Arial" panose="020B0604020202020204" pitchFamily="34" charset="0"/>
              </a:rPr>
              <a:t>Sternin</a:t>
            </a:r>
            <a:r>
              <a:rPr lang="en-US" altLang="en-US" dirty="0" smtClean="0">
                <a:latin typeface="Arial" panose="020B0604020202020204" pitchFamily="34" charset="0"/>
                <a:cs typeface="Arial" panose="020B0604020202020204" pitchFamily="34" charset="0"/>
              </a:rPr>
              <a:t> &amp; Pascale).</a:t>
            </a:r>
            <a:r>
              <a:rPr lang="en-US" altLang="en-US" baseline="30000" dirty="0" smtClean="0">
                <a:latin typeface="Arial" panose="020B0604020202020204" pitchFamily="34" charset="0"/>
                <a:cs typeface="Arial" panose="020B0604020202020204" pitchFamily="34" charset="0"/>
                <a:hlinkClick r:id="rId5"/>
              </a:rPr>
              <a:t>[1]</a:t>
            </a:r>
            <a:r>
              <a:rPr lang="en-US" altLang="en-US" baseline="30000" dirty="0" smtClean="0">
                <a:latin typeface="Arial" panose="020B0604020202020204" pitchFamily="34" charset="0"/>
                <a:cs typeface="Arial" panose="020B0604020202020204" pitchFamily="34" charset="0"/>
                <a:hlinkClick r:id="rId6"/>
              </a:rPr>
              <a:t>[6]</a:t>
            </a:r>
            <a:r>
              <a:rPr lang="en-US" altLang="en-US" baseline="30000" dirty="0" smtClean="0">
                <a:latin typeface="Arial" panose="020B0604020202020204" pitchFamily="34" charset="0"/>
                <a:cs typeface="Arial" panose="020B0604020202020204" pitchFamily="34" charset="0"/>
                <a:hlinkClick r:id="rId7"/>
              </a:rPr>
              <a:t>[7]</a:t>
            </a:r>
            <a:endParaRPr lang="en-US" altLang="en-US" dirty="0" smtClean="0">
              <a:latin typeface="Arial" panose="020B0604020202020204" pitchFamily="34" charset="0"/>
              <a:cs typeface="Arial" panose="020B0604020202020204" pitchFamily="34" charset="0"/>
            </a:endParaRPr>
          </a:p>
          <a:p>
            <a:r>
              <a:rPr lang="en-US" altLang="en-US" dirty="0" smtClean="0">
                <a:latin typeface="Arial" panose="020B0604020202020204" pitchFamily="34" charset="0"/>
                <a:cs typeface="Arial" panose="020B0604020202020204" pitchFamily="34" charset="0"/>
              </a:rPr>
              <a:t>At the start of the pilot 64% of children weighed in the pilot villages were malnourished. Through a PD inquiry, the villagers found poor peers in the community that through their uncommon but successful strategies, had well-nourished children. These families collected foods typically considered inappropriate for children (sweet potato greens, shrimp, and crabs), washed their children's hands before meals, and actively fed them three to four times a day instead of the typical two meals a day provided to children.</a:t>
            </a:r>
            <a:r>
              <a:rPr lang="en-US" altLang="en-US" baseline="30000" dirty="0" smtClean="0">
                <a:latin typeface="Arial" panose="020B0604020202020204" pitchFamily="34" charset="0"/>
                <a:cs typeface="Arial" panose="020B0604020202020204" pitchFamily="34" charset="0"/>
                <a:hlinkClick r:id="rId8"/>
              </a:rPr>
              <a:t>[8]</a:t>
            </a:r>
            <a:r>
              <a:rPr lang="en-US" altLang="en-US" baseline="30000" dirty="0" smtClean="0">
                <a:latin typeface="Arial" panose="020B0604020202020204" pitchFamily="34" charset="0"/>
                <a:cs typeface="Arial" panose="020B0604020202020204" pitchFamily="34" charset="0"/>
                <a:hlinkClick r:id="rId9"/>
              </a:rPr>
              <a:t>[9]</a:t>
            </a:r>
            <a:endParaRPr lang="en-US" altLang="en-US" dirty="0" smtClean="0">
              <a:latin typeface="Arial" panose="020B0604020202020204" pitchFamily="34" charset="0"/>
              <a:cs typeface="Arial" panose="020B0604020202020204" pitchFamily="34" charset="0"/>
            </a:endParaRPr>
          </a:p>
          <a:p>
            <a:r>
              <a:rPr lang="en-US" altLang="en-US" dirty="0" smtClean="0">
                <a:latin typeface="Arial" panose="020B0604020202020204" pitchFamily="34" charset="0"/>
                <a:cs typeface="Arial" panose="020B0604020202020204" pitchFamily="34" charset="0"/>
              </a:rPr>
              <a:t>Without knowing it, PDs had incorporated foods already found in their community that provided important nutrients: </a:t>
            </a:r>
            <a:r>
              <a:rPr lang="en-US" altLang="en-US" dirty="0" smtClean="0">
                <a:latin typeface="Arial" panose="020B0604020202020204" pitchFamily="34" charset="0"/>
                <a:cs typeface="Arial" panose="020B0604020202020204" pitchFamily="34" charset="0"/>
                <a:hlinkClick r:id="rId10" tooltip="Protein"/>
              </a:rPr>
              <a:t>protein</a:t>
            </a:r>
            <a:r>
              <a:rPr lang="en-US" altLang="en-US" dirty="0" smtClean="0">
                <a:latin typeface="Arial" panose="020B0604020202020204" pitchFamily="34" charset="0"/>
                <a:cs typeface="Arial" panose="020B0604020202020204" pitchFamily="34" charset="0"/>
              </a:rPr>
              <a:t>, </a:t>
            </a:r>
            <a:r>
              <a:rPr lang="en-US" altLang="en-US" dirty="0" smtClean="0">
                <a:latin typeface="Arial" panose="020B0604020202020204" pitchFamily="34" charset="0"/>
                <a:cs typeface="Arial" panose="020B0604020202020204" pitchFamily="34" charset="0"/>
                <a:hlinkClick r:id="rId11" tooltip="Iron"/>
              </a:rPr>
              <a:t>iron</a:t>
            </a:r>
            <a:r>
              <a:rPr lang="en-US" altLang="en-US" dirty="0" smtClean="0">
                <a:latin typeface="Arial" panose="020B0604020202020204" pitchFamily="34" charset="0"/>
                <a:cs typeface="Arial" panose="020B0604020202020204" pitchFamily="34" charset="0"/>
              </a:rPr>
              <a:t>, and </a:t>
            </a:r>
            <a:r>
              <a:rPr lang="en-US" altLang="en-US" dirty="0" smtClean="0">
                <a:latin typeface="Arial" panose="020B0604020202020204" pitchFamily="34" charset="0"/>
                <a:cs typeface="Arial" panose="020B0604020202020204" pitchFamily="34" charset="0"/>
                <a:hlinkClick r:id="rId12" tooltip="Calcium"/>
              </a:rPr>
              <a:t>calcium</a:t>
            </a:r>
            <a:r>
              <a:rPr lang="en-US" altLang="en-US" dirty="0" smtClean="0">
                <a:latin typeface="Arial" panose="020B0604020202020204" pitchFamily="34" charset="0"/>
                <a:cs typeface="Arial" panose="020B0604020202020204" pitchFamily="34" charset="0"/>
              </a:rPr>
              <a:t>. A nutrition program based on these insights was created. Instead of simply telling participants what to do differently, they designed the program to help them act their way into a new way of thinking. To attend a feeding session, parents were required to bring one of the newly identified foods. They brought their children and while sharing nutritious meals, learned to cook the new foods.</a:t>
            </a:r>
            <a:r>
              <a:rPr lang="en-US" altLang="en-US" baseline="30000" dirty="0" smtClean="0">
                <a:latin typeface="Arial" panose="020B0604020202020204" pitchFamily="34" charset="0"/>
                <a:cs typeface="Arial" panose="020B0604020202020204" pitchFamily="34" charset="0"/>
                <a:hlinkClick r:id="rId8"/>
              </a:rPr>
              <a:t>[8]</a:t>
            </a:r>
            <a:endParaRPr lang="en-US" altLang="en-US" dirty="0" smtClean="0">
              <a:latin typeface="Arial" panose="020B0604020202020204" pitchFamily="34" charset="0"/>
              <a:cs typeface="Arial" panose="020B0604020202020204" pitchFamily="34" charset="0"/>
            </a:endParaRPr>
          </a:p>
          <a:p>
            <a:r>
              <a:rPr lang="en-US" altLang="en-US" dirty="0" smtClean="0">
                <a:latin typeface="Arial" panose="020B0604020202020204" pitchFamily="34" charset="0"/>
                <a:cs typeface="Arial" panose="020B0604020202020204" pitchFamily="34" charset="0"/>
              </a:rPr>
              <a:t>At the end of the two year pilot, malnutrition fell by 85%.</a:t>
            </a:r>
            <a:r>
              <a:rPr lang="en-US" altLang="en-US" baseline="30000" dirty="0" smtClean="0">
                <a:latin typeface="Arial" panose="020B0604020202020204" pitchFamily="34" charset="0"/>
                <a:cs typeface="Arial" panose="020B0604020202020204" pitchFamily="34" charset="0"/>
                <a:hlinkClick r:id="rId8"/>
              </a:rPr>
              <a:t>[8]</a:t>
            </a:r>
            <a:r>
              <a:rPr lang="en-US" altLang="en-US" dirty="0" smtClean="0">
                <a:latin typeface="Arial" panose="020B0604020202020204" pitchFamily="34" charset="0"/>
                <a:cs typeface="Arial" panose="020B0604020202020204" pitchFamily="34" charset="0"/>
              </a:rPr>
              <a:t> Results were sustained, and transferred to the younger siblings of participants.</a:t>
            </a:r>
            <a:r>
              <a:rPr lang="en-US" altLang="en-US" baseline="30000" dirty="0" smtClean="0">
                <a:latin typeface="Arial" panose="020B0604020202020204" pitchFamily="34" charset="0"/>
                <a:cs typeface="Arial" panose="020B0604020202020204" pitchFamily="34" charset="0"/>
                <a:hlinkClick r:id="rId9"/>
              </a:rPr>
              <a:t>[9]</a:t>
            </a:r>
            <a:endParaRPr lang="en-US" altLang="en-US" dirty="0" smtClean="0">
              <a:latin typeface="Arial" panose="020B0604020202020204" pitchFamily="34" charset="0"/>
              <a:cs typeface="Arial" panose="020B0604020202020204" pitchFamily="34" charset="0"/>
            </a:endParaRPr>
          </a:p>
          <a:p>
            <a:pPr eaLnBrk="1" hangingPunct="1"/>
            <a:endParaRPr lang="en-US" altLang="en-US" dirty="0" smtClean="0">
              <a:latin typeface="Arial" panose="020B0604020202020204" pitchFamily="34" charset="0"/>
              <a:cs typeface="Arial" panose="020B0604020202020204" pitchFamily="34"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10</a:t>
            </a:fld>
            <a:endParaRPr lang="en-US" altLang="en-US" sz="1200"/>
          </a:p>
        </p:txBody>
      </p:sp>
    </p:spTree>
    <p:extLst>
      <p:ext uri="{BB962C8B-B14F-4D97-AF65-F5344CB8AC3E}">
        <p14:creationId xmlns:p14="http://schemas.microsoft.com/office/powerpoint/2010/main" val="937528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0" y="0"/>
            <a:ext cx="12182140" cy="6858000"/>
          </a:xfrm>
          <a:prstGeom prst="rect">
            <a:avLst/>
          </a:prstGeom>
        </p:spPr>
      </p:pic>
      <p:sp>
        <p:nvSpPr>
          <p:cNvPr id="3" name="Subtitle 2"/>
          <p:cNvSpPr>
            <a:spLocks noGrp="1"/>
          </p:cNvSpPr>
          <p:nvPr>
            <p:ph type="subTitle" idx="1" hasCustomPrompt="1"/>
          </p:nvPr>
        </p:nvSpPr>
        <p:spPr>
          <a:xfrm>
            <a:off x="2781121" y="3438659"/>
            <a:ext cx="8534400" cy="1752600"/>
          </a:xfrm>
        </p:spPr>
        <p:txBody>
          <a:bodyPr/>
          <a:lstStyle>
            <a:lvl1pPr marL="0" indent="0" algn="l">
              <a:buNone/>
              <a:defRPr sz="3093">
                <a:solidFill>
                  <a:schemeClr val="bg1"/>
                </a:solidFill>
                <a:latin typeface="Myriad Pro" panose="020B0503030403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 </a:t>
            </a:r>
            <a:endParaRPr lang="en-US" dirty="0"/>
          </a:p>
        </p:txBody>
      </p:sp>
      <p:sp>
        <p:nvSpPr>
          <p:cNvPr id="15" name="Content Placeholder 14"/>
          <p:cNvSpPr>
            <a:spLocks noGrp="1"/>
          </p:cNvSpPr>
          <p:nvPr>
            <p:ph sz="quarter" idx="13" hasCustomPrompt="1"/>
          </p:nvPr>
        </p:nvSpPr>
        <p:spPr>
          <a:xfrm>
            <a:off x="2781121" y="2324100"/>
            <a:ext cx="5667375" cy="838200"/>
          </a:xfrm>
        </p:spPr>
        <p:txBody>
          <a:bodyPr/>
          <a:lstStyle>
            <a:lvl1pPr marL="0" indent="0">
              <a:buNone/>
              <a:defRPr sz="7700" b="1">
                <a:solidFill>
                  <a:schemeClr val="bg1"/>
                </a:solidFill>
                <a:latin typeface="Myriad Pro" panose="020B0503030403020204" pitchFamily="34" charset="0"/>
              </a:defRPr>
            </a:lvl1pPr>
          </a:lstStyle>
          <a:p>
            <a:pPr lvl="0"/>
            <a:r>
              <a:rPr lang="en-US" sz="7700" b="1" dirty="0" smtClean="0">
                <a:latin typeface="Myriad Pro" panose="020B0503030403020204" pitchFamily="34" charset="0"/>
              </a:rPr>
              <a:t>Text 1</a:t>
            </a:r>
            <a:endParaRPr lang="en-GB" dirty="0"/>
          </a:p>
        </p:txBody>
      </p:sp>
      <p:pic>
        <p:nvPicPr>
          <p:cNvPr id="17" name="Picture 16"/>
          <p:cNvPicPr>
            <a:picLocks noChangeAspect="1"/>
          </p:cNvPicPr>
          <p:nvPr userDrawn="1"/>
        </p:nvPicPr>
        <p:blipFill>
          <a:blip r:embed="rId3"/>
          <a:stretch>
            <a:fillRect/>
          </a:stretch>
        </p:blipFill>
        <p:spPr>
          <a:xfrm>
            <a:off x="2421414" y="6201309"/>
            <a:ext cx="1104523" cy="490732"/>
          </a:xfrm>
          <a:prstGeom prst="rect">
            <a:avLst/>
          </a:prstGeom>
        </p:spPr>
      </p:pic>
      <p:pic>
        <p:nvPicPr>
          <p:cNvPr id="4" name="Picture 3"/>
          <p:cNvPicPr>
            <a:picLocks noChangeAspect="1"/>
          </p:cNvPicPr>
          <p:nvPr userDrawn="1"/>
        </p:nvPicPr>
        <p:blipFill>
          <a:blip r:embed="rId4"/>
          <a:stretch>
            <a:fillRect/>
          </a:stretch>
        </p:blipFill>
        <p:spPr>
          <a:xfrm>
            <a:off x="279728" y="6205138"/>
            <a:ext cx="411779" cy="450753"/>
          </a:xfrm>
          <a:prstGeom prst="rect">
            <a:avLst/>
          </a:prstGeom>
        </p:spPr>
      </p:pic>
      <p:pic>
        <p:nvPicPr>
          <p:cNvPr id="5" name="Picture 4"/>
          <p:cNvPicPr>
            <a:picLocks noChangeAspect="1"/>
          </p:cNvPicPr>
          <p:nvPr userDrawn="1"/>
        </p:nvPicPr>
        <p:blipFill>
          <a:blip r:embed="rId5"/>
          <a:stretch>
            <a:fillRect/>
          </a:stretch>
        </p:blipFill>
        <p:spPr>
          <a:xfrm>
            <a:off x="966305" y="6215530"/>
            <a:ext cx="1180311" cy="471075"/>
          </a:xfrm>
          <a:prstGeom prst="rect">
            <a:avLst/>
          </a:prstGeom>
        </p:spPr>
      </p:pic>
      <p:pic>
        <p:nvPicPr>
          <p:cNvPr id="8" name="Picture 7"/>
          <p:cNvPicPr>
            <a:picLocks noChangeAspect="1"/>
          </p:cNvPicPr>
          <p:nvPr userDrawn="1"/>
        </p:nvPicPr>
        <p:blipFill>
          <a:blip r:embed="rId6"/>
          <a:stretch>
            <a:fillRect/>
          </a:stretch>
        </p:blipFill>
        <p:spPr>
          <a:xfrm>
            <a:off x="3800735" y="6201309"/>
            <a:ext cx="1790757" cy="506596"/>
          </a:xfrm>
          <a:prstGeom prst="rect">
            <a:avLst/>
          </a:prstGeom>
        </p:spPr>
      </p:pic>
    </p:spTree>
    <p:extLst>
      <p:ext uri="{BB962C8B-B14F-4D97-AF65-F5344CB8AC3E}">
        <p14:creationId xmlns:p14="http://schemas.microsoft.com/office/powerpoint/2010/main" val="5013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820A7F55-BB4D-46DB-8D92-A996237E43A1}" type="slidenum">
              <a:rPr lang="en-US" altLang="en-US"/>
              <a:pPr/>
              <a:t>‹#›</a:t>
            </a:fld>
            <a:endParaRPr lang="en-US" altLang="en-US"/>
          </a:p>
        </p:txBody>
      </p:sp>
    </p:spTree>
    <p:extLst>
      <p:ext uri="{BB962C8B-B14F-4D97-AF65-F5344CB8AC3E}">
        <p14:creationId xmlns:p14="http://schemas.microsoft.com/office/powerpoint/2010/main" val="39759110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D29E5CAF-5185-431C-B454-37B1C4D96067}" type="slidenum">
              <a:rPr lang="en-US" altLang="en-US"/>
              <a:pPr/>
              <a:t>‹#›</a:t>
            </a:fld>
            <a:endParaRPr lang="en-US" altLang="en-US"/>
          </a:p>
        </p:txBody>
      </p:sp>
    </p:spTree>
    <p:extLst>
      <p:ext uri="{BB962C8B-B14F-4D97-AF65-F5344CB8AC3E}">
        <p14:creationId xmlns:p14="http://schemas.microsoft.com/office/powerpoint/2010/main" val="31584989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A0159DC-53D3-473A-972F-15C1CCA37CCE}" type="slidenum">
              <a:rPr lang="en-US" altLang="en-US"/>
              <a:pPr/>
              <a:t>‹#›</a:t>
            </a:fld>
            <a:endParaRPr lang="en-US" altLang="en-US"/>
          </a:p>
        </p:txBody>
      </p:sp>
    </p:spTree>
    <p:extLst>
      <p:ext uri="{BB962C8B-B14F-4D97-AF65-F5344CB8AC3E}">
        <p14:creationId xmlns:p14="http://schemas.microsoft.com/office/powerpoint/2010/main" val="41209781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9DB96DA-FBB2-45F5-BA55-733FF75B2990}" type="slidenum">
              <a:rPr lang="en-US" altLang="en-US"/>
              <a:pPr/>
              <a:t>‹#›</a:t>
            </a:fld>
            <a:endParaRPr lang="en-US" altLang="en-US"/>
          </a:p>
        </p:txBody>
      </p:sp>
    </p:spTree>
    <p:extLst>
      <p:ext uri="{BB962C8B-B14F-4D97-AF65-F5344CB8AC3E}">
        <p14:creationId xmlns:p14="http://schemas.microsoft.com/office/powerpoint/2010/main" val="39083998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C0E3CA7-1FE3-4CB9-8FDD-97171484CFE5}" type="slidenum">
              <a:rPr lang="en-US" altLang="en-US"/>
              <a:pPr/>
              <a:t>‹#›</a:t>
            </a:fld>
            <a:endParaRPr lang="en-US" altLang="en-US"/>
          </a:p>
        </p:txBody>
      </p:sp>
    </p:spTree>
    <p:extLst>
      <p:ext uri="{BB962C8B-B14F-4D97-AF65-F5344CB8AC3E}">
        <p14:creationId xmlns:p14="http://schemas.microsoft.com/office/powerpoint/2010/main" val="3135554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124F912-6943-46C7-A051-B04D30BBD15B}" type="slidenum">
              <a:rPr lang="en-US" altLang="en-US"/>
              <a:pPr/>
              <a:t>‹#›</a:t>
            </a:fld>
            <a:endParaRPr lang="en-US" altLang="en-US"/>
          </a:p>
        </p:txBody>
      </p:sp>
    </p:spTree>
    <p:extLst>
      <p:ext uri="{BB962C8B-B14F-4D97-AF65-F5344CB8AC3E}">
        <p14:creationId xmlns:p14="http://schemas.microsoft.com/office/powerpoint/2010/main" val="37713439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86CAF5-41BE-495D-8AC4-A54BA3D071A7}" type="slidenum">
              <a:rPr lang="en-US" altLang="en-US"/>
              <a:pPr/>
              <a:t>‹#›</a:t>
            </a:fld>
            <a:endParaRPr lang="en-US" altLang="en-US"/>
          </a:p>
        </p:txBody>
      </p:sp>
    </p:spTree>
    <p:extLst>
      <p:ext uri="{BB962C8B-B14F-4D97-AF65-F5344CB8AC3E}">
        <p14:creationId xmlns:p14="http://schemas.microsoft.com/office/powerpoint/2010/main" val="42220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8F32110-1480-4A92-B98B-ABC96A4F7ECB}" type="slidenum">
              <a:rPr lang="en-US" altLang="en-US"/>
              <a:pPr/>
              <a:t>‹#›</a:t>
            </a:fld>
            <a:endParaRPr lang="en-US" altLang="en-US"/>
          </a:p>
        </p:txBody>
      </p:sp>
    </p:spTree>
    <p:extLst>
      <p:ext uri="{BB962C8B-B14F-4D97-AF65-F5344CB8AC3E}">
        <p14:creationId xmlns:p14="http://schemas.microsoft.com/office/powerpoint/2010/main" val="2023531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EBE68BD-43DD-48AC-98FE-4FBD945F1FF4}" type="slidenum">
              <a:rPr lang="en-US" altLang="en-US"/>
              <a:pPr/>
              <a:t>‹#›</a:t>
            </a:fld>
            <a:endParaRPr lang="en-US" altLang="en-US"/>
          </a:p>
        </p:txBody>
      </p:sp>
    </p:spTree>
    <p:extLst>
      <p:ext uri="{BB962C8B-B14F-4D97-AF65-F5344CB8AC3E}">
        <p14:creationId xmlns:p14="http://schemas.microsoft.com/office/powerpoint/2010/main" val="11027324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269CDBF-648D-4320-9590-DAB667ED27C9}" type="slidenum">
              <a:rPr lang="en-US" altLang="en-US"/>
              <a:pPr/>
              <a:t>‹#›</a:t>
            </a:fld>
            <a:endParaRPr lang="en-US" altLang="en-US"/>
          </a:p>
        </p:txBody>
      </p:sp>
    </p:spTree>
    <p:extLst>
      <p:ext uri="{BB962C8B-B14F-4D97-AF65-F5344CB8AC3E}">
        <p14:creationId xmlns:p14="http://schemas.microsoft.com/office/powerpoint/2010/main" val="3224154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80533" y="609600"/>
            <a:ext cx="103970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Lst>
  <p:timing>
    <p:tnLst>
      <p:par>
        <p:cTn id="1" dur="indefinite" restart="never" nodeType="tmRoot"/>
      </p:par>
    </p:tnLst>
  </p:timing>
  <p:txStyles>
    <p:titleStyle>
      <a:lvl1pPr algn="l" rtl="0" eaLnBrk="0" fontAlgn="base" hangingPunct="0">
        <a:spcBef>
          <a:spcPct val="0"/>
        </a:spcBef>
        <a:spcAft>
          <a:spcPct val="0"/>
        </a:spcAft>
        <a:defRPr sz="4000" b="1">
          <a:solidFill>
            <a:srgbClr val="990033"/>
          </a:solidFill>
          <a:latin typeface="Myriad Pro" panose="020B0503030403020204" pitchFamily="34" charset="0"/>
          <a:ea typeface="MS PGothic" panose="020B0600070205080204" pitchFamily="34" charset="-128"/>
          <a:cs typeface="Myriad Pro" panose="020B0503030403020204" pitchFamily="34"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2"/>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2"/>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2"/>
          </a:solidFill>
          <a:latin typeface="+mn-lt"/>
          <a:ea typeface="ＭＳ Ｐゴシック" charset="-128"/>
        </a:defRPr>
      </a:lvl6pPr>
      <a:lvl7pPr marL="2971800" indent="-228600" algn="l" rtl="0" fontAlgn="base">
        <a:spcBef>
          <a:spcPct val="20000"/>
        </a:spcBef>
        <a:spcAft>
          <a:spcPct val="0"/>
        </a:spcAft>
        <a:buChar char="»"/>
        <a:defRPr sz="2000">
          <a:solidFill>
            <a:schemeClr val="tx2"/>
          </a:solidFill>
          <a:latin typeface="+mn-lt"/>
          <a:ea typeface="ＭＳ Ｐゴシック" charset="-128"/>
        </a:defRPr>
      </a:lvl7pPr>
      <a:lvl8pPr marL="3429000" indent="-228600" algn="l" rtl="0" fontAlgn="base">
        <a:spcBef>
          <a:spcPct val="20000"/>
        </a:spcBef>
        <a:spcAft>
          <a:spcPct val="0"/>
        </a:spcAft>
        <a:buChar char="»"/>
        <a:defRPr sz="2000">
          <a:solidFill>
            <a:schemeClr val="tx2"/>
          </a:solidFill>
          <a:latin typeface="+mn-lt"/>
          <a:ea typeface="ＭＳ Ｐゴシック" charset="-128"/>
        </a:defRPr>
      </a:lvl8pPr>
      <a:lvl9pPr marL="3886200" indent="-228600" algn="l" rtl="0" fontAlgn="base">
        <a:spcBef>
          <a:spcPct val="20000"/>
        </a:spcBef>
        <a:spcAft>
          <a:spcPct val="0"/>
        </a:spcAft>
        <a:buChar char="»"/>
        <a:defRPr sz="2000">
          <a:solidFill>
            <a:schemeClr val="tx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9.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altLang="en-US" dirty="0" err="1"/>
              <a:t>Behavior</a:t>
            </a:r>
            <a:r>
              <a:rPr lang="en-GB" altLang="en-US" dirty="0"/>
              <a:t> Theories and Entertainment Education</a:t>
            </a:r>
          </a:p>
        </p:txBody>
      </p:sp>
      <p:sp>
        <p:nvSpPr>
          <p:cNvPr id="5" name="Content Placeholder 4"/>
          <p:cNvSpPr>
            <a:spLocks noGrp="1"/>
          </p:cNvSpPr>
          <p:nvPr>
            <p:ph sz="quarter" idx="13"/>
          </p:nvPr>
        </p:nvSpPr>
        <p:spPr/>
        <p:txBody>
          <a:bodyPr/>
          <a:lstStyle/>
          <a:p>
            <a:r>
              <a:rPr lang="en-US" dirty="0" smtClean="0"/>
              <a:t>Class </a:t>
            </a:r>
            <a:r>
              <a:rPr lang="en-US" dirty="0"/>
              <a:t>3</a:t>
            </a:r>
            <a:endParaRPr lang="en-GB" dirty="0"/>
          </a:p>
        </p:txBody>
      </p:sp>
    </p:spTree>
    <p:extLst>
      <p:ext uri="{BB962C8B-B14F-4D97-AF65-F5344CB8AC3E}">
        <p14:creationId xmlns:p14="http://schemas.microsoft.com/office/powerpoint/2010/main" val="3050865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3. Diffusion Theory</a:t>
            </a:r>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r>
              <a:rPr lang="en-GB" altLang="en-US" b="1" dirty="0">
                <a:solidFill>
                  <a:srgbClr val="AC4811"/>
                </a:solidFill>
                <a:latin typeface="Myriad Pro" panose="020B0503030403020204" pitchFamily="34" charset="0"/>
              </a:rPr>
              <a:t>Basic </a:t>
            </a:r>
            <a:r>
              <a:rPr lang="en-GB" altLang="en-US" b="1" dirty="0" smtClean="0">
                <a:solidFill>
                  <a:srgbClr val="AC4811"/>
                </a:solidFill>
                <a:latin typeface="Myriad Pro" panose="020B0503030403020204" pitchFamily="34" charset="0"/>
              </a:rPr>
              <a:t>assumptions : People </a:t>
            </a:r>
            <a:r>
              <a:rPr lang="en-GB" altLang="en-US" b="1" dirty="0">
                <a:solidFill>
                  <a:srgbClr val="AC4811"/>
                </a:solidFill>
                <a:latin typeface="Myriad Pro" panose="020B0503030403020204" pitchFamily="34" charset="0"/>
              </a:rPr>
              <a:t>choose to act based on</a:t>
            </a:r>
          </a:p>
          <a:p>
            <a:pPr eaLnBrk="1" hangingPunct="1">
              <a:lnSpc>
                <a:spcPct val="80000"/>
              </a:lnSpc>
            </a:pPr>
            <a:r>
              <a:rPr lang="en-GB" altLang="en-US" dirty="0" smtClean="0">
                <a:solidFill>
                  <a:schemeClr val="tx1"/>
                </a:solidFill>
                <a:latin typeface="Myriad Pro" panose="020B0503030403020204" pitchFamily="34" charset="0"/>
              </a:rPr>
              <a:t> </a:t>
            </a:r>
            <a:r>
              <a:rPr lang="en-GB" altLang="en-US" dirty="0">
                <a:solidFill>
                  <a:schemeClr val="tx1"/>
                </a:solidFill>
                <a:latin typeface="Myriad Pro" panose="020B0503030403020204" pitchFamily="34" charset="0"/>
              </a:rPr>
              <a:t>What they see other people doing</a:t>
            </a:r>
          </a:p>
          <a:p>
            <a:pPr eaLnBrk="1" hangingPunct="1">
              <a:lnSpc>
                <a:spcPct val="80000"/>
              </a:lnSpc>
            </a:pPr>
            <a:r>
              <a:rPr lang="en-GB" altLang="en-US" dirty="0" smtClean="0">
                <a:solidFill>
                  <a:schemeClr val="tx1"/>
                </a:solidFill>
                <a:latin typeface="Myriad Pro" panose="020B0503030403020204" pitchFamily="34" charset="0"/>
              </a:rPr>
              <a:t> </a:t>
            </a:r>
            <a:r>
              <a:rPr lang="en-GB" altLang="en-US" dirty="0">
                <a:solidFill>
                  <a:schemeClr val="tx1"/>
                </a:solidFill>
                <a:latin typeface="Myriad Pro" panose="020B0503030403020204" pitchFamily="34" charset="0"/>
              </a:rPr>
              <a:t>How people talk about and share information about the action</a:t>
            </a:r>
          </a:p>
          <a:p>
            <a:pPr eaLnBrk="1" hangingPunct="1">
              <a:lnSpc>
                <a:spcPct val="80000"/>
              </a:lnSpc>
            </a:pPr>
            <a:r>
              <a:rPr lang="en-GB" altLang="en-US" dirty="0" smtClean="0">
                <a:solidFill>
                  <a:schemeClr val="tx1"/>
                </a:solidFill>
                <a:latin typeface="Myriad Pro" panose="020B0503030403020204" pitchFamily="34" charset="0"/>
              </a:rPr>
              <a:t>New </a:t>
            </a:r>
            <a:r>
              <a:rPr lang="en-GB" altLang="en-US" dirty="0">
                <a:solidFill>
                  <a:schemeClr val="tx1"/>
                </a:solidFill>
                <a:latin typeface="Myriad Pro" panose="020B0503030403020204" pitchFamily="34" charset="0"/>
              </a:rPr>
              <a:t>ideas often come from </a:t>
            </a:r>
            <a:r>
              <a:rPr lang="en-GB" altLang="en-US" b="1" dirty="0">
                <a:solidFill>
                  <a:srgbClr val="AC4811"/>
                </a:solidFill>
                <a:latin typeface="Myriad Pro" panose="020B0503030403020204" pitchFamily="34" charset="0"/>
              </a:rPr>
              <a:t>opinion leaders </a:t>
            </a:r>
            <a:r>
              <a:rPr lang="en-GB" altLang="en-US" dirty="0">
                <a:solidFill>
                  <a:schemeClr val="tx1"/>
                </a:solidFill>
                <a:latin typeface="Myriad Pro" panose="020B0503030403020204" pitchFamily="34" charset="0"/>
              </a:rPr>
              <a:t>or from outside the community, but they are rejected or adopted within </a:t>
            </a:r>
            <a:r>
              <a:rPr lang="en-GB" altLang="en-US" b="1" dirty="0">
                <a:solidFill>
                  <a:srgbClr val="AC4811"/>
                </a:solidFill>
                <a:latin typeface="Myriad Pro" panose="020B0503030403020204" pitchFamily="34" charset="0"/>
              </a:rPr>
              <a:t>social networks </a:t>
            </a:r>
            <a:r>
              <a:rPr lang="en-GB" altLang="en-US" dirty="0">
                <a:solidFill>
                  <a:schemeClr val="tx1"/>
                </a:solidFill>
                <a:latin typeface="Myriad Pro" panose="020B0503030403020204" pitchFamily="34" charset="0"/>
              </a:rPr>
              <a:t>of people who share common interests and values</a:t>
            </a:r>
          </a:p>
          <a:p>
            <a:pPr eaLnBrk="1" hangingPunct="1">
              <a:lnSpc>
                <a:spcPct val="80000"/>
              </a:lnSpc>
            </a:pPr>
            <a:r>
              <a:rPr lang="en-GB" altLang="en-US" dirty="0">
                <a:solidFill>
                  <a:schemeClr val="tx1"/>
                </a:solidFill>
                <a:latin typeface="Myriad Pro" panose="020B0503030403020204" pitchFamily="34" charset="0"/>
              </a:rPr>
              <a:t>Theory of Positive Deviance</a:t>
            </a:r>
          </a:p>
        </p:txBody>
      </p:sp>
    </p:spTree>
    <p:extLst>
      <p:ext uri="{BB962C8B-B14F-4D97-AF65-F5344CB8AC3E}">
        <p14:creationId xmlns:p14="http://schemas.microsoft.com/office/powerpoint/2010/main" val="3430503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Using Diffusion Theory</a:t>
            </a:r>
          </a:p>
        </p:txBody>
      </p:sp>
      <p:sp>
        <p:nvSpPr>
          <p:cNvPr id="3" name="Content Placeholder 2"/>
          <p:cNvSpPr>
            <a:spLocks noGrp="1"/>
          </p:cNvSpPr>
          <p:nvPr>
            <p:ph idx="1"/>
          </p:nvPr>
        </p:nvSpPr>
        <p:spPr>
          <a:xfrm>
            <a:off x="914400" y="1752600"/>
            <a:ext cx="11277600" cy="4114800"/>
          </a:xfrm>
        </p:spPr>
        <p:txBody>
          <a:bodyPr/>
          <a:lstStyle/>
          <a:p>
            <a:pPr marL="0" indent="0" eaLnBrk="1" hangingPunct="1">
              <a:lnSpc>
                <a:spcPct val="80000"/>
              </a:lnSpc>
              <a:buNone/>
            </a:pPr>
            <a:r>
              <a:rPr lang="en-GB" altLang="en-US" b="1" dirty="0" smtClean="0">
                <a:solidFill>
                  <a:srgbClr val="AC4811"/>
                </a:solidFill>
                <a:latin typeface="Myriad Pro" panose="020B0503030403020204" pitchFamily="34" charset="0"/>
              </a:rPr>
              <a:t>Identify </a:t>
            </a:r>
            <a:r>
              <a:rPr lang="en-GB" altLang="en-US" b="1" dirty="0">
                <a:solidFill>
                  <a:srgbClr val="AC4811"/>
                </a:solidFill>
                <a:latin typeface="Myriad Pro" panose="020B0503030403020204" pitchFamily="34" charset="0"/>
              </a:rPr>
              <a:t>people who are key network members</a:t>
            </a:r>
          </a:p>
          <a:p>
            <a:pPr marL="0" indent="0" eaLnBrk="1" hangingPunct="1">
              <a:lnSpc>
                <a:spcPct val="80000"/>
              </a:lnSpc>
              <a:buNone/>
            </a:pPr>
            <a:r>
              <a:rPr lang="en-GB" altLang="en-US" sz="2800" dirty="0" smtClean="0">
                <a:solidFill>
                  <a:schemeClr val="tx1"/>
                </a:solidFill>
                <a:latin typeface="Myriad Pro" panose="020B0503030403020204" pitchFamily="34" charset="0"/>
              </a:rPr>
              <a:t>Who </a:t>
            </a:r>
            <a:r>
              <a:rPr lang="en-GB" altLang="en-US" sz="2800" dirty="0">
                <a:solidFill>
                  <a:schemeClr val="tx1"/>
                </a:solidFill>
                <a:latin typeface="Myriad Pro" panose="020B0503030403020204" pitchFamily="34" charset="0"/>
              </a:rPr>
              <a:t>is an opinion leader</a:t>
            </a:r>
            <a:r>
              <a:rPr lang="en-GB" altLang="en-US" sz="2800" dirty="0" smtClean="0">
                <a:solidFill>
                  <a:schemeClr val="tx1"/>
                </a:solidFill>
                <a:latin typeface="Myriad Pro" panose="020B0503030403020204" pitchFamily="34" charset="0"/>
              </a:rPr>
              <a:t>?</a:t>
            </a:r>
          </a:p>
          <a:p>
            <a:pPr marL="0" indent="0" eaLnBrk="1" hangingPunct="1">
              <a:lnSpc>
                <a:spcPct val="80000"/>
              </a:lnSpc>
              <a:buNone/>
            </a:pPr>
            <a:endParaRPr lang="en-GB" altLang="en-US" dirty="0" smtClean="0">
              <a:solidFill>
                <a:schemeClr val="tx1"/>
              </a:solidFill>
              <a:latin typeface="Myriad Pro" panose="020B0503030403020204" pitchFamily="34" charset="0"/>
            </a:endParaRPr>
          </a:p>
          <a:p>
            <a:pPr marL="0" indent="0" eaLnBrk="1" hangingPunct="1">
              <a:lnSpc>
                <a:spcPct val="80000"/>
              </a:lnSpc>
              <a:buNone/>
            </a:pPr>
            <a:r>
              <a:rPr lang="en-GB" altLang="en-US" b="1" dirty="0" smtClean="0">
                <a:solidFill>
                  <a:srgbClr val="AC4811"/>
                </a:solidFill>
                <a:latin typeface="Myriad Pro" panose="020B0503030403020204" pitchFamily="34" charset="0"/>
              </a:rPr>
              <a:t>Identify </a:t>
            </a:r>
            <a:r>
              <a:rPr lang="en-GB" altLang="en-US" b="1" dirty="0">
                <a:solidFill>
                  <a:srgbClr val="AC4811"/>
                </a:solidFill>
                <a:latin typeface="Myriad Pro" panose="020B0503030403020204" pitchFamily="34" charset="0"/>
              </a:rPr>
              <a:t>messages that address concerns about the innovation</a:t>
            </a:r>
          </a:p>
          <a:p>
            <a:pPr eaLnBrk="1" hangingPunct="1">
              <a:lnSpc>
                <a:spcPct val="80000"/>
              </a:lnSpc>
            </a:pPr>
            <a:r>
              <a:rPr lang="en-GB" altLang="en-US" sz="2800" dirty="0" smtClean="0">
                <a:solidFill>
                  <a:schemeClr val="tx1"/>
                </a:solidFill>
                <a:latin typeface="Myriad Pro" panose="020B0503030403020204" pitchFamily="34" charset="0"/>
              </a:rPr>
              <a:t>Show </a:t>
            </a:r>
            <a:r>
              <a:rPr lang="en-GB" altLang="en-US" sz="2800" dirty="0">
                <a:solidFill>
                  <a:schemeClr val="tx1"/>
                </a:solidFill>
                <a:latin typeface="Myriad Pro" panose="020B0503030403020204" pitchFamily="34" charset="0"/>
              </a:rPr>
              <a:t>the benefits</a:t>
            </a:r>
          </a:p>
          <a:p>
            <a:pPr eaLnBrk="1" hangingPunct="1">
              <a:lnSpc>
                <a:spcPct val="80000"/>
              </a:lnSpc>
            </a:pPr>
            <a:r>
              <a:rPr lang="en-GB" altLang="en-US" sz="2800" dirty="0" smtClean="0">
                <a:solidFill>
                  <a:schemeClr val="tx1"/>
                </a:solidFill>
                <a:latin typeface="Myriad Pro" panose="020B0503030403020204" pitchFamily="34" charset="0"/>
              </a:rPr>
              <a:t>Show </a:t>
            </a:r>
            <a:r>
              <a:rPr lang="en-GB" altLang="en-US" sz="2800" dirty="0">
                <a:solidFill>
                  <a:schemeClr val="tx1"/>
                </a:solidFill>
                <a:latin typeface="Myriad Pro" panose="020B0503030403020204" pitchFamily="34" charset="0"/>
              </a:rPr>
              <a:t>how to do it in simple terms</a:t>
            </a:r>
          </a:p>
          <a:p>
            <a:pPr eaLnBrk="1" hangingPunct="1">
              <a:lnSpc>
                <a:spcPct val="80000"/>
              </a:lnSpc>
            </a:pPr>
            <a:r>
              <a:rPr lang="en-GB" altLang="en-US" sz="2800" dirty="0" smtClean="0">
                <a:solidFill>
                  <a:schemeClr val="tx1"/>
                </a:solidFill>
                <a:latin typeface="Myriad Pro" panose="020B0503030403020204" pitchFamily="34" charset="0"/>
              </a:rPr>
              <a:t>Show </a:t>
            </a:r>
            <a:r>
              <a:rPr lang="en-GB" altLang="en-US" sz="2800" dirty="0">
                <a:solidFill>
                  <a:schemeClr val="tx1"/>
                </a:solidFill>
                <a:latin typeface="Myriad Pro" panose="020B0503030403020204" pitchFamily="34" charset="0"/>
              </a:rPr>
              <a:t>what happens if you do it</a:t>
            </a:r>
          </a:p>
          <a:p>
            <a:pPr eaLnBrk="1" hangingPunct="1">
              <a:lnSpc>
                <a:spcPct val="80000"/>
              </a:lnSpc>
            </a:pPr>
            <a:r>
              <a:rPr lang="en-GB" altLang="en-US" sz="2800" dirty="0" smtClean="0">
                <a:solidFill>
                  <a:schemeClr val="tx1"/>
                </a:solidFill>
                <a:latin typeface="Myriad Pro" panose="020B0503030403020204" pitchFamily="34" charset="0"/>
              </a:rPr>
              <a:t>Show </a:t>
            </a:r>
            <a:r>
              <a:rPr lang="en-GB" altLang="en-US" sz="2800" dirty="0">
                <a:solidFill>
                  <a:schemeClr val="tx1"/>
                </a:solidFill>
                <a:latin typeface="Myriad Pro" panose="020B0503030403020204" pitchFamily="34" charset="0"/>
              </a:rPr>
              <a:t>how new </a:t>
            </a:r>
            <a:r>
              <a:rPr lang="en-GB" altLang="en-US" sz="2800" dirty="0" err="1">
                <a:solidFill>
                  <a:schemeClr val="tx1"/>
                </a:solidFill>
                <a:latin typeface="Myriad Pro" panose="020B0503030403020204" pitchFamily="34" charset="0"/>
              </a:rPr>
              <a:t>behavior</a:t>
            </a:r>
            <a:r>
              <a:rPr lang="en-GB" altLang="en-US" sz="2800" dirty="0">
                <a:solidFill>
                  <a:schemeClr val="tx1"/>
                </a:solidFill>
                <a:latin typeface="Myriad Pro" panose="020B0503030403020204" pitchFamily="34" charset="0"/>
              </a:rPr>
              <a:t> fits with or grows out of current </a:t>
            </a:r>
            <a:r>
              <a:rPr lang="en-GB" altLang="en-US" sz="2800" dirty="0" smtClean="0">
                <a:solidFill>
                  <a:schemeClr val="tx1"/>
                </a:solidFill>
                <a:latin typeface="Myriad Pro" panose="020B0503030403020204" pitchFamily="34" charset="0"/>
              </a:rPr>
              <a:t>practices</a:t>
            </a:r>
            <a:endParaRPr lang="en-GB" altLang="en-US" sz="2800" dirty="0">
              <a:solidFill>
                <a:schemeClr val="tx1"/>
              </a:solidFill>
              <a:latin typeface="Myriad Pro" panose="020B0503030403020204" pitchFamily="34" charset="0"/>
            </a:endParaRPr>
          </a:p>
          <a:p>
            <a:pPr eaLnBrk="1" hangingPunct="1">
              <a:lnSpc>
                <a:spcPct val="80000"/>
              </a:lnSpc>
            </a:pPr>
            <a:r>
              <a:rPr lang="en-GB" altLang="en-US" sz="2800" dirty="0" smtClean="0">
                <a:solidFill>
                  <a:schemeClr val="tx1"/>
                </a:solidFill>
                <a:latin typeface="Myriad Pro" panose="020B0503030403020204" pitchFamily="34" charset="0"/>
              </a:rPr>
              <a:t>Motivate </a:t>
            </a:r>
            <a:r>
              <a:rPr lang="en-GB" altLang="en-US" sz="2800" dirty="0">
                <a:solidFill>
                  <a:schemeClr val="tx1"/>
                </a:solidFill>
                <a:latin typeface="Myriad Pro" panose="020B0503030403020204" pitchFamily="34" charset="0"/>
              </a:rPr>
              <a:t>or provide opportunities to try</a:t>
            </a:r>
          </a:p>
          <a:p>
            <a:pPr eaLnBrk="1" hangingPunct="1">
              <a:lnSpc>
                <a:spcPct val="80000"/>
              </a:lnSpc>
            </a:pPr>
            <a:r>
              <a:rPr lang="en-GB" altLang="en-US" sz="2800" dirty="0" smtClean="0">
                <a:solidFill>
                  <a:schemeClr val="tx1"/>
                </a:solidFill>
                <a:latin typeface="Myriad Pro" panose="020B0503030403020204" pitchFamily="34" charset="0"/>
              </a:rPr>
              <a:t>Encourage </a:t>
            </a:r>
            <a:r>
              <a:rPr lang="en-GB" altLang="en-US" sz="2800" dirty="0">
                <a:solidFill>
                  <a:schemeClr val="tx1"/>
                </a:solidFill>
                <a:latin typeface="Myriad Pro" panose="020B0503030403020204" pitchFamily="34" charset="0"/>
              </a:rPr>
              <a:t>discussion</a:t>
            </a:r>
          </a:p>
        </p:txBody>
      </p:sp>
    </p:spTree>
    <p:extLst>
      <p:ext uri="{BB962C8B-B14F-4D97-AF65-F5344CB8AC3E}">
        <p14:creationId xmlns:p14="http://schemas.microsoft.com/office/powerpoint/2010/main" val="14810520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4. Risk Management Theory</a:t>
            </a:r>
            <a:br>
              <a:rPr lang="en-GB" altLang="en-US" dirty="0"/>
            </a:br>
            <a:r>
              <a:rPr lang="en-GB" altLang="en-US" dirty="0"/>
              <a:t>(Extended Parallel Processing Model)</a:t>
            </a:r>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r>
              <a:rPr lang="en-GB" altLang="en-US" b="1" dirty="0">
                <a:solidFill>
                  <a:srgbClr val="AC4811"/>
                </a:solidFill>
                <a:latin typeface="Myriad Pro" panose="020B0503030403020204" pitchFamily="34" charset="0"/>
              </a:rPr>
              <a:t>Basic assumptions:</a:t>
            </a:r>
          </a:p>
          <a:p>
            <a:pPr marL="0" indent="0" eaLnBrk="1" hangingPunct="1">
              <a:lnSpc>
                <a:spcPct val="80000"/>
              </a:lnSpc>
              <a:buNone/>
            </a:pPr>
            <a:r>
              <a:rPr lang="en-GB" altLang="en-US" sz="2800" dirty="0">
                <a:solidFill>
                  <a:schemeClr val="tx1"/>
                </a:solidFill>
                <a:latin typeface="Myriad Pro" panose="020B0503030403020204" pitchFamily="34" charset="0"/>
              </a:rPr>
              <a:t>Fear can be motivating or incapacitating</a:t>
            </a:r>
          </a:p>
          <a:p>
            <a:pPr marL="0" indent="0" eaLnBrk="1" hangingPunct="1">
              <a:lnSpc>
                <a:spcPct val="80000"/>
              </a:lnSpc>
              <a:buNone/>
            </a:pPr>
            <a:r>
              <a:rPr lang="en-GB" altLang="en-US" sz="2800" dirty="0">
                <a:solidFill>
                  <a:schemeClr val="tx1"/>
                </a:solidFill>
                <a:latin typeface="Myriad Pro" panose="020B0503030403020204" pitchFamily="34" charset="0"/>
              </a:rPr>
              <a:t>Two Components in the </a:t>
            </a:r>
            <a:r>
              <a:rPr lang="en-GB" altLang="en-US" sz="2800" dirty="0" smtClean="0">
                <a:solidFill>
                  <a:schemeClr val="tx1"/>
                </a:solidFill>
                <a:latin typeface="Myriad Pro" panose="020B0503030403020204" pitchFamily="34" charset="0"/>
              </a:rPr>
              <a:t>Model Threat </a:t>
            </a:r>
            <a:endParaRPr lang="en-GB" altLang="en-US" sz="2800" dirty="0">
              <a:solidFill>
                <a:schemeClr val="tx1"/>
              </a:solidFill>
              <a:latin typeface="Myriad Pro" panose="020B0503030403020204" pitchFamily="34" charset="0"/>
            </a:endParaRPr>
          </a:p>
          <a:p>
            <a:pPr eaLnBrk="1" hangingPunct="1">
              <a:lnSpc>
                <a:spcPct val="80000"/>
              </a:lnSpc>
            </a:pPr>
            <a:r>
              <a:rPr lang="en-GB" altLang="en-US" sz="2800" dirty="0">
                <a:solidFill>
                  <a:schemeClr val="tx1"/>
                </a:solidFill>
                <a:latin typeface="Myriad Pro" panose="020B0503030403020204" pitchFamily="34" charset="0"/>
              </a:rPr>
              <a:t>     </a:t>
            </a:r>
            <a:r>
              <a:rPr lang="en-GB" altLang="en-US" sz="2800" dirty="0" smtClean="0">
                <a:solidFill>
                  <a:schemeClr val="tx1"/>
                </a:solidFill>
                <a:latin typeface="Myriad Pro" panose="020B0503030403020204" pitchFamily="34" charset="0"/>
              </a:rPr>
              <a:t> </a:t>
            </a:r>
            <a:r>
              <a:rPr lang="en-GB" altLang="en-US" sz="2800" dirty="0">
                <a:solidFill>
                  <a:schemeClr val="tx1"/>
                </a:solidFill>
                <a:latin typeface="Myriad Pro" panose="020B0503030403020204" pitchFamily="34" charset="0"/>
              </a:rPr>
              <a:t>Severity (How serious is the threat?)</a:t>
            </a:r>
          </a:p>
          <a:p>
            <a:pPr eaLnBrk="1" hangingPunct="1">
              <a:lnSpc>
                <a:spcPct val="80000"/>
              </a:lnSpc>
            </a:pPr>
            <a:r>
              <a:rPr lang="en-GB" altLang="en-US" sz="2800" dirty="0" smtClean="0">
                <a:solidFill>
                  <a:schemeClr val="tx1"/>
                </a:solidFill>
                <a:latin typeface="Myriad Pro" panose="020B0503030403020204" pitchFamily="34" charset="0"/>
              </a:rPr>
              <a:t>      Susceptibility </a:t>
            </a:r>
            <a:r>
              <a:rPr lang="en-GB" altLang="en-US" sz="2800" dirty="0">
                <a:solidFill>
                  <a:schemeClr val="tx1"/>
                </a:solidFill>
                <a:latin typeface="Myriad Pro" panose="020B0503030403020204" pitchFamily="34" charset="0"/>
              </a:rPr>
              <a:t>(Can it happen to me?)</a:t>
            </a:r>
          </a:p>
          <a:p>
            <a:pPr marL="0" indent="0" eaLnBrk="1" hangingPunct="1">
              <a:lnSpc>
                <a:spcPct val="80000"/>
              </a:lnSpc>
              <a:buNone/>
            </a:pPr>
            <a:r>
              <a:rPr lang="en-GB" altLang="en-US" sz="2800" dirty="0">
                <a:solidFill>
                  <a:schemeClr val="tx1"/>
                </a:solidFill>
                <a:latin typeface="Myriad Pro" panose="020B0503030403020204" pitchFamily="34" charset="0"/>
              </a:rPr>
              <a:t>  Efficacy (cognitive reaction determines response)</a:t>
            </a:r>
          </a:p>
          <a:p>
            <a:pPr eaLnBrk="1" hangingPunct="1">
              <a:lnSpc>
                <a:spcPct val="80000"/>
              </a:lnSpc>
            </a:pPr>
            <a:r>
              <a:rPr lang="en-GB" altLang="en-US" sz="2800" dirty="0" smtClean="0">
                <a:solidFill>
                  <a:schemeClr val="tx1"/>
                </a:solidFill>
                <a:latin typeface="Myriad Pro" panose="020B0503030403020204" pitchFamily="34" charset="0"/>
              </a:rPr>
              <a:t>Response </a:t>
            </a:r>
            <a:r>
              <a:rPr lang="en-GB" altLang="en-US" sz="2800" dirty="0">
                <a:solidFill>
                  <a:schemeClr val="tx1"/>
                </a:solidFill>
                <a:latin typeface="Myriad Pro" panose="020B0503030403020204" pitchFamily="34" charset="0"/>
              </a:rPr>
              <a:t>efficacy (Does solution work?)</a:t>
            </a:r>
          </a:p>
          <a:p>
            <a:pPr eaLnBrk="1" hangingPunct="1">
              <a:lnSpc>
                <a:spcPct val="80000"/>
              </a:lnSpc>
            </a:pPr>
            <a:r>
              <a:rPr lang="en-GB" altLang="en-US" sz="2800" dirty="0" smtClean="0">
                <a:solidFill>
                  <a:schemeClr val="tx1"/>
                </a:solidFill>
                <a:latin typeface="Myriad Pro" panose="020B0503030403020204" pitchFamily="34" charset="0"/>
              </a:rPr>
              <a:t>Self-efficacy </a:t>
            </a:r>
            <a:r>
              <a:rPr lang="en-GB" altLang="en-US" sz="2800" dirty="0">
                <a:solidFill>
                  <a:schemeClr val="tx1"/>
                </a:solidFill>
                <a:latin typeface="Myriad Pro" panose="020B0503030403020204" pitchFamily="34" charset="0"/>
              </a:rPr>
              <a:t>(Can I do it?)</a:t>
            </a:r>
          </a:p>
          <a:p>
            <a:pPr eaLnBrk="1" hangingPunct="1">
              <a:lnSpc>
                <a:spcPct val="80000"/>
              </a:lnSpc>
            </a:pPr>
            <a:r>
              <a:rPr lang="en-GB" altLang="en-US" sz="2800" dirty="0" smtClean="0">
                <a:solidFill>
                  <a:schemeClr val="tx1"/>
                </a:solidFill>
                <a:latin typeface="Myriad Pro" panose="020B0503030403020204" pitchFamily="34" charset="0"/>
              </a:rPr>
              <a:t>Barriers </a:t>
            </a:r>
            <a:r>
              <a:rPr lang="en-GB" altLang="en-US" sz="2800" dirty="0">
                <a:solidFill>
                  <a:schemeClr val="tx1"/>
                </a:solidFill>
                <a:latin typeface="Myriad Pro" panose="020B0503030403020204" pitchFamily="34" charset="0"/>
              </a:rPr>
              <a:t>(What stands in my way?)</a:t>
            </a:r>
          </a:p>
        </p:txBody>
      </p:sp>
    </p:spTree>
    <p:extLst>
      <p:ext uri="{BB962C8B-B14F-4D97-AF65-F5344CB8AC3E}">
        <p14:creationId xmlns:p14="http://schemas.microsoft.com/office/powerpoint/2010/main" val="3569657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Toward a Communication </a:t>
            </a:r>
            <a:r>
              <a:rPr lang="en-GB" altLang="en-US" dirty="0" smtClean="0"/>
              <a:t>Strategy </a:t>
            </a:r>
            <a:endParaRPr lang="en-GB" altLang="en-US" dirty="0"/>
          </a:p>
        </p:txBody>
      </p:sp>
      <p:graphicFrame>
        <p:nvGraphicFramePr>
          <p:cNvPr id="7" name="Object 2"/>
          <p:cNvGraphicFramePr>
            <a:graphicFrameLocks noChangeAspect="1"/>
          </p:cNvGraphicFramePr>
          <p:nvPr>
            <p:extLst>
              <p:ext uri="{D42A27DB-BD31-4B8C-83A1-F6EECF244321}">
                <p14:modId xmlns:p14="http://schemas.microsoft.com/office/powerpoint/2010/main" val="4000919962"/>
              </p:ext>
            </p:extLst>
          </p:nvPr>
        </p:nvGraphicFramePr>
        <p:xfrm>
          <a:off x="1408741" y="1778926"/>
          <a:ext cx="7335322" cy="5475404"/>
        </p:xfrm>
        <a:graphic>
          <a:graphicData uri="http://schemas.openxmlformats.org/presentationml/2006/ole">
            <mc:AlternateContent xmlns:mc="http://schemas.openxmlformats.org/markup-compatibility/2006">
              <mc:Choice xmlns:v="urn:schemas-microsoft-com:vml" Requires="v">
                <p:oleObj spid="_x0000_s64525" name="Document" r:id="rId4" imgW="6000549" imgH="4490084" progId="Word.Document.8">
                  <p:embed/>
                </p:oleObj>
              </mc:Choice>
              <mc:Fallback>
                <p:oleObj name="Document" r:id="rId4" imgW="6000549" imgH="4490084" progId="Word.Document.8">
                  <p:embed/>
                  <p:pic>
                    <p:nvPicPr>
                      <p:cNvPr id="39938" name="Object 2"/>
                      <p:cNvPicPr>
                        <a:picLocks noChangeAspect="1" noChangeArrowheads="1"/>
                      </p:cNvPicPr>
                      <p:nvPr/>
                    </p:nvPicPr>
                    <p:blipFill>
                      <a:blip r:embed="rId5"/>
                      <a:srcRect/>
                      <a:stretch>
                        <a:fillRect/>
                      </a:stretch>
                    </p:blipFill>
                    <p:spPr bwMode="auto">
                      <a:xfrm>
                        <a:off x="1408741" y="1778926"/>
                        <a:ext cx="7335322" cy="5475404"/>
                      </a:xfrm>
                      <a:prstGeom prst="rect">
                        <a:avLst/>
                      </a:prstGeom>
                      <a:noFill/>
                      <a:ln>
                        <a:noFill/>
                      </a:ln>
                      <a:effectLst/>
                      <a:extLst/>
                    </p:spPr>
                  </p:pic>
                </p:oleObj>
              </mc:Fallback>
            </mc:AlternateContent>
          </a:graphicData>
        </a:graphic>
      </p:graphicFrame>
      <p:sp>
        <p:nvSpPr>
          <p:cNvPr id="8" name="Rectangle 3"/>
          <p:cNvSpPr>
            <a:spLocks noChangeArrowheads="1"/>
          </p:cNvSpPr>
          <p:nvPr/>
        </p:nvSpPr>
        <p:spPr bwMode="auto">
          <a:xfrm>
            <a:off x="2831281" y="1878676"/>
            <a:ext cx="6224638" cy="4777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en-US" altLang="en-US" sz="1800">
              <a:solidFill>
                <a:schemeClr val="tx1"/>
              </a:solidFill>
            </a:endParaRPr>
          </a:p>
        </p:txBody>
      </p:sp>
      <p:sp>
        <p:nvSpPr>
          <p:cNvPr id="9" name="Line 4"/>
          <p:cNvSpPr>
            <a:spLocks noChangeShapeType="1"/>
          </p:cNvSpPr>
          <p:nvPr/>
        </p:nvSpPr>
        <p:spPr bwMode="auto">
          <a:xfrm>
            <a:off x="4190999" y="1878676"/>
            <a:ext cx="2" cy="47770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 name="Line 5"/>
          <p:cNvSpPr>
            <a:spLocks noChangeShapeType="1"/>
          </p:cNvSpPr>
          <p:nvPr/>
        </p:nvSpPr>
        <p:spPr bwMode="auto">
          <a:xfrm>
            <a:off x="6553201" y="2366963"/>
            <a:ext cx="0" cy="42979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1" name="Line 6"/>
          <p:cNvSpPr>
            <a:spLocks noChangeShapeType="1"/>
          </p:cNvSpPr>
          <p:nvPr/>
        </p:nvSpPr>
        <p:spPr bwMode="auto">
          <a:xfrm flipV="1">
            <a:off x="2831281" y="2366963"/>
            <a:ext cx="6224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 name="Line 6"/>
          <p:cNvSpPr>
            <a:spLocks noChangeShapeType="1"/>
          </p:cNvSpPr>
          <p:nvPr/>
        </p:nvSpPr>
        <p:spPr bwMode="auto">
          <a:xfrm flipV="1">
            <a:off x="2831281" y="2862263"/>
            <a:ext cx="6224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Line 6"/>
          <p:cNvSpPr>
            <a:spLocks noChangeShapeType="1"/>
          </p:cNvSpPr>
          <p:nvPr/>
        </p:nvSpPr>
        <p:spPr bwMode="auto">
          <a:xfrm flipV="1">
            <a:off x="2831281" y="4627332"/>
            <a:ext cx="6224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098562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Toward a Communication Strategy </a:t>
            </a:r>
          </a:p>
        </p:txBody>
      </p:sp>
      <p:graphicFrame>
        <p:nvGraphicFramePr>
          <p:cNvPr id="12" name="Object 2"/>
          <p:cNvGraphicFramePr>
            <a:graphicFrameLocks noChangeAspect="1"/>
          </p:cNvGraphicFramePr>
          <p:nvPr>
            <p:extLst>
              <p:ext uri="{D42A27DB-BD31-4B8C-83A1-F6EECF244321}">
                <p14:modId xmlns:p14="http://schemas.microsoft.com/office/powerpoint/2010/main" val="1603838757"/>
              </p:ext>
            </p:extLst>
          </p:nvPr>
        </p:nvGraphicFramePr>
        <p:xfrm>
          <a:off x="1282925" y="1321283"/>
          <a:ext cx="7752735" cy="6806717"/>
        </p:xfrm>
        <a:graphic>
          <a:graphicData uri="http://schemas.openxmlformats.org/presentationml/2006/ole">
            <mc:AlternateContent xmlns:mc="http://schemas.openxmlformats.org/markup-compatibility/2006">
              <mc:Choice xmlns:v="urn:schemas-microsoft-com:vml" Requires="v">
                <p:oleObj spid="_x0000_s65549" name="Document" r:id="rId4" imgW="6019800" imgH="5283200" progId="Word.Document.8">
                  <p:embed/>
                </p:oleObj>
              </mc:Choice>
              <mc:Fallback>
                <p:oleObj name="Document" r:id="rId4" imgW="6019800" imgH="5283200" progId="Word.Document.8">
                  <p:embed/>
                  <p:pic>
                    <p:nvPicPr>
                      <p:cNvPr id="4198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2925" y="1321283"/>
                        <a:ext cx="7752735" cy="6806717"/>
                      </a:xfrm>
                      <a:prstGeom prst="rect">
                        <a:avLst/>
                      </a:prstGeom>
                      <a:noFill/>
                      <a:ln>
                        <a:noFill/>
                      </a:ln>
                      <a:effectLst/>
                    </p:spPr>
                  </p:pic>
                </p:oleObj>
              </mc:Fallback>
            </mc:AlternateContent>
          </a:graphicData>
        </a:graphic>
      </p:graphicFrame>
      <p:sp>
        <p:nvSpPr>
          <p:cNvPr id="13" name="Rectangle 3"/>
          <p:cNvSpPr>
            <a:spLocks noChangeArrowheads="1"/>
          </p:cNvSpPr>
          <p:nvPr/>
        </p:nvSpPr>
        <p:spPr bwMode="auto">
          <a:xfrm>
            <a:off x="2833687" y="1857853"/>
            <a:ext cx="6349859" cy="48731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en-US" altLang="en-US" sz="1800">
              <a:solidFill>
                <a:schemeClr val="tx1"/>
              </a:solidFill>
            </a:endParaRPr>
          </a:p>
        </p:txBody>
      </p:sp>
      <p:sp>
        <p:nvSpPr>
          <p:cNvPr id="14" name="Line 4"/>
          <p:cNvSpPr>
            <a:spLocks noChangeShapeType="1"/>
          </p:cNvSpPr>
          <p:nvPr/>
        </p:nvSpPr>
        <p:spPr bwMode="auto">
          <a:xfrm>
            <a:off x="4357686" y="1862199"/>
            <a:ext cx="1" cy="486880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Line 5"/>
          <p:cNvSpPr>
            <a:spLocks noChangeShapeType="1"/>
          </p:cNvSpPr>
          <p:nvPr/>
        </p:nvSpPr>
        <p:spPr bwMode="auto">
          <a:xfrm>
            <a:off x="6796086" y="1855849"/>
            <a:ext cx="1" cy="486880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6" name="Line 6"/>
          <p:cNvSpPr>
            <a:spLocks noChangeShapeType="1"/>
          </p:cNvSpPr>
          <p:nvPr/>
        </p:nvSpPr>
        <p:spPr bwMode="auto">
          <a:xfrm flipV="1">
            <a:off x="2833687" y="2316162"/>
            <a:ext cx="6349859"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 name="Line 7"/>
          <p:cNvSpPr>
            <a:spLocks noChangeShapeType="1"/>
          </p:cNvSpPr>
          <p:nvPr/>
        </p:nvSpPr>
        <p:spPr bwMode="auto">
          <a:xfrm flipV="1">
            <a:off x="2833687" y="4525962"/>
            <a:ext cx="6349859"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9254001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Using Threat Management</a:t>
            </a:r>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r>
              <a:rPr lang="en-GB" altLang="en-US" sz="2400" dirty="0">
                <a:solidFill>
                  <a:srgbClr val="AC4811"/>
                </a:solidFill>
                <a:latin typeface="Myriad Pro" panose="020B0503030403020204" pitchFamily="34" charset="0"/>
              </a:rPr>
              <a:t>Identify how audience thinks of the health issue</a:t>
            </a:r>
          </a:p>
          <a:p>
            <a:pPr eaLnBrk="1" hangingPunct="1">
              <a:lnSpc>
                <a:spcPct val="80000"/>
              </a:lnSpc>
            </a:pPr>
            <a:r>
              <a:rPr lang="en-GB" altLang="en-US" sz="2400" dirty="0" smtClean="0">
                <a:solidFill>
                  <a:schemeClr val="tx1"/>
                </a:solidFill>
                <a:latin typeface="Myriad Pro" panose="020B0503030403020204" pitchFamily="34" charset="0"/>
              </a:rPr>
              <a:t>Is </a:t>
            </a:r>
            <a:r>
              <a:rPr lang="en-GB" altLang="en-US" sz="2400" dirty="0">
                <a:solidFill>
                  <a:schemeClr val="tx1"/>
                </a:solidFill>
                <a:latin typeface="Myriad Pro" panose="020B0503030403020204" pitchFamily="34" charset="0"/>
              </a:rPr>
              <a:t>it considered serious?</a:t>
            </a:r>
          </a:p>
          <a:p>
            <a:pPr eaLnBrk="1" hangingPunct="1">
              <a:lnSpc>
                <a:spcPct val="80000"/>
              </a:lnSpc>
            </a:pPr>
            <a:r>
              <a:rPr lang="en-GB" altLang="en-US" sz="2400" dirty="0" smtClean="0">
                <a:solidFill>
                  <a:schemeClr val="tx1"/>
                </a:solidFill>
                <a:latin typeface="Myriad Pro" panose="020B0503030403020204" pitchFamily="34" charset="0"/>
              </a:rPr>
              <a:t>Do </a:t>
            </a:r>
            <a:r>
              <a:rPr lang="en-GB" altLang="en-US" sz="2400" dirty="0">
                <a:solidFill>
                  <a:schemeClr val="tx1"/>
                </a:solidFill>
                <a:latin typeface="Myriad Pro" panose="020B0503030403020204" pitchFamily="34" charset="0"/>
              </a:rPr>
              <a:t>they fearful or not?</a:t>
            </a:r>
          </a:p>
          <a:p>
            <a:pPr eaLnBrk="1" hangingPunct="1">
              <a:lnSpc>
                <a:spcPct val="80000"/>
              </a:lnSpc>
            </a:pPr>
            <a:r>
              <a:rPr lang="en-GB" altLang="en-US" sz="2400" dirty="0">
                <a:solidFill>
                  <a:schemeClr val="tx1"/>
                </a:solidFill>
                <a:latin typeface="Myriad Pro" panose="020B0503030403020204" pitchFamily="34" charset="0"/>
              </a:rPr>
              <a:t>Identify what people consider solutions to be</a:t>
            </a:r>
          </a:p>
          <a:p>
            <a:pPr eaLnBrk="1" hangingPunct="1">
              <a:lnSpc>
                <a:spcPct val="80000"/>
              </a:lnSpc>
            </a:pPr>
            <a:r>
              <a:rPr lang="en-GB" altLang="en-US" sz="2400" dirty="0" smtClean="0">
                <a:solidFill>
                  <a:schemeClr val="tx1"/>
                </a:solidFill>
                <a:latin typeface="Myriad Pro" panose="020B0503030403020204" pitchFamily="34" charset="0"/>
              </a:rPr>
              <a:t>How </a:t>
            </a:r>
            <a:r>
              <a:rPr lang="en-GB" altLang="en-US" sz="2400" dirty="0">
                <a:solidFill>
                  <a:schemeClr val="tx1"/>
                </a:solidFill>
                <a:latin typeface="Myriad Pro" panose="020B0503030403020204" pitchFamily="34" charset="0"/>
              </a:rPr>
              <a:t>can the danger be avoided?</a:t>
            </a:r>
          </a:p>
          <a:p>
            <a:pPr eaLnBrk="1" hangingPunct="1">
              <a:lnSpc>
                <a:spcPct val="80000"/>
              </a:lnSpc>
            </a:pPr>
            <a:r>
              <a:rPr lang="en-GB" altLang="en-US" sz="2400" dirty="0" smtClean="0">
                <a:solidFill>
                  <a:schemeClr val="tx1"/>
                </a:solidFill>
                <a:latin typeface="Myriad Pro" panose="020B0503030403020204" pitchFamily="34" charset="0"/>
              </a:rPr>
              <a:t>Can </a:t>
            </a:r>
            <a:r>
              <a:rPr lang="en-GB" altLang="en-US" sz="2400" dirty="0">
                <a:solidFill>
                  <a:schemeClr val="tx1"/>
                </a:solidFill>
                <a:latin typeface="Myriad Pro" panose="020B0503030403020204" pitchFamily="34" charset="0"/>
              </a:rPr>
              <a:t>the solutions be achieved?</a:t>
            </a:r>
          </a:p>
          <a:p>
            <a:pPr marL="0" indent="0" eaLnBrk="1" hangingPunct="1">
              <a:lnSpc>
                <a:spcPct val="80000"/>
              </a:lnSpc>
              <a:buNone/>
            </a:pPr>
            <a:endParaRPr lang="en-GB" altLang="en-US" sz="2400" dirty="0">
              <a:solidFill>
                <a:schemeClr val="tx1"/>
              </a:solidFill>
              <a:latin typeface="Myriad Pro" panose="020B0503030403020204" pitchFamily="34" charset="0"/>
            </a:endParaRPr>
          </a:p>
          <a:p>
            <a:pPr marL="0" indent="0" eaLnBrk="1" hangingPunct="1">
              <a:lnSpc>
                <a:spcPct val="80000"/>
              </a:lnSpc>
              <a:buNone/>
            </a:pPr>
            <a:r>
              <a:rPr lang="en-GB" altLang="en-US" sz="2400" dirty="0">
                <a:solidFill>
                  <a:srgbClr val="AC4811"/>
                </a:solidFill>
                <a:latin typeface="Myriad Pro" panose="020B0503030403020204" pitchFamily="34" charset="0"/>
              </a:rPr>
              <a:t>Identify messages that address threat &amp; efficacy</a:t>
            </a:r>
          </a:p>
          <a:p>
            <a:pPr eaLnBrk="1" hangingPunct="1">
              <a:lnSpc>
                <a:spcPct val="80000"/>
              </a:lnSpc>
            </a:pPr>
            <a:r>
              <a:rPr lang="en-GB" altLang="en-US" sz="2400" dirty="0" smtClean="0">
                <a:solidFill>
                  <a:schemeClr val="tx1"/>
                </a:solidFill>
                <a:latin typeface="Myriad Pro" panose="020B0503030403020204" pitchFamily="34" charset="0"/>
              </a:rPr>
              <a:t>Increase </a:t>
            </a:r>
            <a:r>
              <a:rPr lang="en-GB" altLang="en-US" sz="2400" dirty="0">
                <a:solidFill>
                  <a:schemeClr val="tx1"/>
                </a:solidFill>
                <a:latin typeface="Myriad Pro" panose="020B0503030403020204" pitchFamily="34" charset="0"/>
              </a:rPr>
              <a:t>perceived seriousness of threat</a:t>
            </a:r>
          </a:p>
          <a:p>
            <a:pPr eaLnBrk="1" hangingPunct="1">
              <a:lnSpc>
                <a:spcPct val="80000"/>
              </a:lnSpc>
            </a:pPr>
            <a:r>
              <a:rPr lang="en-GB" altLang="en-US" sz="2400" dirty="0" smtClean="0">
                <a:solidFill>
                  <a:schemeClr val="tx1"/>
                </a:solidFill>
                <a:latin typeface="Myriad Pro" panose="020B0503030403020204" pitchFamily="34" charset="0"/>
              </a:rPr>
              <a:t>Increase </a:t>
            </a:r>
            <a:r>
              <a:rPr lang="en-GB" altLang="en-US" sz="2400" dirty="0">
                <a:solidFill>
                  <a:schemeClr val="tx1"/>
                </a:solidFill>
                <a:latin typeface="Myriad Pro" panose="020B0503030403020204" pitchFamily="34" charset="0"/>
              </a:rPr>
              <a:t>perceived susceptibility to threat</a:t>
            </a:r>
          </a:p>
          <a:p>
            <a:pPr eaLnBrk="1" hangingPunct="1">
              <a:lnSpc>
                <a:spcPct val="80000"/>
              </a:lnSpc>
            </a:pPr>
            <a:r>
              <a:rPr lang="en-GB" altLang="en-US" sz="2400" dirty="0" smtClean="0">
                <a:solidFill>
                  <a:schemeClr val="tx1"/>
                </a:solidFill>
                <a:latin typeface="Myriad Pro" panose="020B0503030403020204" pitchFamily="34" charset="0"/>
              </a:rPr>
              <a:t>Increase </a:t>
            </a:r>
            <a:r>
              <a:rPr lang="en-GB" altLang="en-US" sz="2400" dirty="0">
                <a:solidFill>
                  <a:schemeClr val="tx1"/>
                </a:solidFill>
                <a:latin typeface="Myriad Pro" panose="020B0503030403020204" pitchFamily="34" charset="0"/>
              </a:rPr>
              <a:t>knowledge of solutions</a:t>
            </a:r>
          </a:p>
          <a:p>
            <a:pPr eaLnBrk="1" hangingPunct="1">
              <a:lnSpc>
                <a:spcPct val="80000"/>
              </a:lnSpc>
            </a:pPr>
            <a:r>
              <a:rPr lang="en-GB" altLang="en-US" sz="2400" dirty="0" smtClean="0">
                <a:solidFill>
                  <a:schemeClr val="tx1"/>
                </a:solidFill>
                <a:latin typeface="Myriad Pro" panose="020B0503030403020204" pitchFamily="34" charset="0"/>
              </a:rPr>
              <a:t>Model </a:t>
            </a:r>
            <a:r>
              <a:rPr lang="en-GB" altLang="en-US" sz="2400" dirty="0">
                <a:solidFill>
                  <a:schemeClr val="tx1"/>
                </a:solidFill>
                <a:latin typeface="Myriad Pro" panose="020B0503030403020204" pitchFamily="34" charset="0"/>
              </a:rPr>
              <a:t>response </a:t>
            </a:r>
            <a:r>
              <a:rPr lang="en-GB" altLang="en-US" sz="2400" dirty="0" err="1">
                <a:solidFill>
                  <a:schemeClr val="tx1"/>
                </a:solidFill>
                <a:latin typeface="Myriad Pro" panose="020B0503030403020204" pitchFamily="34" charset="0"/>
              </a:rPr>
              <a:t>behaviors</a:t>
            </a:r>
            <a:endParaRPr lang="en-GB" altLang="en-US" sz="2400" dirty="0">
              <a:solidFill>
                <a:schemeClr val="tx1"/>
              </a:solidFill>
              <a:latin typeface="Myriad Pro" panose="020B0503030403020204" pitchFamily="34" charset="0"/>
            </a:endParaRPr>
          </a:p>
          <a:p>
            <a:pPr eaLnBrk="1" hangingPunct="1">
              <a:lnSpc>
                <a:spcPct val="80000"/>
              </a:lnSpc>
            </a:pPr>
            <a:r>
              <a:rPr lang="en-GB" altLang="en-US" sz="2400" dirty="0" smtClean="0">
                <a:solidFill>
                  <a:schemeClr val="tx1"/>
                </a:solidFill>
                <a:latin typeface="Myriad Pro" panose="020B0503030403020204" pitchFamily="34" charset="0"/>
              </a:rPr>
              <a:t>Show </a:t>
            </a:r>
            <a:r>
              <a:rPr lang="en-GB" altLang="en-US" sz="2400" dirty="0">
                <a:solidFill>
                  <a:schemeClr val="tx1"/>
                </a:solidFill>
                <a:latin typeface="Myriad Pro" panose="020B0503030403020204" pitchFamily="34" charset="0"/>
              </a:rPr>
              <a:t>how others have overcome barriers to response</a:t>
            </a:r>
          </a:p>
        </p:txBody>
      </p:sp>
    </p:spTree>
    <p:extLst>
      <p:ext uri="{BB962C8B-B14F-4D97-AF65-F5344CB8AC3E}">
        <p14:creationId xmlns:p14="http://schemas.microsoft.com/office/powerpoint/2010/main" val="330291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Ideation Theory of Communication Reminder</a:t>
            </a:r>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endParaRPr lang="en-GB" altLang="en-US" sz="2400" dirty="0">
              <a:solidFill>
                <a:schemeClr val="tx1"/>
              </a:solidFill>
              <a:latin typeface="Myriad Pro" panose="020B0503030403020204" pitchFamily="34" charset="0"/>
            </a:endParaRPr>
          </a:p>
        </p:txBody>
      </p:sp>
      <p:grpSp>
        <p:nvGrpSpPr>
          <p:cNvPr id="5" name="Group 6"/>
          <p:cNvGrpSpPr>
            <a:grpSpLocks/>
          </p:cNvGrpSpPr>
          <p:nvPr/>
        </p:nvGrpSpPr>
        <p:grpSpPr bwMode="auto">
          <a:xfrm>
            <a:off x="5537252" y="4313238"/>
            <a:ext cx="1376362" cy="1135062"/>
            <a:chOff x="2945" y="3005"/>
            <a:chExt cx="867" cy="715"/>
          </a:xfrm>
        </p:grpSpPr>
        <p:sp>
          <p:nvSpPr>
            <p:cNvPr id="6" name="Line 7"/>
            <p:cNvSpPr>
              <a:spLocks noChangeShapeType="1"/>
            </p:cNvSpPr>
            <p:nvPr/>
          </p:nvSpPr>
          <p:spPr bwMode="auto">
            <a:xfrm flipH="1" flipV="1">
              <a:off x="3192" y="3005"/>
              <a:ext cx="620" cy="226"/>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7" name="Line 8"/>
            <p:cNvSpPr>
              <a:spLocks noChangeShapeType="1"/>
            </p:cNvSpPr>
            <p:nvPr/>
          </p:nvSpPr>
          <p:spPr bwMode="auto">
            <a:xfrm flipH="1" flipV="1">
              <a:off x="2945" y="3196"/>
              <a:ext cx="458" cy="524"/>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sp>
        <p:nvSpPr>
          <p:cNvPr id="8" name="Line 9"/>
          <p:cNvSpPr>
            <a:spLocks noChangeShapeType="1"/>
          </p:cNvSpPr>
          <p:nvPr/>
        </p:nvSpPr>
        <p:spPr bwMode="auto">
          <a:xfrm>
            <a:off x="5265789" y="2286000"/>
            <a:ext cx="0" cy="1004888"/>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9" name="Text Box 10"/>
          <p:cNvSpPr txBox="1">
            <a:spLocks noChangeArrowheads="1"/>
          </p:cNvSpPr>
          <p:nvPr/>
        </p:nvSpPr>
        <p:spPr bwMode="auto">
          <a:xfrm>
            <a:off x="4519664" y="1920875"/>
            <a:ext cx="1447800" cy="366713"/>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Knowledge</a:t>
            </a:r>
          </a:p>
        </p:txBody>
      </p:sp>
      <p:sp>
        <p:nvSpPr>
          <p:cNvPr id="10" name="Text Box 11"/>
          <p:cNvSpPr txBox="1">
            <a:spLocks noChangeArrowheads="1"/>
          </p:cNvSpPr>
          <p:nvPr/>
        </p:nvSpPr>
        <p:spPr bwMode="auto">
          <a:xfrm>
            <a:off x="6015089" y="2432050"/>
            <a:ext cx="1400175" cy="366713"/>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Attitudes</a:t>
            </a:r>
          </a:p>
        </p:txBody>
      </p:sp>
      <p:sp>
        <p:nvSpPr>
          <p:cNvPr id="11" name="Text Box 12"/>
          <p:cNvSpPr txBox="1">
            <a:spLocks noChangeArrowheads="1"/>
          </p:cNvSpPr>
          <p:nvPr/>
        </p:nvSpPr>
        <p:spPr bwMode="auto">
          <a:xfrm>
            <a:off x="6729464" y="3222625"/>
            <a:ext cx="1223963" cy="641350"/>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Self-Image</a:t>
            </a:r>
          </a:p>
        </p:txBody>
      </p:sp>
      <p:sp>
        <p:nvSpPr>
          <p:cNvPr id="12" name="Text Box 13"/>
          <p:cNvSpPr txBox="1">
            <a:spLocks noChangeArrowheads="1"/>
          </p:cNvSpPr>
          <p:nvPr/>
        </p:nvSpPr>
        <p:spPr bwMode="auto">
          <a:xfrm>
            <a:off x="6729464" y="4422775"/>
            <a:ext cx="1568450" cy="641350"/>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Perceived Risk</a:t>
            </a:r>
          </a:p>
        </p:txBody>
      </p:sp>
      <p:sp>
        <p:nvSpPr>
          <p:cNvPr id="13" name="Text Box 14"/>
          <p:cNvSpPr txBox="1">
            <a:spLocks noChangeArrowheads="1"/>
          </p:cNvSpPr>
          <p:nvPr/>
        </p:nvSpPr>
        <p:spPr bwMode="auto">
          <a:xfrm>
            <a:off x="3429052" y="5241925"/>
            <a:ext cx="1204912" cy="641350"/>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Self-Efficacy</a:t>
            </a:r>
          </a:p>
        </p:txBody>
      </p:sp>
      <p:sp>
        <p:nvSpPr>
          <p:cNvPr id="14" name="Text Box 15"/>
          <p:cNvSpPr txBox="1">
            <a:spLocks noChangeArrowheads="1"/>
          </p:cNvSpPr>
          <p:nvPr/>
        </p:nvSpPr>
        <p:spPr bwMode="auto">
          <a:xfrm>
            <a:off x="5984927" y="5427663"/>
            <a:ext cx="1006475" cy="366712"/>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Norms</a:t>
            </a:r>
          </a:p>
        </p:txBody>
      </p:sp>
      <p:sp>
        <p:nvSpPr>
          <p:cNvPr id="15" name="Text Box 16"/>
          <p:cNvSpPr txBox="1">
            <a:spLocks noChangeArrowheads="1"/>
          </p:cNvSpPr>
          <p:nvPr/>
        </p:nvSpPr>
        <p:spPr bwMode="auto">
          <a:xfrm>
            <a:off x="2547989" y="4524375"/>
            <a:ext cx="1362075" cy="366713"/>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Emotion</a:t>
            </a:r>
          </a:p>
        </p:txBody>
      </p:sp>
      <p:sp>
        <p:nvSpPr>
          <p:cNvPr id="16" name="Text Box 17"/>
          <p:cNvSpPr txBox="1">
            <a:spLocks noChangeArrowheads="1"/>
          </p:cNvSpPr>
          <p:nvPr/>
        </p:nvSpPr>
        <p:spPr bwMode="auto">
          <a:xfrm>
            <a:off x="2233664" y="3222625"/>
            <a:ext cx="1381125" cy="641350"/>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Social Influence</a:t>
            </a:r>
          </a:p>
        </p:txBody>
      </p:sp>
      <p:sp>
        <p:nvSpPr>
          <p:cNvPr id="17" name="Text Box 18"/>
          <p:cNvSpPr txBox="1">
            <a:spLocks noChangeArrowheads="1"/>
          </p:cNvSpPr>
          <p:nvPr/>
        </p:nvSpPr>
        <p:spPr bwMode="auto">
          <a:xfrm>
            <a:off x="2538464" y="2225675"/>
            <a:ext cx="1577975" cy="641350"/>
          </a:xfrm>
          <a:prstGeom prst="rect">
            <a:avLst/>
          </a:prstGeom>
          <a:noFill/>
          <a:ln w="12700">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Bef>
                <a:spcPct val="50000"/>
              </a:spcBef>
              <a:defRPr/>
            </a:pPr>
            <a:r>
              <a:rPr lang="en-US" altLang="en-US" sz="1800" b="1">
                <a:solidFill>
                  <a:srgbClr val="000000"/>
                </a:solidFill>
                <a:effectLst>
                  <a:outerShdw blurRad="38100" dist="38100" dir="2700000" algn="tl">
                    <a:srgbClr val="C0C0C0"/>
                  </a:outerShdw>
                </a:effectLst>
                <a:cs typeface="Arial" pitchFamily="34" charset="0"/>
              </a:rPr>
              <a:t>Personal Advocacy </a:t>
            </a:r>
          </a:p>
        </p:txBody>
      </p:sp>
      <p:sp>
        <p:nvSpPr>
          <p:cNvPr id="18" name="Oval 19"/>
          <p:cNvSpPr>
            <a:spLocks noChangeArrowheads="1"/>
          </p:cNvSpPr>
          <p:nvPr/>
        </p:nvSpPr>
        <p:spPr bwMode="auto">
          <a:xfrm>
            <a:off x="4400602" y="3273425"/>
            <a:ext cx="1624012" cy="1403350"/>
          </a:xfrm>
          <a:prstGeom prst="ellipse">
            <a:avLst/>
          </a:prstGeom>
          <a:solidFill>
            <a:srgbClr val="CC9900"/>
          </a:solidFill>
          <a:ln w="12700">
            <a:solidFill>
              <a:srgbClr val="C62145"/>
            </a:solidFill>
            <a:round/>
            <a:headEnd/>
            <a:tailEnd/>
          </a:ln>
        </p:spPr>
        <p:txBody>
          <a:bodyPr wrap="none" anchor="ct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eaLnBrk="1" hangingPunct="1">
              <a:spcBef>
                <a:spcPct val="0"/>
              </a:spcBef>
              <a:buClr>
                <a:srgbClr val="5B92E5"/>
              </a:buClr>
              <a:buFont typeface="Wingdings" panose="05000000000000000000" pitchFamily="2" charset="2"/>
              <a:buChar char="n"/>
            </a:pPr>
            <a:endParaRPr lang="en-US" altLang="en-US" sz="2600" b="1">
              <a:solidFill>
                <a:srgbClr val="000000"/>
              </a:solidFill>
              <a:latin typeface="Myriad Pro" panose="020B0503030403020204" pitchFamily="34" charset="0"/>
            </a:endParaRPr>
          </a:p>
        </p:txBody>
      </p:sp>
      <p:sp>
        <p:nvSpPr>
          <p:cNvPr id="19" name="Text Box 20"/>
          <p:cNvSpPr txBox="1">
            <a:spLocks noChangeArrowheads="1"/>
          </p:cNvSpPr>
          <p:nvPr/>
        </p:nvSpPr>
        <p:spPr bwMode="auto">
          <a:xfrm>
            <a:off x="4446639" y="3810000"/>
            <a:ext cx="1749425" cy="396875"/>
          </a:xfrm>
          <a:prstGeom prst="rect">
            <a:avLst/>
          </a:prstGeom>
          <a:noFill/>
          <a:ln w="12700">
            <a:noFill/>
            <a:miter lim="800000"/>
            <a:headEnd/>
            <a:tailEnd/>
          </a:ln>
          <a:effectLst/>
        </p:spPr>
        <p:txBody>
          <a:bodyPr>
            <a:spAutoFit/>
          </a:bodyPr>
          <a:lstStyle/>
          <a:p>
            <a:pPr>
              <a:spcBef>
                <a:spcPct val="50000"/>
              </a:spcBef>
              <a:defRPr/>
            </a:pPr>
            <a:r>
              <a:rPr lang="en-US" sz="2000" b="1" dirty="0">
                <a:solidFill>
                  <a:srgbClr val="000000"/>
                </a:solidFill>
                <a:effectLst>
                  <a:outerShdw blurRad="38100" dist="38100" dir="2700000" algn="tl">
                    <a:srgbClr val="DDDDDD"/>
                  </a:outerShdw>
                </a:effectLst>
                <a:latin typeface="Arial" charset="0"/>
                <a:ea typeface="Arial" charset="0"/>
                <a:cs typeface="Arial" charset="0"/>
              </a:rPr>
              <a:t>BEHAVIOR</a:t>
            </a:r>
            <a:endParaRPr lang="en-US" sz="2000" dirty="0">
              <a:solidFill>
                <a:srgbClr val="000000"/>
              </a:solidFill>
              <a:effectLst>
                <a:outerShdw blurRad="38100" dist="38100" dir="2700000" algn="tl">
                  <a:srgbClr val="DDDDDD"/>
                </a:outerShdw>
              </a:effectLst>
              <a:latin typeface="Arial" charset="0"/>
              <a:ea typeface="Arial" charset="0"/>
              <a:cs typeface="Arial" charset="0"/>
            </a:endParaRPr>
          </a:p>
        </p:txBody>
      </p:sp>
      <p:sp>
        <p:nvSpPr>
          <p:cNvPr id="20" name="Line 21"/>
          <p:cNvSpPr>
            <a:spLocks noChangeShapeType="1"/>
          </p:cNvSpPr>
          <p:nvPr/>
        </p:nvSpPr>
        <p:spPr bwMode="auto">
          <a:xfrm flipH="1">
            <a:off x="5772202" y="2762250"/>
            <a:ext cx="787400" cy="679450"/>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21" name="Line 22"/>
          <p:cNvSpPr>
            <a:spLocks noChangeShapeType="1"/>
          </p:cNvSpPr>
          <p:nvPr/>
        </p:nvSpPr>
        <p:spPr bwMode="auto">
          <a:xfrm flipH="1">
            <a:off x="6051602" y="3517900"/>
            <a:ext cx="884237" cy="339725"/>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22" name="Line 23"/>
          <p:cNvSpPr>
            <a:spLocks noChangeShapeType="1"/>
          </p:cNvSpPr>
          <p:nvPr/>
        </p:nvSpPr>
        <p:spPr bwMode="auto">
          <a:xfrm flipV="1">
            <a:off x="4305352" y="4611688"/>
            <a:ext cx="590550" cy="776287"/>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23" name="Line 24"/>
          <p:cNvSpPr>
            <a:spLocks noChangeShapeType="1"/>
          </p:cNvSpPr>
          <p:nvPr/>
        </p:nvSpPr>
        <p:spPr bwMode="auto">
          <a:xfrm flipV="1">
            <a:off x="3668764" y="4256088"/>
            <a:ext cx="787400" cy="398462"/>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24" name="Line 25"/>
          <p:cNvSpPr>
            <a:spLocks noChangeShapeType="1"/>
          </p:cNvSpPr>
          <p:nvPr/>
        </p:nvSpPr>
        <p:spPr bwMode="auto">
          <a:xfrm>
            <a:off x="3495727" y="3632200"/>
            <a:ext cx="944562" cy="150813"/>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25" name="Line 26"/>
          <p:cNvSpPr>
            <a:spLocks noChangeShapeType="1"/>
          </p:cNvSpPr>
          <p:nvPr/>
        </p:nvSpPr>
        <p:spPr bwMode="auto">
          <a:xfrm>
            <a:off x="3610027" y="2874963"/>
            <a:ext cx="1081087" cy="587375"/>
          </a:xfrm>
          <a:prstGeom prst="line">
            <a:avLst/>
          </a:prstGeom>
          <a:noFill/>
          <a:ln w="57150">
            <a:solidFill>
              <a:srgbClr val="C62145"/>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26" name="Text Box 27"/>
          <p:cNvSpPr txBox="1">
            <a:spLocks noChangeArrowheads="1"/>
          </p:cNvSpPr>
          <p:nvPr/>
        </p:nvSpPr>
        <p:spPr bwMode="auto">
          <a:xfrm>
            <a:off x="8443964" y="1752600"/>
            <a:ext cx="182086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50000"/>
              </a:spcBef>
              <a:buFontTx/>
              <a:buNone/>
            </a:pPr>
            <a:r>
              <a:rPr lang="en-US" altLang="en-US" sz="2000" b="1">
                <a:solidFill>
                  <a:srgbClr val="C62145"/>
                </a:solidFill>
                <a:cs typeface="Arial" panose="020B0604020202020204" pitchFamily="34" charset="0"/>
              </a:rPr>
              <a:t>Implies simultaneous effect of all influences.</a:t>
            </a:r>
            <a:endParaRPr lang="en-US" altLang="en-US" sz="2400" b="1">
              <a:solidFill>
                <a:srgbClr val="C62145"/>
              </a:solidFill>
              <a:cs typeface="Arial" panose="020B0604020202020204" pitchFamily="34" charset="0"/>
            </a:endParaRPr>
          </a:p>
        </p:txBody>
      </p:sp>
      <p:sp>
        <p:nvSpPr>
          <p:cNvPr id="27" name="Text Box 28"/>
          <p:cNvSpPr txBox="1">
            <a:spLocks noChangeArrowheads="1"/>
          </p:cNvSpPr>
          <p:nvPr/>
        </p:nvSpPr>
        <p:spPr bwMode="auto">
          <a:xfrm>
            <a:off x="8253464" y="4892675"/>
            <a:ext cx="220186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50000"/>
              </a:spcBef>
              <a:buFontTx/>
              <a:buNone/>
            </a:pPr>
            <a:r>
              <a:rPr lang="en-US" altLang="en-US" sz="2000" b="1">
                <a:solidFill>
                  <a:srgbClr val="C62145"/>
                </a:solidFill>
                <a:cs typeface="Arial" panose="020B0604020202020204" pitchFamily="34" charset="0"/>
              </a:rPr>
              <a:t>Implies that communication can affect all of these factors.</a:t>
            </a:r>
            <a:endParaRPr lang="en-US" altLang="en-US" sz="2400" b="1">
              <a:solidFill>
                <a:srgbClr val="C62145"/>
              </a:solidFill>
              <a:cs typeface="Arial" panose="020B0604020202020204" pitchFamily="34" charset="0"/>
            </a:endParaRPr>
          </a:p>
        </p:txBody>
      </p:sp>
    </p:spTree>
    <p:extLst>
      <p:ext uri="{BB962C8B-B14F-4D97-AF65-F5344CB8AC3E}">
        <p14:creationId xmlns:p14="http://schemas.microsoft.com/office/powerpoint/2010/main" val="2844196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997530" y="609600"/>
            <a:ext cx="10397067" cy="1143000"/>
          </a:xfrm>
        </p:spPr>
        <p:txBody>
          <a:bodyPr/>
          <a:lstStyle/>
          <a:p>
            <a:r>
              <a:rPr lang="en-GB" altLang="en-US" dirty="0" smtClean="0"/>
              <a:t>So now…</a:t>
            </a:r>
            <a:endParaRPr lang="en-GB" altLang="en-US" dirty="0"/>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r>
              <a:rPr lang="en-GB" altLang="en-US" dirty="0" smtClean="0">
                <a:solidFill>
                  <a:schemeClr val="tx1"/>
                </a:solidFill>
                <a:latin typeface="Myriad Pro" panose="020B0503030403020204" pitchFamily="34" charset="0"/>
              </a:rPr>
              <a:t>	Lets Play</a:t>
            </a:r>
          </a:p>
          <a:p>
            <a:pPr marL="0" indent="0" eaLnBrk="1" hangingPunct="1">
              <a:lnSpc>
                <a:spcPct val="80000"/>
              </a:lnSpc>
              <a:buNone/>
            </a:pPr>
            <a:endParaRPr lang="en-GB" altLang="en-US" b="1" dirty="0">
              <a:solidFill>
                <a:srgbClr val="AC4811"/>
              </a:solidFill>
              <a:latin typeface="Myriad Pro" panose="020B0503030403020204" pitchFamily="34" charset="0"/>
            </a:endParaRPr>
          </a:p>
          <a:p>
            <a:pPr marL="0" indent="0" algn="ctr" eaLnBrk="1" hangingPunct="1">
              <a:lnSpc>
                <a:spcPct val="80000"/>
              </a:lnSpc>
              <a:buNone/>
            </a:pPr>
            <a:r>
              <a:rPr lang="en-GB" altLang="en-US" sz="5400" b="1" dirty="0" smtClean="0">
                <a:solidFill>
                  <a:srgbClr val="AC4811"/>
                </a:solidFill>
                <a:latin typeface="Myriad Pro" panose="020B0503030403020204" pitchFamily="34" charset="0"/>
              </a:rPr>
              <a:t>Find the Theory</a:t>
            </a:r>
            <a:endParaRPr lang="en-GB" altLang="en-US" sz="5400" b="1" dirty="0">
              <a:solidFill>
                <a:srgbClr val="AC4811"/>
              </a:solidFill>
              <a:latin typeface="Myriad Pro" panose="020B0503030403020204" pitchFamily="34" charset="0"/>
            </a:endParaRPr>
          </a:p>
        </p:txBody>
      </p:sp>
    </p:spTree>
    <p:extLst>
      <p:ext uri="{BB962C8B-B14F-4D97-AF65-F5344CB8AC3E}">
        <p14:creationId xmlns:p14="http://schemas.microsoft.com/office/powerpoint/2010/main" val="175533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What is theory?</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b="1" dirty="0">
                <a:latin typeface="Myriad Pro" panose="020B0503030403020204" pitchFamily="34" charset="0"/>
              </a:rPr>
              <a:t>An explanation of a process or phenomenon based on systematic observation…</a:t>
            </a:r>
          </a:p>
          <a:p>
            <a:pPr marL="609600" indent="-609600" eaLnBrk="1" hangingPunct="1">
              <a:lnSpc>
                <a:spcPct val="80000"/>
              </a:lnSpc>
            </a:pPr>
            <a:endParaRPr lang="en-GB" altLang="en-US" b="1" dirty="0">
              <a:latin typeface="Myriad Pro" panose="020B0503030403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Emphasis of Core Theories</a:t>
            </a:r>
            <a:endParaRPr lang="en-US" altLang="en-US" dirty="0" smtClean="0"/>
          </a:p>
        </p:txBody>
      </p:sp>
      <p:graphicFrame>
        <p:nvGraphicFramePr>
          <p:cNvPr id="8" name="Group 3"/>
          <p:cNvGraphicFramePr>
            <a:graphicFrameLocks noGrp="1"/>
          </p:cNvGraphicFramePr>
          <p:nvPr>
            <p:extLst>
              <p:ext uri="{D42A27DB-BD31-4B8C-83A1-F6EECF244321}">
                <p14:modId xmlns:p14="http://schemas.microsoft.com/office/powerpoint/2010/main" val="4213873811"/>
              </p:ext>
            </p:extLst>
          </p:nvPr>
        </p:nvGraphicFramePr>
        <p:xfrm>
          <a:off x="2002366" y="2058986"/>
          <a:ext cx="8153400" cy="4037014"/>
        </p:xfrm>
        <a:graphic>
          <a:graphicData uri="http://schemas.openxmlformats.org/drawingml/2006/table">
            <a:tbl>
              <a:tblPr/>
              <a:tblGrid>
                <a:gridCol w="21336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3200400">
                  <a:extLst>
                    <a:ext uri="{9D8B030D-6E8A-4147-A177-3AD203B41FA5}">
                      <a16:colId xmlns:a16="http://schemas.microsoft.com/office/drawing/2014/main" val="20002"/>
                    </a:ext>
                  </a:extLst>
                </a:gridCol>
              </a:tblGrid>
              <a:tr h="481017">
                <a:tc>
                  <a:txBody>
                    <a:bodyPr/>
                    <a:lstStyle/>
                    <a:p>
                      <a:pPr marL="0" marR="0" lvl="0" indent="0" algn="ctr"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2200" b="0" i="0" u="none" strike="noStrike" cap="none" normalizeH="0" baseline="0" dirty="0" smtClean="0">
                          <a:ln>
                            <a:noFill/>
                          </a:ln>
                          <a:solidFill>
                            <a:srgbClr val="00005C"/>
                          </a:solidFill>
                          <a:effectLst/>
                          <a:latin typeface="Arial" charset="0"/>
                          <a:cs typeface="Arial" charset="0"/>
                        </a:rPr>
                        <a:t>Theory</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2200" b="0" i="0" u="none" strike="noStrike" cap="none" normalizeH="0" baseline="0" dirty="0" smtClean="0">
                          <a:ln>
                            <a:noFill/>
                          </a:ln>
                          <a:solidFill>
                            <a:srgbClr val="00005C"/>
                          </a:solidFill>
                          <a:effectLst/>
                          <a:latin typeface="Arial" charset="0"/>
                          <a:cs typeface="Arial" charset="0"/>
                        </a:rPr>
                        <a:t>Emphasis</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2200" b="0" i="0" u="none" strike="noStrike" cap="none" normalizeH="0" baseline="0" dirty="0" smtClean="0">
                          <a:ln>
                            <a:noFill/>
                          </a:ln>
                          <a:solidFill>
                            <a:srgbClr val="00005C"/>
                          </a:solidFill>
                          <a:effectLst/>
                          <a:latin typeface="Arial" charset="0"/>
                          <a:cs typeface="Arial" charset="0"/>
                        </a:rPr>
                        <a:t>Type of change needed</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4397">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Reasoned Action (Planned Behavior)</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Cognition, rational decision-making</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endParaRPr kumimoji="0" lang="en-US" sz="1800" b="0" i="0" u="none" strike="noStrike" cap="none" normalizeH="0" baseline="0" dirty="0" smtClean="0">
                        <a:ln>
                          <a:noFill/>
                        </a:ln>
                        <a:solidFill>
                          <a:srgbClr val="00005C"/>
                        </a:solidFill>
                        <a:effectLst/>
                        <a:latin typeface="Arial" charset="0"/>
                        <a:cs typeface="Arial" charset="0"/>
                      </a:endParaRP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4397">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Extended Parallel Processing (Fear Management)</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Interaction between cognition &amp; emotion</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endParaRPr kumimoji="0" lang="en-US" sz="1800" b="0" i="0" u="none" strike="noStrike" cap="none" normalizeH="0" baseline="0" dirty="0" smtClean="0">
                        <a:ln>
                          <a:noFill/>
                        </a:ln>
                        <a:solidFill>
                          <a:srgbClr val="00005C"/>
                        </a:solidFill>
                        <a:effectLst/>
                        <a:latin typeface="Arial" charset="0"/>
                        <a:cs typeface="Arial" charset="0"/>
                      </a:endParaRP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4397">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smtClean="0">
                          <a:ln>
                            <a:noFill/>
                          </a:ln>
                          <a:solidFill>
                            <a:srgbClr val="00005C"/>
                          </a:solidFill>
                          <a:effectLst/>
                          <a:latin typeface="Arial" charset="0"/>
                          <a:cs typeface="Arial" charset="0"/>
                        </a:rPr>
                        <a:t>Observational learning (Social learning)</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Social comparison &amp; social influence</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endParaRPr kumimoji="0" lang="en-US" sz="1800" b="0" i="0" u="none" strike="noStrike" cap="none" normalizeH="0" baseline="0" dirty="0" smtClean="0">
                        <a:ln>
                          <a:noFill/>
                        </a:ln>
                        <a:solidFill>
                          <a:srgbClr val="00005C"/>
                        </a:solidFill>
                        <a:effectLst/>
                        <a:latin typeface="Arial" charset="0"/>
                        <a:cs typeface="Arial" charset="0"/>
                      </a:endParaRP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12806">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Diffusion of Innovations</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r>
                        <a:rPr kumimoji="0" lang="en-US" sz="1800" b="0" i="0" u="none" strike="noStrike" cap="none" normalizeH="0" baseline="0" dirty="0" smtClean="0">
                          <a:ln>
                            <a:noFill/>
                          </a:ln>
                          <a:solidFill>
                            <a:srgbClr val="00005C"/>
                          </a:solidFill>
                          <a:effectLst/>
                          <a:latin typeface="Arial" charset="0"/>
                          <a:cs typeface="Arial" charset="0"/>
                        </a:rPr>
                        <a:t>Social structure; social networks</a:t>
                      </a: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D27C00"/>
                        </a:buClr>
                        <a:buSzTx/>
                        <a:buFont typeface="Times" pitchFamily="18" charset="0"/>
                        <a:buNone/>
                        <a:tabLst/>
                      </a:pPr>
                      <a:endParaRPr kumimoji="0" lang="en-US" sz="1800" b="0" i="0" u="none" strike="noStrike" cap="none" normalizeH="0" baseline="0" dirty="0" smtClean="0">
                        <a:ln>
                          <a:noFill/>
                        </a:ln>
                        <a:solidFill>
                          <a:srgbClr val="00005C"/>
                        </a:solidFill>
                        <a:effectLst/>
                        <a:latin typeface="Arial" charset="0"/>
                        <a:cs typeface="Arial" charset="0"/>
                      </a:endParaRPr>
                    </a:p>
                  </a:txBody>
                  <a:tcPr marL="91429" marR="91429"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 name="Text Box 23"/>
          <p:cNvSpPr txBox="1">
            <a:spLocks noChangeArrowheads="1"/>
          </p:cNvSpPr>
          <p:nvPr/>
        </p:nvSpPr>
        <p:spPr bwMode="auto">
          <a:xfrm>
            <a:off x="7848601" y="2516239"/>
            <a:ext cx="1381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eaLnBrk="1" hangingPunct="1">
              <a:spcBef>
                <a:spcPct val="0"/>
              </a:spcBef>
              <a:buClr>
                <a:schemeClr val="accent1"/>
              </a:buClr>
              <a:buFont typeface="Wingdings" panose="05000000000000000000" pitchFamily="2" charset="2"/>
              <a:buNone/>
            </a:pPr>
            <a:r>
              <a:rPr lang="en-US" altLang="en-US" sz="2000" b="1">
                <a:solidFill>
                  <a:srgbClr val="00005C"/>
                </a:solidFill>
                <a:latin typeface="Myriad Pro" panose="020B0503030403020204" pitchFamily="34" charset="0"/>
              </a:rPr>
              <a:t>More</a:t>
            </a:r>
          </a:p>
          <a:p>
            <a:pPr algn="ctr" eaLnBrk="1" hangingPunct="1">
              <a:spcBef>
                <a:spcPct val="0"/>
              </a:spcBef>
              <a:buClr>
                <a:schemeClr val="accent1"/>
              </a:buClr>
              <a:buFont typeface="Wingdings" panose="05000000000000000000" pitchFamily="2" charset="2"/>
              <a:buNone/>
            </a:pPr>
            <a:r>
              <a:rPr lang="en-US" altLang="en-US" sz="2000" b="1">
                <a:solidFill>
                  <a:srgbClr val="00005C"/>
                </a:solidFill>
                <a:latin typeface="Myriad Pro" panose="020B0503030403020204" pitchFamily="34" charset="0"/>
              </a:rPr>
              <a:t>Individual</a:t>
            </a:r>
          </a:p>
        </p:txBody>
      </p:sp>
      <p:sp>
        <p:nvSpPr>
          <p:cNvPr id="10" name="Text Box 24"/>
          <p:cNvSpPr txBox="1">
            <a:spLocks noChangeArrowheads="1"/>
          </p:cNvSpPr>
          <p:nvPr/>
        </p:nvSpPr>
        <p:spPr bwMode="auto">
          <a:xfrm>
            <a:off x="7413626" y="5262614"/>
            <a:ext cx="2279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lgn="ctr" eaLnBrk="1" hangingPunct="1">
              <a:spcBef>
                <a:spcPct val="0"/>
              </a:spcBef>
              <a:buClr>
                <a:schemeClr val="accent1"/>
              </a:buClr>
              <a:buFont typeface="Wingdings" panose="05000000000000000000" pitchFamily="2" charset="2"/>
              <a:buNone/>
            </a:pPr>
            <a:r>
              <a:rPr lang="en-US" altLang="en-US" sz="2000" b="1" dirty="0">
                <a:solidFill>
                  <a:srgbClr val="00005C"/>
                </a:solidFill>
                <a:latin typeface="Myriad Pro" panose="020B0503030403020204" pitchFamily="34" charset="0"/>
              </a:rPr>
              <a:t>More</a:t>
            </a:r>
          </a:p>
          <a:p>
            <a:pPr algn="ctr" eaLnBrk="1" hangingPunct="1">
              <a:spcBef>
                <a:spcPct val="0"/>
              </a:spcBef>
              <a:buClr>
                <a:schemeClr val="accent1"/>
              </a:buClr>
              <a:buFont typeface="Wingdings" panose="05000000000000000000" pitchFamily="2" charset="2"/>
              <a:buNone/>
            </a:pPr>
            <a:r>
              <a:rPr lang="en-US" altLang="en-US" sz="2000" b="1" dirty="0">
                <a:solidFill>
                  <a:srgbClr val="00005C"/>
                </a:solidFill>
                <a:latin typeface="Myriad Pro" panose="020B0503030403020204" pitchFamily="34" charset="0"/>
              </a:rPr>
              <a:t>Social &amp; Structural</a:t>
            </a:r>
          </a:p>
        </p:txBody>
      </p:sp>
      <p:cxnSp>
        <p:nvCxnSpPr>
          <p:cNvPr id="11" name="Straight Arrow Connector 10"/>
          <p:cNvCxnSpPr/>
          <p:nvPr/>
        </p:nvCxnSpPr>
        <p:spPr>
          <a:xfrm rot="16200000" flipH="1">
            <a:off x="7574758" y="4239470"/>
            <a:ext cx="1930400" cy="7937"/>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207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1. Theory of Reasoned Action (also theory of planned </a:t>
            </a:r>
            <a:r>
              <a:rPr lang="en-GB" altLang="en-US" dirty="0" smtClean="0"/>
              <a:t>behaviour )</a:t>
            </a:r>
            <a:endParaRPr lang="en-GB" altLang="en-US" dirty="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solidFill>
                  <a:schemeClr val="tx1"/>
                </a:solidFill>
                <a:latin typeface="Myriad Pro" panose="020B0503030403020204" pitchFamily="34" charset="0"/>
              </a:rPr>
              <a:t>Basic assumptions:</a:t>
            </a:r>
          </a:p>
          <a:p>
            <a:pPr marL="609600" indent="-609600" eaLnBrk="1" hangingPunct="1">
              <a:lnSpc>
                <a:spcPct val="80000"/>
              </a:lnSpc>
            </a:pPr>
            <a:r>
              <a:rPr lang="en-GB" altLang="en-US" dirty="0" smtClean="0">
                <a:solidFill>
                  <a:schemeClr val="tx1"/>
                </a:solidFill>
                <a:latin typeface="Myriad Pro" panose="020B0503030403020204" pitchFamily="34" charset="0"/>
              </a:rPr>
              <a:t>People </a:t>
            </a:r>
            <a:r>
              <a:rPr lang="en-GB" altLang="en-US" dirty="0">
                <a:solidFill>
                  <a:schemeClr val="tx1"/>
                </a:solidFill>
                <a:latin typeface="Myriad Pro" panose="020B0503030403020204" pitchFamily="34" charset="0"/>
              </a:rPr>
              <a:t>make decisions thoughtfully</a:t>
            </a:r>
          </a:p>
          <a:p>
            <a:pPr marL="609600" indent="-609600" eaLnBrk="1" hangingPunct="1">
              <a:lnSpc>
                <a:spcPct val="80000"/>
              </a:lnSpc>
            </a:pPr>
            <a:r>
              <a:rPr lang="en-GB" altLang="en-US" dirty="0" err="1" smtClean="0">
                <a:solidFill>
                  <a:schemeClr val="tx1"/>
                </a:solidFill>
                <a:latin typeface="Myriad Pro" panose="020B0503030403020204" pitchFamily="34" charset="0"/>
              </a:rPr>
              <a:t>Behavioral</a:t>
            </a:r>
            <a:r>
              <a:rPr lang="en-GB" altLang="en-US" dirty="0" smtClean="0">
                <a:solidFill>
                  <a:schemeClr val="tx1"/>
                </a:solidFill>
                <a:latin typeface="Myriad Pro" panose="020B0503030403020204" pitchFamily="34" charset="0"/>
              </a:rPr>
              <a:t> </a:t>
            </a:r>
            <a:r>
              <a:rPr lang="en-GB" altLang="en-US" dirty="0">
                <a:solidFill>
                  <a:schemeClr val="tx1"/>
                </a:solidFill>
                <a:latin typeface="Myriad Pro" panose="020B0503030403020204" pitchFamily="34" charset="0"/>
              </a:rPr>
              <a:t>decisions are based on</a:t>
            </a:r>
          </a:p>
          <a:p>
            <a:pPr marL="609600" indent="-609600" eaLnBrk="1" hangingPunct="1">
              <a:lnSpc>
                <a:spcPct val="80000"/>
              </a:lnSpc>
            </a:pPr>
            <a:r>
              <a:rPr lang="en-GB" altLang="en-US" dirty="0">
                <a:solidFill>
                  <a:schemeClr val="tx1"/>
                </a:solidFill>
                <a:latin typeface="Myriad Pro" panose="020B0503030403020204" pitchFamily="34" charset="0"/>
              </a:rPr>
              <a:t>- </a:t>
            </a:r>
            <a:r>
              <a:rPr lang="en-GB" altLang="en-US" b="1" dirty="0">
                <a:solidFill>
                  <a:srgbClr val="AC4811"/>
                </a:solidFill>
                <a:latin typeface="Myriad Pro" panose="020B0503030403020204" pitchFamily="34" charset="0"/>
              </a:rPr>
              <a:t>What people expect will</a:t>
            </a:r>
            <a:r>
              <a:rPr lang="en-GB" altLang="en-US" dirty="0">
                <a:solidFill>
                  <a:schemeClr val="tx1"/>
                </a:solidFill>
                <a:latin typeface="Myriad Pro" panose="020B0503030403020204" pitchFamily="34" charset="0"/>
              </a:rPr>
              <a:t> happen to them if they chose a particular action</a:t>
            </a:r>
          </a:p>
          <a:p>
            <a:pPr marL="609600" indent="-609600" eaLnBrk="1" hangingPunct="1">
              <a:lnSpc>
                <a:spcPct val="80000"/>
              </a:lnSpc>
            </a:pPr>
            <a:r>
              <a:rPr lang="en-GB" altLang="en-US" dirty="0">
                <a:solidFill>
                  <a:schemeClr val="tx1"/>
                </a:solidFill>
                <a:latin typeface="Myriad Pro" panose="020B0503030403020204" pitchFamily="34" charset="0"/>
              </a:rPr>
              <a:t>- What they think other people do or want them to do</a:t>
            </a:r>
          </a:p>
          <a:p>
            <a:pPr marL="609600" indent="-609600" eaLnBrk="1" hangingPunct="1">
              <a:lnSpc>
                <a:spcPct val="80000"/>
              </a:lnSpc>
            </a:pPr>
            <a:endParaRPr lang="en-GB" altLang="en-US" dirty="0">
              <a:solidFill>
                <a:schemeClr val="tx1"/>
              </a:solidFill>
              <a:latin typeface="Myriad Pro" panose="020B0503030403020204" pitchFamily="34" charset="0"/>
            </a:endParaRPr>
          </a:p>
        </p:txBody>
      </p:sp>
    </p:spTree>
    <p:extLst>
      <p:ext uri="{BB962C8B-B14F-4D97-AF65-F5344CB8AC3E}">
        <p14:creationId xmlns:p14="http://schemas.microsoft.com/office/powerpoint/2010/main" val="1163451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TRA: Beliefs, Evaluation, Motivation</a:t>
            </a:r>
          </a:p>
        </p:txBody>
      </p:sp>
      <p:sp>
        <p:nvSpPr>
          <p:cNvPr id="5" name="Text Box 2"/>
          <p:cNvSpPr txBox="1">
            <a:spLocks noChangeArrowheads="1"/>
          </p:cNvSpPr>
          <p:nvPr/>
        </p:nvSpPr>
        <p:spPr bwMode="auto">
          <a:xfrm>
            <a:off x="2217072" y="1736725"/>
            <a:ext cx="2667000" cy="107950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0"/>
              </a:spcBef>
              <a:buFontTx/>
              <a:buNone/>
            </a:pPr>
            <a:r>
              <a:rPr lang="en-US" altLang="en-US" sz="1600" b="1" dirty="0">
                <a:solidFill>
                  <a:srgbClr val="0000FF"/>
                </a:solidFill>
              </a:rPr>
              <a:t>Beliefs </a:t>
            </a:r>
            <a:r>
              <a:rPr lang="en-US" altLang="en-US" sz="1600" b="1" dirty="0">
                <a:solidFill>
                  <a:schemeClr val="tx1"/>
                </a:solidFill>
              </a:rPr>
              <a:t>that the behavior leads to certain </a:t>
            </a:r>
            <a:r>
              <a:rPr lang="en-US" altLang="en-US" sz="1600" b="1" dirty="0">
                <a:solidFill>
                  <a:srgbClr val="0000FF"/>
                </a:solidFill>
              </a:rPr>
              <a:t>outcomes </a:t>
            </a:r>
            <a:r>
              <a:rPr lang="en-US" altLang="en-US" sz="1600" b="1" dirty="0">
                <a:solidFill>
                  <a:schemeClr val="tx1"/>
                </a:solidFill>
              </a:rPr>
              <a:t>and </a:t>
            </a:r>
            <a:r>
              <a:rPr lang="en-US" altLang="en-US" sz="1600" b="1" dirty="0">
                <a:solidFill>
                  <a:srgbClr val="0000FF"/>
                </a:solidFill>
              </a:rPr>
              <a:t>evaluation</a:t>
            </a:r>
            <a:r>
              <a:rPr lang="en-US" altLang="en-US" sz="1600" b="1" dirty="0">
                <a:solidFill>
                  <a:schemeClr val="tx1"/>
                </a:solidFill>
              </a:rPr>
              <a:t> of these outcomes</a:t>
            </a:r>
          </a:p>
        </p:txBody>
      </p:sp>
      <p:sp>
        <p:nvSpPr>
          <p:cNvPr id="6" name="Text Box 3"/>
          <p:cNvSpPr txBox="1">
            <a:spLocks noChangeArrowheads="1"/>
          </p:cNvSpPr>
          <p:nvPr/>
        </p:nvSpPr>
        <p:spPr bwMode="auto">
          <a:xfrm>
            <a:off x="2217072" y="4575175"/>
            <a:ext cx="2667000" cy="1812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0"/>
              </a:spcBef>
              <a:buFontTx/>
              <a:buNone/>
            </a:pPr>
            <a:r>
              <a:rPr lang="en-US" altLang="en-US" sz="1600" b="1">
                <a:solidFill>
                  <a:srgbClr val="0000FF"/>
                </a:solidFill>
              </a:rPr>
              <a:t>Beliefs </a:t>
            </a:r>
            <a:r>
              <a:rPr lang="en-US" altLang="en-US" sz="1600" b="1">
                <a:solidFill>
                  <a:schemeClr val="tx1"/>
                </a:solidFill>
              </a:rPr>
              <a:t>that specific individuals or groups think person should or should not perform the behavior and </a:t>
            </a:r>
            <a:r>
              <a:rPr lang="en-US" altLang="en-US" sz="1600" b="1">
                <a:solidFill>
                  <a:srgbClr val="0000FF"/>
                </a:solidFill>
              </a:rPr>
              <a:t>motivation to comply </a:t>
            </a:r>
            <a:r>
              <a:rPr lang="en-US" altLang="en-US" sz="1600" b="1">
                <a:solidFill>
                  <a:schemeClr val="tx1"/>
                </a:solidFill>
              </a:rPr>
              <a:t>with the specific referents</a:t>
            </a:r>
          </a:p>
        </p:txBody>
      </p:sp>
      <p:sp>
        <p:nvSpPr>
          <p:cNvPr id="7" name="Text Box 4"/>
          <p:cNvSpPr txBox="1">
            <a:spLocks noChangeArrowheads="1"/>
          </p:cNvSpPr>
          <p:nvPr/>
        </p:nvSpPr>
        <p:spPr bwMode="auto">
          <a:xfrm>
            <a:off x="5417472" y="5064125"/>
            <a:ext cx="2057400" cy="830263"/>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0"/>
              </a:spcBef>
              <a:buFontTx/>
              <a:buNone/>
            </a:pPr>
            <a:r>
              <a:rPr lang="en-US" altLang="en-US" sz="1600" b="1">
                <a:solidFill>
                  <a:srgbClr val="0000FF"/>
                </a:solidFill>
              </a:rPr>
              <a:t>Subjective norm </a:t>
            </a:r>
            <a:r>
              <a:rPr lang="en-US" altLang="en-US" sz="1600" b="1">
                <a:solidFill>
                  <a:schemeClr val="tx1"/>
                </a:solidFill>
              </a:rPr>
              <a:t>regarding the behavior</a:t>
            </a:r>
          </a:p>
        </p:txBody>
      </p:sp>
      <p:sp>
        <p:nvSpPr>
          <p:cNvPr id="8" name="Text Box 5"/>
          <p:cNvSpPr txBox="1">
            <a:spLocks noChangeArrowheads="1"/>
          </p:cNvSpPr>
          <p:nvPr/>
        </p:nvSpPr>
        <p:spPr bwMode="auto">
          <a:xfrm>
            <a:off x="5417472" y="1981200"/>
            <a:ext cx="2057400" cy="58420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0"/>
              </a:spcBef>
              <a:buFontTx/>
              <a:buNone/>
            </a:pPr>
            <a:r>
              <a:rPr lang="en-US" altLang="en-US" sz="1600" b="1">
                <a:solidFill>
                  <a:srgbClr val="0000FF"/>
                </a:solidFill>
              </a:rPr>
              <a:t>Attitude </a:t>
            </a:r>
            <a:r>
              <a:rPr lang="en-US" altLang="en-US" sz="1600" b="1">
                <a:solidFill>
                  <a:schemeClr val="tx1"/>
                </a:solidFill>
              </a:rPr>
              <a:t>toward the behavior</a:t>
            </a:r>
          </a:p>
        </p:txBody>
      </p:sp>
      <p:sp>
        <p:nvSpPr>
          <p:cNvPr id="9" name="Text Box 6"/>
          <p:cNvSpPr txBox="1">
            <a:spLocks noChangeArrowheads="1"/>
          </p:cNvSpPr>
          <p:nvPr/>
        </p:nvSpPr>
        <p:spPr bwMode="auto">
          <a:xfrm>
            <a:off x="6957347" y="3694113"/>
            <a:ext cx="1828800" cy="338137"/>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0"/>
              </a:spcBef>
              <a:buFontTx/>
              <a:buNone/>
            </a:pPr>
            <a:r>
              <a:rPr lang="en-US" altLang="en-US" sz="1600" b="1">
                <a:solidFill>
                  <a:srgbClr val="0000FF"/>
                </a:solidFill>
              </a:rPr>
              <a:t>Intention </a:t>
            </a:r>
            <a:r>
              <a:rPr lang="en-US" altLang="en-US" sz="1600" b="1">
                <a:solidFill>
                  <a:schemeClr val="tx1"/>
                </a:solidFill>
              </a:rPr>
              <a:t>to act</a:t>
            </a:r>
          </a:p>
        </p:txBody>
      </p:sp>
      <p:sp>
        <p:nvSpPr>
          <p:cNvPr id="10" name="Text Box 7"/>
          <p:cNvSpPr txBox="1">
            <a:spLocks noChangeArrowheads="1"/>
          </p:cNvSpPr>
          <p:nvPr/>
        </p:nvSpPr>
        <p:spPr bwMode="auto">
          <a:xfrm>
            <a:off x="9333835" y="3695700"/>
            <a:ext cx="1219200" cy="338138"/>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2"/>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2"/>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2"/>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2"/>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2"/>
                </a:solidFill>
                <a:latin typeface="Arial" panose="020B0604020202020204" pitchFamily="34" charset="0"/>
                <a:ea typeface="MS PGothic" panose="020B0600070205080204" pitchFamily="34" charset="-128"/>
              </a:defRPr>
            </a:lvl5pPr>
            <a:lvl6pPr marL="25146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6pPr>
            <a:lvl7pPr marL="29718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7pPr>
            <a:lvl8pPr marL="34290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8pPr>
            <a:lvl9pPr marL="3886200" indent="-228600" fontAlgn="base">
              <a:spcBef>
                <a:spcPct val="20000"/>
              </a:spcBef>
              <a:spcAft>
                <a:spcPct val="0"/>
              </a:spcAft>
              <a:buChar char="»"/>
              <a:defRPr sz="2000">
                <a:solidFill>
                  <a:schemeClr val="tx2"/>
                </a:solidFill>
                <a:latin typeface="Arial" panose="020B0604020202020204" pitchFamily="34" charset="0"/>
                <a:ea typeface="MS PGothic" panose="020B0600070205080204" pitchFamily="34" charset="-128"/>
              </a:defRPr>
            </a:lvl9pPr>
          </a:lstStyle>
          <a:p>
            <a:pPr>
              <a:spcBef>
                <a:spcPct val="0"/>
              </a:spcBef>
              <a:buFontTx/>
              <a:buNone/>
            </a:pPr>
            <a:r>
              <a:rPr lang="en-US" altLang="en-US" sz="1600" b="1">
                <a:solidFill>
                  <a:srgbClr val="0000FF"/>
                </a:solidFill>
              </a:rPr>
              <a:t>Behavior</a:t>
            </a:r>
          </a:p>
        </p:txBody>
      </p:sp>
      <p:sp>
        <p:nvSpPr>
          <p:cNvPr id="11" name="Line 8"/>
          <p:cNvSpPr>
            <a:spLocks noChangeShapeType="1"/>
          </p:cNvSpPr>
          <p:nvPr/>
        </p:nvSpPr>
        <p:spPr bwMode="auto">
          <a:xfrm>
            <a:off x="4884072" y="2212975"/>
            <a:ext cx="533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2" name="Line 9"/>
          <p:cNvSpPr>
            <a:spLocks noChangeShapeType="1"/>
          </p:cNvSpPr>
          <p:nvPr/>
        </p:nvSpPr>
        <p:spPr bwMode="auto">
          <a:xfrm>
            <a:off x="4884072" y="5489575"/>
            <a:ext cx="533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3" name="Line 10"/>
          <p:cNvSpPr>
            <a:spLocks noChangeShapeType="1"/>
          </p:cNvSpPr>
          <p:nvPr/>
        </p:nvSpPr>
        <p:spPr bwMode="auto">
          <a:xfrm>
            <a:off x="8800435" y="3889375"/>
            <a:ext cx="533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4" name="Line 11"/>
          <p:cNvSpPr>
            <a:spLocks noChangeShapeType="1"/>
          </p:cNvSpPr>
          <p:nvPr/>
        </p:nvSpPr>
        <p:spPr bwMode="auto">
          <a:xfrm>
            <a:off x="6789072" y="2593975"/>
            <a:ext cx="914400" cy="914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5" name="Line 12"/>
          <p:cNvSpPr>
            <a:spLocks noChangeShapeType="1"/>
          </p:cNvSpPr>
          <p:nvPr/>
        </p:nvSpPr>
        <p:spPr bwMode="auto">
          <a:xfrm flipV="1">
            <a:off x="6865272" y="4270375"/>
            <a:ext cx="83820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Tree>
    <p:extLst>
      <p:ext uri="{BB962C8B-B14F-4D97-AF65-F5344CB8AC3E}">
        <p14:creationId xmlns:p14="http://schemas.microsoft.com/office/powerpoint/2010/main" val="2834276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Using Reasoned Action</a:t>
            </a:r>
          </a:p>
        </p:txBody>
      </p:sp>
      <p:sp>
        <p:nvSpPr>
          <p:cNvPr id="3" name="Content Placeholder 2"/>
          <p:cNvSpPr>
            <a:spLocks noGrp="1"/>
          </p:cNvSpPr>
          <p:nvPr>
            <p:ph idx="1"/>
          </p:nvPr>
        </p:nvSpPr>
        <p:spPr/>
        <p:txBody>
          <a:bodyPr/>
          <a:lstStyle/>
          <a:p>
            <a:pPr marL="0" indent="0" eaLnBrk="1" hangingPunct="1">
              <a:lnSpc>
                <a:spcPct val="80000"/>
              </a:lnSpc>
              <a:buNone/>
            </a:pPr>
            <a:r>
              <a:rPr lang="en-GB" altLang="en-US" sz="2800" b="1" dirty="0">
                <a:solidFill>
                  <a:srgbClr val="AC4811"/>
                </a:solidFill>
                <a:latin typeface="Myriad Pro" panose="020B0503030403020204" pitchFamily="34" charset="0"/>
              </a:rPr>
              <a:t>Identify motives for action</a:t>
            </a:r>
          </a:p>
          <a:p>
            <a:pPr marL="609600" indent="-609600" eaLnBrk="1" hangingPunct="1">
              <a:lnSpc>
                <a:spcPct val="80000"/>
              </a:lnSpc>
            </a:pPr>
            <a:r>
              <a:rPr lang="en-GB" altLang="en-US" sz="2800" dirty="0">
                <a:solidFill>
                  <a:schemeClr val="tx1"/>
                </a:solidFill>
                <a:latin typeface="Myriad Pro" panose="020B0503030403020204" pitchFamily="34" charset="0"/>
              </a:rPr>
              <a:t>What are the advantages and disadvantages of a </a:t>
            </a:r>
            <a:r>
              <a:rPr lang="en-GB" altLang="en-US" sz="2800" dirty="0" err="1">
                <a:solidFill>
                  <a:schemeClr val="tx1"/>
                </a:solidFill>
                <a:latin typeface="Myriad Pro" panose="020B0503030403020204" pitchFamily="34" charset="0"/>
              </a:rPr>
              <a:t>behavior</a:t>
            </a:r>
            <a:r>
              <a:rPr lang="en-GB" altLang="en-US" sz="2800" dirty="0">
                <a:solidFill>
                  <a:schemeClr val="tx1"/>
                </a:solidFill>
                <a:latin typeface="Myriad Pro" panose="020B0503030403020204" pitchFamily="34" charset="0"/>
              </a:rPr>
              <a:t>?</a:t>
            </a:r>
          </a:p>
          <a:p>
            <a:pPr marL="609600" indent="-609600" eaLnBrk="1" hangingPunct="1">
              <a:lnSpc>
                <a:spcPct val="80000"/>
              </a:lnSpc>
            </a:pPr>
            <a:endParaRPr lang="en-GB" altLang="en-US" sz="2800" dirty="0">
              <a:solidFill>
                <a:schemeClr val="tx1"/>
              </a:solidFill>
              <a:latin typeface="Myriad Pro" panose="020B0503030403020204" pitchFamily="34" charset="0"/>
            </a:endParaRPr>
          </a:p>
          <a:p>
            <a:pPr marL="0" indent="0" eaLnBrk="1" hangingPunct="1">
              <a:lnSpc>
                <a:spcPct val="80000"/>
              </a:lnSpc>
              <a:buNone/>
            </a:pPr>
            <a:r>
              <a:rPr lang="en-GB" altLang="en-US" sz="2800" b="1" dirty="0">
                <a:solidFill>
                  <a:srgbClr val="AC4811"/>
                </a:solidFill>
                <a:latin typeface="Myriad Pro" panose="020B0503030403020204" pitchFamily="34" charset="0"/>
              </a:rPr>
              <a:t>Identify messages that can change attitudes</a:t>
            </a:r>
          </a:p>
          <a:p>
            <a:pPr marL="609600" indent="-609600" eaLnBrk="1" hangingPunct="1">
              <a:lnSpc>
                <a:spcPct val="80000"/>
              </a:lnSpc>
            </a:pPr>
            <a:r>
              <a:rPr lang="en-GB" altLang="en-US" sz="2800" dirty="0">
                <a:solidFill>
                  <a:schemeClr val="tx1"/>
                </a:solidFill>
                <a:latin typeface="Myriad Pro" panose="020B0503030403020204" pitchFamily="34" charset="0"/>
              </a:rPr>
              <a:t>Change beliefs about consequences of action</a:t>
            </a:r>
          </a:p>
          <a:p>
            <a:pPr marL="609600" indent="-609600" eaLnBrk="1" hangingPunct="1">
              <a:lnSpc>
                <a:spcPct val="80000"/>
              </a:lnSpc>
            </a:pPr>
            <a:r>
              <a:rPr lang="en-GB" altLang="en-US" sz="2800" dirty="0">
                <a:solidFill>
                  <a:schemeClr val="tx1"/>
                </a:solidFill>
                <a:latin typeface="Myriad Pro" panose="020B0503030403020204" pitchFamily="34" charset="0"/>
              </a:rPr>
              <a:t>Change how others feel about the </a:t>
            </a:r>
            <a:r>
              <a:rPr lang="en-GB" altLang="en-US" sz="2800" dirty="0" err="1">
                <a:solidFill>
                  <a:schemeClr val="tx1"/>
                </a:solidFill>
                <a:latin typeface="Myriad Pro" panose="020B0503030403020204" pitchFamily="34" charset="0"/>
              </a:rPr>
              <a:t>behavior</a:t>
            </a:r>
            <a:endParaRPr lang="en-GB" altLang="en-US" sz="2800" dirty="0">
              <a:solidFill>
                <a:schemeClr val="tx1"/>
              </a:solidFill>
              <a:latin typeface="Myriad Pro" panose="020B0503030403020204" pitchFamily="34" charset="0"/>
            </a:endParaRPr>
          </a:p>
          <a:p>
            <a:pPr marL="609600" indent="-609600" eaLnBrk="1" hangingPunct="1">
              <a:lnSpc>
                <a:spcPct val="80000"/>
              </a:lnSpc>
            </a:pPr>
            <a:endParaRPr lang="en-GB" altLang="en-US" sz="2800" dirty="0">
              <a:solidFill>
                <a:schemeClr val="tx1"/>
              </a:solidFill>
              <a:latin typeface="Myriad Pro" panose="020B0503030403020204" pitchFamily="34" charset="0"/>
            </a:endParaRPr>
          </a:p>
          <a:p>
            <a:pPr marL="0" indent="0" eaLnBrk="1" hangingPunct="1">
              <a:lnSpc>
                <a:spcPct val="80000"/>
              </a:lnSpc>
              <a:buNone/>
            </a:pPr>
            <a:r>
              <a:rPr lang="en-GB" altLang="en-US" sz="2800" b="1" dirty="0">
                <a:solidFill>
                  <a:srgbClr val="AC4811"/>
                </a:solidFill>
                <a:latin typeface="Myriad Pro" panose="020B0503030403020204" pitchFamily="34" charset="0"/>
              </a:rPr>
              <a:t>Identify target audiences</a:t>
            </a:r>
          </a:p>
          <a:p>
            <a:pPr marL="609600" indent="-609600" eaLnBrk="1" hangingPunct="1">
              <a:lnSpc>
                <a:spcPct val="80000"/>
              </a:lnSpc>
            </a:pPr>
            <a:r>
              <a:rPr lang="en-GB" altLang="en-US" sz="2800" dirty="0">
                <a:solidFill>
                  <a:schemeClr val="tx1"/>
                </a:solidFill>
                <a:latin typeface="Myriad Pro" panose="020B0503030403020204" pitchFamily="34" charset="0"/>
              </a:rPr>
              <a:t>Primary audiences (those who would benefit from attitude change)</a:t>
            </a:r>
          </a:p>
          <a:p>
            <a:pPr marL="609600" indent="-609600" eaLnBrk="1" hangingPunct="1">
              <a:lnSpc>
                <a:spcPct val="80000"/>
              </a:lnSpc>
            </a:pPr>
            <a:r>
              <a:rPr lang="en-GB" altLang="en-US" sz="2800" dirty="0">
                <a:solidFill>
                  <a:schemeClr val="tx1"/>
                </a:solidFill>
                <a:latin typeface="Myriad Pro" panose="020B0503030403020204" pitchFamily="34" charset="0"/>
              </a:rPr>
              <a:t>Secondary (significant others of those you want to influence)</a:t>
            </a:r>
          </a:p>
        </p:txBody>
      </p:sp>
    </p:spTree>
    <p:extLst>
      <p:ext uri="{BB962C8B-B14F-4D97-AF65-F5344CB8AC3E}">
        <p14:creationId xmlns:p14="http://schemas.microsoft.com/office/powerpoint/2010/main" val="683732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t>2. Social Learning Theory</a:t>
            </a:r>
          </a:p>
        </p:txBody>
      </p:sp>
      <p:sp>
        <p:nvSpPr>
          <p:cNvPr id="3" name="Content Placeholder 2"/>
          <p:cNvSpPr>
            <a:spLocks noGrp="1"/>
          </p:cNvSpPr>
          <p:nvPr>
            <p:ph idx="1"/>
          </p:nvPr>
        </p:nvSpPr>
        <p:spPr>
          <a:xfrm>
            <a:off x="914400" y="1981200"/>
            <a:ext cx="6520785" cy="4114800"/>
          </a:xfrm>
        </p:spPr>
        <p:txBody>
          <a:bodyPr/>
          <a:lstStyle/>
          <a:p>
            <a:pPr marL="0" indent="0" eaLnBrk="1" hangingPunct="1">
              <a:lnSpc>
                <a:spcPct val="80000"/>
              </a:lnSpc>
              <a:buNone/>
            </a:pPr>
            <a:r>
              <a:rPr lang="en-GB" altLang="en-US" b="1" dirty="0">
                <a:solidFill>
                  <a:srgbClr val="AC4811"/>
                </a:solidFill>
                <a:latin typeface="Myriad Pro" panose="020B0503030403020204" pitchFamily="34" charset="0"/>
              </a:rPr>
              <a:t>Originated with the “Bobo doll” experiments</a:t>
            </a:r>
          </a:p>
          <a:p>
            <a:pPr marL="0" indent="0" eaLnBrk="1" hangingPunct="1">
              <a:lnSpc>
                <a:spcPct val="80000"/>
              </a:lnSpc>
              <a:buNone/>
            </a:pPr>
            <a:r>
              <a:rPr lang="en-GB" altLang="en-US" b="1" dirty="0">
                <a:solidFill>
                  <a:srgbClr val="AC4811"/>
                </a:solidFill>
                <a:latin typeface="Myriad Pro" panose="020B0503030403020204" pitchFamily="34" charset="0"/>
              </a:rPr>
              <a:t>(Bandura, Ross &amp; Ross, 1963)</a:t>
            </a:r>
          </a:p>
          <a:p>
            <a:pPr marL="609600" indent="-609600" eaLnBrk="1" hangingPunct="1">
              <a:lnSpc>
                <a:spcPct val="80000"/>
              </a:lnSpc>
            </a:pPr>
            <a:r>
              <a:rPr lang="en-GB" altLang="en-US" sz="2400" dirty="0" smtClean="0">
                <a:solidFill>
                  <a:schemeClr val="tx1"/>
                </a:solidFill>
                <a:latin typeface="Myriad Pro" panose="020B0503030403020204" pitchFamily="34" charset="0"/>
              </a:rPr>
              <a:t>"</a:t>
            </a:r>
            <a:r>
              <a:rPr lang="en-GB" altLang="en-US" sz="2400" dirty="0">
                <a:solidFill>
                  <a:schemeClr val="tx1"/>
                </a:solidFill>
                <a:latin typeface="Myriad Pro" panose="020B0503030403020204" pitchFamily="34" charset="0"/>
              </a:rPr>
              <a:t>Sock him in the nose" </a:t>
            </a:r>
          </a:p>
          <a:p>
            <a:pPr marL="609600" indent="-609600" eaLnBrk="1" hangingPunct="1">
              <a:lnSpc>
                <a:spcPct val="80000"/>
              </a:lnSpc>
            </a:pPr>
            <a:r>
              <a:rPr lang="en-GB" altLang="en-US" sz="2400" dirty="0">
                <a:solidFill>
                  <a:schemeClr val="tx1"/>
                </a:solidFill>
                <a:latin typeface="Myriad Pro" panose="020B0503030403020204" pitchFamily="34" charset="0"/>
              </a:rPr>
              <a:t>”Knock him down" </a:t>
            </a:r>
          </a:p>
          <a:p>
            <a:pPr marL="609600" indent="-609600" eaLnBrk="1" hangingPunct="1">
              <a:lnSpc>
                <a:spcPct val="80000"/>
              </a:lnSpc>
            </a:pPr>
            <a:r>
              <a:rPr lang="en-GB" altLang="en-US" sz="2400" dirty="0">
                <a:solidFill>
                  <a:schemeClr val="tx1"/>
                </a:solidFill>
                <a:latin typeface="Myriad Pro" panose="020B0503030403020204" pitchFamily="34" charset="0"/>
              </a:rPr>
              <a:t>"Throw him in the air”</a:t>
            </a:r>
          </a:p>
          <a:p>
            <a:pPr marL="609600" indent="-609600" eaLnBrk="1" hangingPunct="1">
              <a:lnSpc>
                <a:spcPct val="80000"/>
              </a:lnSpc>
            </a:pPr>
            <a:r>
              <a:rPr lang="en-GB" altLang="en-US" sz="2400" dirty="0">
                <a:solidFill>
                  <a:schemeClr val="tx1"/>
                </a:solidFill>
                <a:latin typeface="Myriad Pro" panose="020B0503030403020204" pitchFamily="34" charset="0"/>
              </a:rPr>
              <a:t>"Kick him” </a:t>
            </a:r>
          </a:p>
          <a:p>
            <a:pPr marL="609600" indent="-609600" eaLnBrk="1" hangingPunct="1">
              <a:lnSpc>
                <a:spcPct val="80000"/>
              </a:lnSpc>
            </a:pPr>
            <a:r>
              <a:rPr lang="en-GB" altLang="en-US" sz="2400" dirty="0">
                <a:solidFill>
                  <a:schemeClr val="tx1"/>
                </a:solidFill>
                <a:latin typeface="Myriad Pro" panose="020B0503030403020204" pitchFamily="34" charset="0"/>
              </a:rPr>
              <a:t>"Pow”                          </a:t>
            </a:r>
          </a:p>
          <a:p>
            <a:pPr marL="609600" indent="-609600" eaLnBrk="1" hangingPunct="1">
              <a:lnSpc>
                <a:spcPct val="80000"/>
              </a:lnSpc>
            </a:pPr>
            <a:r>
              <a:rPr lang="en-GB" altLang="en-US" sz="2400" dirty="0">
                <a:solidFill>
                  <a:schemeClr val="tx1"/>
                </a:solidFill>
                <a:latin typeface="Myriad Pro" panose="020B0503030403020204" pitchFamily="34" charset="0"/>
              </a:rPr>
              <a:t>"He keeps coming back for more"                     </a:t>
            </a:r>
          </a:p>
          <a:p>
            <a:pPr marL="609600" indent="-609600" eaLnBrk="1" hangingPunct="1">
              <a:lnSpc>
                <a:spcPct val="80000"/>
              </a:lnSpc>
            </a:pPr>
            <a:r>
              <a:rPr lang="en-GB" altLang="en-US" sz="2400" dirty="0">
                <a:solidFill>
                  <a:schemeClr val="tx1"/>
                </a:solidFill>
                <a:latin typeface="Myriad Pro" panose="020B0503030403020204" pitchFamily="34" charset="0"/>
              </a:rPr>
              <a:t>"He sure is a tough fella."</a:t>
            </a:r>
          </a:p>
        </p:txBody>
      </p:sp>
      <p:pic>
        <p:nvPicPr>
          <p:cNvPr id="4" name="Picture 5" descr="bob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7700" y="2760406"/>
            <a:ext cx="2382557" cy="370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best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70257" y="609600"/>
            <a:ext cx="1788450" cy="5857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588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smtClean="0"/>
              <a:t>Social </a:t>
            </a:r>
            <a:r>
              <a:rPr lang="en-GB" altLang="en-US" dirty="0"/>
              <a:t>Learning Theory</a:t>
            </a:r>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r>
              <a:rPr lang="en-GB" altLang="en-US" b="1" dirty="0">
                <a:solidFill>
                  <a:srgbClr val="AC4811"/>
                </a:solidFill>
                <a:latin typeface="Myriad Pro" panose="020B0503030403020204" pitchFamily="34" charset="0"/>
              </a:rPr>
              <a:t>Basic assumptions:</a:t>
            </a:r>
          </a:p>
          <a:p>
            <a:pPr marL="0" indent="0" eaLnBrk="1" hangingPunct="1">
              <a:lnSpc>
                <a:spcPct val="80000"/>
              </a:lnSpc>
              <a:buNone/>
            </a:pPr>
            <a:r>
              <a:rPr lang="en-GB" altLang="en-US" dirty="0" smtClean="0">
                <a:solidFill>
                  <a:schemeClr val="tx1"/>
                </a:solidFill>
                <a:latin typeface="Myriad Pro" panose="020B0503030403020204" pitchFamily="34" charset="0"/>
              </a:rPr>
              <a:t>People </a:t>
            </a:r>
            <a:r>
              <a:rPr lang="en-GB" altLang="en-US" dirty="0">
                <a:solidFill>
                  <a:schemeClr val="tx1"/>
                </a:solidFill>
                <a:latin typeface="Myriad Pro" panose="020B0503030403020204" pitchFamily="34" charset="0"/>
              </a:rPr>
              <a:t>learn and decide how to act by: </a:t>
            </a:r>
          </a:p>
          <a:p>
            <a:pPr eaLnBrk="1" hangingPunct="1">
              <a:lnSpc>
                <a:spcPct val="80000"/>
              </a:lnSpc>
            </a:pPr>
            <a:r>
              <a:rPr lang="en-GB" altLang="en-US" dirty="0" smtClean="0">
                <a:solidFill>
                  <a:schemeClr val="tx1"/>
                </a:solidFill>
                <a:latin typeface="Myriad Pro" panose="020B0503030403020204" pitchFamily="34" charset="0"/>
              </a:rPr>
              <a:t>Observing </a:t>
            </a:r>
            <a:r>
              <a:rPr lang="en-GB" altLang="en-US" dirty="0">
                <a:solidFill>
                  <a:schemeClr val="tx1"/>
                </a:solidFill>
                <a:latin typeface="Myriad Pro" panose="020B0503030403020204" pitchFamily="34" charset="0"/>
              </a:rPr>
              <a:t>the actions of others</a:t>
            </a:r>
          </a:p>
          <a:p>
            <a:pPr eaLnBrk="1" hangingPunct="1">
              <a:lnSpc>
                <a:spcPct val="80000"/>
              </a:lnSpc>
            </a:pPr>
            <a:r>
              <a:rPr lang="en-GB" altLang="en-US" dirty="0">
                <a:solidFill>
                  <a:schemeClr val="tx1"/>
                </a:solidFill>
                <a:latin typeface="Myriad Pro" panose="020B0503030403020204" pitchFamily="34" charset="0"/>
              </a:rPr>
              <a:t>O</a:t>
            </a:r>
            <a:r>
              <a:rPr lang="en-GB" altLang="en-US" dirty="0" smtClean="0">
                <a:solidFill>
                  <a:schemeClr val="tx1"/>
                </a:solidFill>
                <a:latin typeface="Myriad Pro" panose="020B0503030403020204" pitchFamily="34" charset="0"/>
              </a:rPr>
              <a:t>bserving </a:t>
            </a:r>
            <a:r>
              <a:rPr lang="en-GB" altLang="en-US" dirty="0">
                <a:solidFill>
                  <a:schemeClr val="tx1"/>
                </a:solidFill>
                <a:latin typeface="Myriad Pro" panose="020B0503030403020204" pitchFamily="34" charset="0"/>
              </a:rPr>
              <a:t>what happens to people when </a:t>
            </a:r>
            <a:r>
              <a:rPr lang="en-GB" altLang="en-US" dirty="0" smtClean="0">
                <a:solidFill>
                  <a:schemeClr val="tx1"/>
                </a:solidFill>
                <a:latin typeface="Myriad Pro" panose="020B0503030403020204" pitchFamily="34" charset="0"/>
              </a:rPr>
              <a:t>they </a:t>
            </a:r>
            <a:r>
              <a:rPr lang="en-GB" altLang="en-US" dirty="0">
                <a:solidFill>
                  <a:schemeClr val="tx1"/>
                </a:solidFill>
                <a:latin typeface="Myriad Pro" panose="020B0503030403020204" pitchFamily="34" charset="0"/>
              </a:rPr>
              <a:t>take action</a:t>
            </a:r>
          </a:p>
          <a:p>
            <a:pPr eaLnBrk="1" hangingPunct="1">
              <a:lnSpc>
                <a:spcPct val="80000"/>
              </a:lnSpc>
            </a:pPr>
            <a:r>
              <a:rPr lang="en-GB" altLang="en-US" dirty="0">
                <a:solidFill>
                  <a:schemeClr val="tx1"/>
                </a:solidFill>
                <a:latin typeface="Myriad Pro" panose="020B0503030403020204" pitchFamily="34" charset="0"/>
              </a:rPr>
              <a:t>E</a:t>
            </a:r>
            <a:r>
              <a:rPr lang="en-GB" altLang="en-US" dirty="0" smtClean="0">
                <a:solidFill>
                  <a:schemeClr val="tx1"/>
                </a:solidFill>
                <a:latin typeface="Myriad Pro" panose="020B0503030403020204" pitchFamily="34" charset="0"/>
              </a:rPr>
              <a:t>valuating </a:t>
            </a:r>
            <a:r>
              <a:rPr lang="en-GB" altLang="en-US" dirty="0">
                <a:solidFill>
                  <a:schemeClr val="tx1"/>
                </a:solidFill>
                <a:latin typeface="Myriad Pro" panose="020B0503030403020204" pitchFamily="34" charset="0"/>
              </a:rPr>
              <a:t>those consequences for </a:t>
            </a:r>
            <a:r>
              <a:rPr lang="en-GB" altLang="en-US" dirty="0" smtClean="0">
                <a:solidFill>
                  <a:schemeClr val="tx1"/>
                </a:solidFill>
                <a:latin typeface="Myriad Pro" panose="020B0503030403020204" pitchFamily="34" charset="0"/>
              </a:rPr>
              <a:t>their own </a:t>
            </a:r>
            <a:r>
              <a:rPr lang="en-GB" altLang="en-US" dirty="0">
                <a:solidFill>
                  <a:schemeClr val="tx1"/>
                </a:solidFill>
                <a:latin typeface="Myriad Pro" panose="020B0503030403020204" pitchFamily="34" charset="0"/>
              </a:rPr>
              <a:t>life</a:t>
            </a:r>
          </a:p>
          <a:p>
            <a:pPr eaLnBrk="1" hangingPunct="1">
              <a:lnSpc>
                <a:spcPct val="80000"/>
              </a:lnSpc>
            </a:pPr>
            <a:r>
              <a:rPr lang="en-GB" altLang="en-US" dirty="0">
                <a:solidFill>
                  <a:schemeClr val="tx1"/>
                </a:solidFill>
                <a:latin typeface="Myriad Pro" panose="020B0503030403020204" pitchFamily="34" charset="0"/>
              </a:rPr>
              <a:t>R</a:t>
            </a:r>
            <a:r>
              <a:rPr lang="en-GB" altLang="en-US" dirty="0" smtClean="0">
                <a:solidFill>
                  <a:schemeClr val="tx1"/>
                </a:solidFill>
                <a:latin typeface="Myriad Pro" panose="020B0503030403020204" pitchFamily="34" charset="0"/>
              </a:rPr>
              <a:t>ehearsing</a:t>
            </a:r>
            <a:r>
              <a:rPr lang="en-GB" altLang="en-US" dirty="0">
                <a:solidFill>
                  <a:schemeClr val="tx1"/>
                </a:solidFill>
                <a:latin typeface="Myriad Pro" panose="020B0503030403020204" pitchFamily="34" charset="0"/>
              </a:rPr>
              <a:t>, then attempting to </a:t>
            </a:r>
            <a:r>
              <a:rPr lang="en-GB" altLang="en-US" dirty="0" smtClean="0">
                <a:solidFill>
                  <a:schemeClr val="tx1"/>
                </a:solidFill>
                <a:latin typeface="Myriad Pro" panose="020B0503030403020204" pitchFamily="34" charset="0"/>
              </a:rPr>
              <a:t>reproduce those </a:t>
            </a:r>
            <a:r>
              <a:rPr lang="en-GB" altLang="en-US" dirty="0">
                <a:solidFill>
                  <a:schemeClr val="tx1"/>
                </a:solidFill>
                <a:latin typeface="Myriad Pro" panose="020B0503030403020204" pitchFamily="34" charset="0"/>
              </a:rPr>
              <a:t>actions themselves</a:t>
            </a:r>
          </a:p>
          <a:p>
            <a:pPr marL="0" indent="0" eaLnBrk="1" hangingPunct="1">
              <a:lnSpc>
                <a:spcPct val="80000"/>
              </a:lnSpc>
              <a:buNone/>
            </a:pPr>
            <a:endParaRPr lang="en-GB" altLang="en-US" dirty="0">
              <a:solidFill>
                <a:schemeClr val="tx1"/>
              </a:solidFill>
              <a:latin typeface="Myriad Pro" panose="020B0503030403020204" pitchFamily="34" charset="0"/>
            </a:endParaRPr>
          </a:p>
          <a:p>
            <a:pPr marL="0" indent="0" eaLnBrk="1" hangingPunct="1">
              <a:lnSpc>
                <a:spcPct val="80000"/>
              </a:lnSpc>
              <a:buNone/>
            </a:pPr>
            <a:endParaRPr lang="en-GB" altLang="en-US" dirty="0">
              <a:solidFill>
                <a:schemeClr val="tx1"/>
              </a:solidFill>
              <a:latin typeface="Myriad Pro" panose="020B0503030403020204" pitchFamily="34" charset="0"/>
            </a:endParaRPr>
          </a:p>
        </p:txBody>
      </p:sp>
    </p:spTree>
    <p:extLst>
      <p:ext uri="{BB962C8B-B14F-4D97-AF65-F5344CB8AC3E}">
        <p14:creationId xmlns:p14="http://schemas.microsoft.com/office/powerpoint/2010/main" val="260642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smtClean="0"/>
              <a:t>Using Social </a:t>
            </a:r>
            <a:r>
              <a:rPr lang="en-GB" altLang="en-US" dirty="0"/>
              <a:t>Learning Theory</a:t>
            </a:r>
          </a:p>
        </p:txBody>
      </p:sp>
      <p:sp>
        <p:nvSpPr>
          <p:cNvPr id="3" name="Content Placeholder 2"/>
          <p:cNvSpPr>
            <a:spLocks noGrp="1"/>
          </p:cNvSpPr>
          <p:nvPr>
            <p:ph idx="1"/>
          </p:nvPr>
        </p:nvSpPr>
        <p:spPr>
          <a:xfrm>
            <a:off x="914400" y="1981200"/>
            <a:ext cx="10707329" cy="4114800"/>
          </a:xfrm>
        </p:spPr>
        <p:txBody>
          <a:bodyPr/>
          <a:lstStyle/>
          <a:p>
            <a:pPr marL="0" indent="0" eaLnBrk="1" hangingPunct="1">
              <a:lnSpc>
                <a:spcPct val="80000"/>
              </a:lnSpc>
              <a:buNone/>
            </a:pPr>
            <a:r>
              <a:rPr lang="en-GB" altLang="en-US" b="1" dirty="0">
                <a:solidFill>
                  <a:srgbClr val="AC4811"/>
                </a:solidFill>
                <a:latin typeface="Myriad Pro" panose="020B0503030403020204" pitchFamily="34" charset="0"/>
              </a:rPr>
              <a:t>Identify compelling message characteristics</a:t>
            </a:r>
          </a:p>
          <a:p>
            <a:pPr eaLnBrk="1" hangingPunct="1">
              <a:lnSpc>
                <a:spcPct val="80000"/>
              </a:lnSpc>
            </a:pPr>
            <a:r>
              <a:rPr lang="en-GB" altLang="en-US" dirty="0" smtClean="0">
                <a:solidFill>
                  <a:schemeClr val="tx1"/>
                </a:solidFill>
                <a:latin typeface="Myriad Pro" panose="020B0503030403020204" pitchFamily="34" charset="0"/>
              </a:rPr>
              <a:t>What </a:t>
            </a:r>
            <a:r>
              <a:rPr lang="en-GB" altLang="en-US" dirty="0">
                <a:solidFill>
                  <a:schemeClr val="tx1"/>
                </a:solidFill>
                <a:latin typeface="Myriad Pro" panose="020B0503030403020204" pitchFamily="34" charset="0"/>
              </a:rPr>
              <a:t>models will be appealing and </a:t>
            </a:r>
            <a:r>
              <a:rPr lang="en-GB" altLang="en-US" dirty="0" smtClean="0">
                <a:solidFill>
                  <a:schemeClr val="tx1"/>
                </a:solidFill>
                <a:latin typeface="Myriad Pro" panose="020B0503030403020204" pitchFamily="34" charset="0"/>
              </a:rPr>
              <a:t>compelling?</a:t>
            </a:r>
          </a:p>
          <a:p>
            <a:pPr eaLnBrk="1" hangingPunct="1">
              <a:lnSpc>
                <a:spcPct val="80000"/>
              </a:lnSpc>
            </a:pPr>
            <a:r>
              <a:rPr lang="en-GB" altLang="en-US" dirty="0" smtClean="0">
                <a:solidFill>
                  <a:schemeClr val="tx1"/>
                </a:solidFill>
                <a:latin typeface="Myriad Pro" panose="020B0503030403020204" pitchFamily="34" charset="0"/>
              </a:rPr>
              <a:t>How should the </a:t>
            </a:r>
            <a:r>
              <a:rPr lang="en-GB" altLang="en-US" dirty="0" err="1" smtClean="0">
                <a:solidFill>
                  <a:schemeClr val="tx1"/>
                </a:solidFill>
                <a:latin typeface="Myriad Pro" panose="020B0503030403020204" pitchFamily="34" charset="0"/>
              </a:rPr>
              <a:t>behavior</a:t>
            </a:r>
            <a:r>
              <a:rPr lang="en-GB" altLang="en-US" dirty="0" smtClean="0">
                <a:solidFill>
                  <a:schemeClr val="tx1"/>
                </a:solidFill>
                <a:latin typeface="Myriad Pro" panose="020B0503030403020204" pitchFamily="34" charset="0"/>
              </a:rPr>
              <a:t> be visually represented?</a:t>
            </a:r>
          </a:p>
          <a:p>
            <a:pPr eaLnBrk="1" hangingPunct="1">
              <a:lnSpc>
                <a:spcPct val="80000"/>
              </a:lnSpc>
            </a:pPr>
            <a:r>
              <a:rPr lang="en-GB" altLang="en-US" dirty="0" smtClean="0">
                <a:solidFill>
                  <a:schemeClr val="tx1"/>
                </a:solidFill>
                <a:latin typeface="Myriad Pro" panose="020B0503030403020204" pitchFamily="34" charset="0"/>
              </a:rPr>
              <a:t>How </a:t>
            </a:r>
            <a:r>
              <a:rPr lang="en-GB" altLang="en-US" dirty="0">
                <a:solidFill>
                  <a:schemeClr val="tx1"/>
                </a:solidFill>
                <a:latin typeface="Myriad Pro" panose="020B0503030403020204" pitchFamily="34" charset="0"/>
              </a:rPr>
              <a:t>can you stimulate/reinforce rehearsal?</a:t>
            </a:r>
          </a:p>
          <a:p>
            <a:pPr marL="0" indent="0" eaLnBrk="1" hangingPunct="1">
              <a:lnSpc>
                <a:spcPct val="80000"/>
              </a:lnSpc>
              <a:buNone/>
            </a:pPr>
            <a:endParaRPr lang="en-GB" altLang="en-US" dirty="0">
              <a:solidFill>
                <a:schemeClr val="tx1"/>
              </a:solidFill>
              <a:latin typeface="Myriad Pro" panose="020B0503030403020204" pitchFamily="34" charset="0"/>
            </a:endParaRPr>
          </a:p>
          <a:p>
            <a:pPr marL="0" indent="0" eaLnBrk="1" hangingPunct="1">
              <a:lnSpc>
                <a:spcPct val="80000"/>
              </a:lnSpc>
              <a:buNone/>
            </a:pPr>
            <a:endParaRPr lang="en-GB" altLang="en-US" dirty="0">
              <a:solidFill>
                <a:schemeClr val="tx1"/>
              </a:solidFill>
              <a:latin typeface="Myriad Pro" panose="020B0503030403020204" pitchFamily="34" charset="0"/>
            </a:endParaRPr>
          </a:p>
        </p:txBody>
      </p:sp>
    </p:spTree>
    <p:extLst>
      <p:ext uri="{BB962C8B-B14F-4D97-AF65-F5344CB8AC3E}">
        <p14:creationId xmlns:p14="http://schemas.microsoft.com/office/powerpoint/2010/main" val="942403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ss 1 Presentation - Introduction to EE revised Jan 17" id="{4954F83B-83C4-4308-976F-D3E219D41E98}" vid="{AE4A33D2-E37F-4002-BDA3-864ECA3D85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hoices xmlns="2e60505b-e9d5-44ae-86ed-25a79902a601">Forms / Templates</choices>
    <Description0 xmlns="f996eb00-712e-496f-82d8-af161b8d2fa0">NEW with Bloomberg logo</Description0>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994E16842AEB2C46A4CD3245271CCB32" ma:contentTypeVersion="2" ma:contentTypeDescription="Create a new document." ma:contentTypeScope="" ma:versionID="bb24abbf33be77d3121f7cb73866360a">
  <xsd:schema xmlns:xsd="http://www.w3.org/2001/XMLSchema" xmlns:xs="http://www.w3.org/2001/XMLSchema" xmlns:p="http://schemas.microsoft.com/office/2006/metadata/properties" xmlns:ns2="f996eb00-712e-496f-82d8-af161b8d2fa0" xmlns:ns3="2e60505b-e9d5-44ae-86ed-25a79902a601" targetNamespace="http://schemas.microsoft.com/office/2006/metadata/properties" ma:root="true" ma:fieldsID="e1204d3c299ef264b9f5bec9569aef9b" ns2:_="" ns3:_="">
    <xsd:import namespace="f996eb00-712e-496f-82d8-af161b8d2fa0"/>
    <xsd:import namespace="2e60505b-e9d5-44ae-86ed-25a79902a601"/>
    <xsd:element name="properties">
      <xsd:complexType>
        <xsd:sequence>
          <xsd:element name="documentManagement">
            <xsd:complexType>
              <xsd:all>
                <xsd:element ref="ns2:Description0" minOccurs="0"/>
                <xsd:element ref="ns3:cho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6eb00-712e-496f-82d8-af161b8d2fa0"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60505b-e9d5-44ae-86ed-25a79902a601" elementFormDefault="qualified">
    <xsd:import namespace="http://schemas.microsoft.com/office/2006/documentManagement/types"/>
    <xsd:import namespace="http://schemas.microsoft.com/office/infopath/2007/PartnerControls"/>
    <xsd:element name="choices" ma:index="9" nillable="true" ma:displayName="Topic" ma:format="Dropdown" ma:internalName="choices">
      <xsd:simpleType>
        <xsd:restriction base="dms:Choice">
          <xsd:enumeration value="Intellectual Property"/>
          <xsd:enumeration value="Contracts"/>
          <xsd:enumeration value="Forms / Templates"/>
          <xsd:enumeration value="Organigrams"/>
          <xsd:enumeration value="Travel Documents"/>
          <xsd:enumeration value="Intellectual Property"/>
          <xsd:enumeration value="Staff Listing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073E8B-DBD8-411B-8876-6BDC98BDB7C2}">
  <ds:schemaRefs>
    <ds:schemaRef ds:uri="http://purl.org/dc/dcmitype/"/>
    <ds:schemaRef ds:uri="http://schemas.microsoft.com/office/2006/metadata/properties"/>
    <ds:schemaRef ds:uri="http://schemas.microsoft.com/office/infopath/2007/PartnerControls"/>
    <ds:schemaRef ds:uri="http://www.w3.org/XML/1998/namespace"/>
    <ds:schemaRef ds:uri="http://purl.org/dc/elements/1.1/"/>
    <ds:schemaRef ds:uri="http://schemas.openxmlformats.org/package/2006/metadata/core-properties"/>
    <ds:schemaRef ds:uri="http://schemas.microsoft.com/office/2006/documentManagement/types"/>
    <ds:schemaRef ds:uri="f996eb00-712e-496f-82d8-af161b8d2fa0"/>
    <ds:schemaRef ds:uri="2e60505b-e9d5-44ae-86ed-25a79902a601"/>
    <ds:schemaRef ds:uri="http://purl.org/dc/terms/"/>
  </ds:schemaRefs>
</ds:datastoreItem>
</file>

<file path=customXml/itemProps2.xml><?xml version="1.0" encoding="utf-8"?>
<ds:datastoreItem xmlns:ds="http://schemas.openxmlformats.org/officeDocument/2006/customXml" ds:itemID="{E743F90B-BC3D-48AD-B967-36DDDC87E2BC}">
  <ds:schemaRefs>
    <ds:schemaRef ds:uri="http://schemas.microsoft.com/sharepoint/v3/contenttype/forms"/>
  </ds:schemaRefs>
</ds:datastoreItem>
</file>

<file path=customXml/itemProps3.xml><?xml version="1.0" encoding="utf-8"?>
<ds:datastoreItem xmlns:ds="http://schemas.openxmlformats.org/officeDocument/2006/customXml" ds:itemID="{85110E89-C867-4576-8F9E-27B827996107}">
  <ds:schemaRefs>
    <ds:schemaRef ds:uri="http://schemas.microsoft.com/office/2006/metadata/longProperties"/>
  </ds:schemaRefs>
</ds:datastoreItem>
</file>

<file path=customXml/itemProps4.xml><?xml version="1.0" encoding="utf-8"?>
<ds:datastoreItem xmlns:ds="http://schemas.openxmlformats.org/officeDocument/2006/customXml" ds:itemID="{0288A997-BFBE-4539-8B66-E1222DEF8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96eb00-712e-496f-82d8-af161b8d2fa0"/>
    <ds:schemaRef ds:uri="2e60505b-e9d5-44ae-86ed-25a79902a6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3814</TotalTime>
  <Words>1888</Words>
  <Application>Microsoft Office PowerPoint</Application>
  <PresentationFormat>Widescreen</PresentationFormat>
  <Paragraphs>195</Paragraphs>
  <Slides>17</Slides>
  <Notes>16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6" baseType="lpstr">
      <vt:lpstr>ＭＳ Ｐゴシック</vt:lpstr>
      <vt:lpstr>ＭＳ Ｐゴシック</vt:lpstr>
      <vt:lpstr>Arial</vt:lpstr>
      <vt:lpstr>Calibri</vt:lpstr>
      <vt:lpstr>Myriad Pro</vt:lpstr>
      <vt:lpstr>Times</vt:lpstr>
      <vt:lpstr>Wingdings</vt:lpstr>
      <vt:lpstr>Blank Presentation</vt:lpstr>
      <vt:lpstr>Document</vt:lpstr>
      <vt:lpstr>PowerPoint Presentation</vt:lpstr>
      <vt:lpstr>What is theory?</vt:lpstr>
      <vt:lpstr>Emphasis of Core Theories</vt:lpstr>
      <vt:lpstr>1. Theory of Reasoned Action (also theory of planned behaviour )</vt:lpstr>
      <vt:lpstr>TRA: Beliefs, Evaluation, Motivation</vt:lpstr>
      <vt:lpstr>Using Reasoned Action</vt:lpstr>
      <vt:lpstr>2. Social Learning Theory</vt:lpstr>
      <vt:lpstr>Social Learning Theory</vt:lpstr>
      <vt:lpstr>Using Social Learning Theory</vt:lpstr>
      <vt:lpstr>3. Diffusion Theory</vt:lpstr>
      <vt:lpstr>Using Diffusion Theory</vt:lpstr>
      <vt:lpstr>4. Risk Management Theory (Extended Parallel Processing Model)</vt:lpstr>
      <vt:lpstr>Toward a Communication Strategy </vt:lpstr>
      <vt:lpstr>Toward a Communication Strategy </vt:lpstr>
      <vt:lpstr>Using Threat Management</vt:lpstr>
      <vt:lpstr>Ideation Theory of Communication Reminder</vt:lpstr>
      <vt:lpstr>So now…</vt:lpstr>
    </vt:vector>
  </TitlesOfParts>
  <Company>JHUCCP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BEISSER</dc:creator>
  <cp:lastModifiedBy>smile</cp:lastModifiedBy>
  <cp:revision>131</cp:revision>
  <cp:lastPrinted>2016-01-05T19:42:29Z</cp:lastPrinted>
  <dcterms:created xsi:type="dcterms:W3CDTF">2011-02-18T19:32:43Z</dcterms:created>
  <dcterms:modified xsi:type="dcterms:W3CDTF">2017-12-26T07:42:07Z</dcterms:modified>
</cp:coreProperties>
</file>