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366" r:id="rId5"/>
  </p:sldMasterIdLst>
  <p:notesMasterIdLst>
    <p:notesMasterId r:id="rId29"/>
  </p:notesMasterIdLst>
  <p:sldIdLst>
    <p:sldId id="338" r:id="rId6"/>
    <p:sldId id="324" r:id="rId7"/>
    <p:sldId id="360" r:id="rId8"/>
    <p:sldId id="326" r:id="rId9"/>
    <p:sldId id="34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4" r:id="rId23"/>
    <p:sldId id="373" r:id="rId24"/>
    <p:sldId id="376" r:id="rId25"/>
    <p:sldId id="377" r:id="rId26"/>
    <p:sldId id="378" r:id="rId27"/>
    <p:sldId id="354" r:id="rId28"/>
  </p:sldIdLst>
  <p:sldSz cx="12192000" cy="6858000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4811"/>
    <a:srgbClr val="990033"/>
    <a:srgbClr val="660033"/>
    <a:srgbClr val="993300"/>
    <a:srgbClr val="FF33CC"/>
    <a:srgbClr val="00529B"/>
    <a:srgbClr val="DCE0E6"/>
    <a:srgbClr val="DEE3E8"/>
    <a:srgbClr val="E1E6EC"/>
    <a:srgbClr val="DCE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3212" autoAdjust="0"/>
  </p:normalViewPr>
  <p:slideViewPr>
    <p:cSldViewPr snapToGrid="0">
      <p:cViewPr varScale="1">
        <p:scale>
          <a:sx n="61" d="100"/>
          <a:sy n="61" d="100"/>
        </p:scale>
        <p:origin x="107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2DCA84-1276-4AD2-B338-28B60B59ACBF}" type="datetimeFigureOut">
              <a:rPr lang="en-US" altLang="en-US"/>
              <a:pPr/>
              <a:t>12/26/2017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CB7246-E351-4005-8CA0-B8E24E3BE4E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39EC3D8-F5F9-4915-92DD-F485766AD72A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Is it easier to write two pages on topic or one paragraph.  Much harder to keep it short.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500419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Consistent repetition of the message helps audiences understand new ideas, learn how to perform a new behavior, and rehearse mentally how they might act.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b="1" dirty="0" smtClean="0"/>
              <a:t>Every element of the program (words, sound, characters,) should support a central theme or key idea.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6021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All the information is reinforced by the DAGU radio program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326980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Why should anyone care?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61738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6632381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3667436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Audiences become </a:t>
            </a:r>
            <a:r>
              <a:rPr lang="en-US" altLang="en-US" b="1" dirty="0" smtClean="0"/>
              <a:t>personally </a:t>
            </a:r>
            <a:r>
              <a:rPr lang="en-US" altLang="en-US" dirty="0" smtClean="0"/>
              <a:t>and </a:t>
            </a:r>
            <a:r>
              <a:rPr lang="en-US" altLang="en-US" b="1" dirty="0" smtClean="0"/>
              <a:t>emotionally </a:t>
            </a:r>
            <a:r>
              <a:rPr lang="en-US" altLang="en-US" dirty="0" smtClean="0"/>
              <a:t>involved with role-models, characters, and situations with which they can relate.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They come to see the characters as </a:t>
            </a:r>
            <a:r>
              <a:rPr lang="en-US" altLang="en-US" b="1" dirty="0" smtClean="0"/>
              <a:t>real people</a:t>
            </a:r>
            <a:r>
              <a:rPr lang="en-US" altLang="en-US" dirty="0" smtClean="0"/>
              <a:t> whom they can </a:t>
            </a:r>
            <a:r>
              <a:rPr lang="en-US" altLang="en-US" b="1" dirty="0" smtClean="0"/>
              <a:t>trust</a:t>
            </a:r>
            <a:r>
              <a:rPr lang="en-US" altLang="en-US" dirty="0" smtClean="0"/>
              <a:t> and rely upon and want to be like.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0038198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Audiences become </a:t>
            </a:r>
            <a:r>
              <a:rPr lang="en-US" altLang="en-US" b="1" dirty="0" smtClean="0"/>
              <a:t>personally </a:t>
            </a:r>
            <a:r>
              <a:rPr lang="en-US" altLang="en-US" dirty="0" smtClean="0"/>
              <a:t>and </a:t>
            </a:r>
            <a:r>
              <a:rPr lang="en-US" altLang="en-US" b="1" dirty="0" smtClean="0"/>
              <a:t>emotionally </a:t>
            </a:r>
            <a:r>
              <a:rPr lang="en-US" altLang="en-US" dirty="0" smtClean="0"/>
              <a:t>involved with role-models, characters, and situations with which they can relate.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They come to see the characters as </a:t>
            </a:r>
            <a:r>
              <a:rPr lang="en-US" altLang="en-US" b="1" dirty="0" smtClean="0"/>
              <a:t>real people</a:t>
            </a:r>
            <a:r>
              <a:rPr lang="en-US" altLang="en-US" dirty="0" smtClean="0"/>
              <a:t> whom they can </a:t>
            </a:r>
            <a:r>
              <a:rPr lang="en-US" altLang="en-US" b="1" dirty="0" smtClean="0"/>
              <a:t>trust</a:t>
            </a:r>
            <a:r>
              <a:rPr lang="en-US" altLang="en-US" dirty="0" smtClean="0"/>
              <a:t> and rely upon.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395557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Strive to create messages</a:t>
            </a:r>
            <a:r>
              <a:rPr lang="en-US" altLang="en-US" dirty="0" smtClean="0">
                <a:solidFill>
                  <a:srgbClr val="FF0000"/>
                </a:solidFill>
              </a:rPr>
              <a:t> </a:t>
            </a:r>
            <a:r>
              <a:rPr lang="en-US" altLang="en-US" dirty="0" smtClean="0"/>
              <a:t>that </a:t>
            </a:r>
            <a:r>
              <a:rPr lang="en-US" altLang="en-US" dirty="0" smtClean="0">
                <a:solidFill>
                  <a:srgbClr val="FF0000"/>
                </a:solidFill>
              </a:rPr>
              <a:t>motivate </a:t>
            </a:r>
            <a:r>
              <a:rPr lang="en-US" altLang="en-US" dirty="0" smtClean="0"/>
              <a:t>the audience to adopt new attitudes or behaviors.</a:t>
            </a:r>
          </a:p>
          <a:p>
            <a:pPr eaLnBrk="1" hangingPunct="1">
              <a:spcBef>
                <a:spcPct val="0"/>
              </a:spcBef>
            </a:pPr>
            <a:endParaRPr lang="en-US" altLang="en-US" sz="800" dirty="0" smtClean="0"/>
          </a:p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Powerful messages can </a:t>
            </a:r>
            <a:r>
              <a:rPr lang="en-US" altLang="en-US" dirty="0" smtClean="0">
                <a:solidFill>
                  <a:srgbClr val="FF0000"/>
                </a:solidFill>
              </a:rPr>
              <a:t>inspire</a:t>
            </a:r>
            <a:r>
              <a:rPr lang="en-US" altLang="en-US" dirty="0" smtClean="0"/>
              <a:t> a person to </a:t>
            </a:r>
            <a:r>
              <a:rPr lang="en-US" altLang="en-US" dirty="0" smtClean="0">
                <a:solidFill>
                  <a:srgbClr val="FF0000"/>
                </a:solidFill>
              </a:rPr>
              <a:t>advocate</a:t>
            </a:r>
            <a:r>
              <a:rPr lang="en-US" altLang="en-US" dirty="0" smtClean="0"/>
              <a:t> that attitude or behavior to their families and friends.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6125659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These are guiding principles – but also how we evaluate our products to see if they</a:t>
            </a:r>
            <a:r>
              <a:rPr lang="ja-JP" altLang="en-US" dirty="0" smtClean="0"/>
              <a:t>’</a:t>
            </a:r>
            <a:r>
              <a:rPr lang="en-US" altLang="ja-JP" dirty="0" smtClean="0"/>
              <a:t>re quality or not.</a:t>
            </a:r>
            <a:endParaRPr lang="en-US" altLang="en-US" dirty="0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39EC3D8-F5F9-4915-92DD-F485766AD72A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3476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39EC3D8-F5F9-4915-92DD-F485766AD72A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12184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These are guiding principles – but also how we evaluate our products to see if they</a:t>
            </a:r>
            <a:r>
              <a:rPr lang="ja-JP" altLang="en-US" dirty="0" smtClean="0"/>
              <a:t>’</a:t>
            </a:r>
            <a:r>
              <a:rPr lang="en-US" altLang="ja-JP" dirty="0" smtClean="0"/>
              <a:t>re quality or not.</a:t>
            </a:r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Lots of noise out there (competing interests, packed media environment, people are busy with other things) and we need to do something to get people to pay attention.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650696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Especially in today</a:t>
            </a:r>
            <a:r>
              <a:rPr lang="ja-JP" altLang="en-US" dirty="0" smtClean="0"/>
              <a:t>’</a:t>
            </a:r>
            <a:r>
              <a:rPr lang="en-US" altLang="ja-JP" dirty="0" smtClean="0"/>
              <a:t>s media environment where getting attention is hard.</a:t>
            </a:r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910319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65342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48504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And knowing your audience - how much can they remember?  If someone tells you 10 things how many will you remember? 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9659417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If you get into this business, you will say this a lot.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007078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81121" y="3438659"/>
            <a:ext cx="8534400" cy="1752600"/>
          </a:xfrm>
        </p:spPr>
        <p:txBody>
          <a:bodyPr/>
          <a:lstStyle>
            <a:lvl1pPr marL="0" indent="0" algn="l">
              <a:buNone/>
              <a:defRPr sz="3093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 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 hasCustomPrompt="1"/>
          </p:nvPr>
        </p:nvSpPr>
        <p:spPr>
          <a:xfrm>
            <a:off x="2781121" y="2324100"/>
            <a:ext cx="5667375" cy="838200"/>
          </a:xfrm>
        </p:spPr>
        <p:txBody>
          <a:bodyPr/>
          <a:lstStyle>
            <a:lvl1pPr marL="0" indent="0">
              <a:buNone/>
              <a:defRPr sz="77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sz="7700" b="1" dirty="0" smtClean="0">
                <a:latin typeface="Myriad Pro" panose="020B0503030403020204" pitchFamily="34" charset="0"/>
              </a:rPr>
              <a:t>Text 1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1414" y="6201309"/>
            <a:ext cx="1104523" cy="4907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728" y="6205138"/>
            <a:ext cx="411779" cy="450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305" y="6215530"/>
            <a:ext cx="1180311" cy="471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0735" y="6177216"/>
            <a:ext cx="1790757" cy="5065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21414" y="6201309"/>
            <a:ext cx="1104523" cy="4907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9728" y="6205138"/>
            <a:ext cx="411779" cy="4507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6305" y="6215530"/>
            <a:ext cx="1180311" cy="4710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800735" y="6201309"/>
            <a:ext cx="1790757" cy="50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196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20A7F55-BB4D-46DB-8D92-A996237E43A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3269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9E5CAF-5185-431C-B454-37B1C4D9606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12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81121" y="3438659"/>
            <a:ext cx="8534400" cy="1752600"/>
          </a:xfrm>
        </p:spPr>
        <p:txBody>
          <a:bodyPr/>
          <a:lstStyle>
            <a:lvl1pPr marL="0" indent="0" algn="l">
              <a:buNone/>
              <a:defRPr sz="3093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 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 hasCustomPrompt="1"/>
          </p:nvPr>
        </p:nvSpPr>
        <p:spPr>
          <a:xfrm>
            <a:off x="2781121" y="2324100"/>
            <a:ext cx="5667375" cy="838200"/>
          </a:xfrm>
        </p:spPr>
        <p:txBody>
          <a:bodyPr/>
          <a:lstStyle>
            <a:lvl1pPr marL="0" indent="0">
              <a:buNone/>
              <a:defRPr sz="77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sz="7700" b="1" dirty="0" smtClean="0">
                <a:latin typeface="Myriad Pro" panose="020B0503030403020204" pitchFamily="34" charset="0"/>
              </a:rPr>
              <a:t>Text 1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21414" y="6201309"/>
            <a:ext cx="1104523" cy="4907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9728" y="6205138"/>
            <a:ext cx="411779" cy="450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6305" y="6215530"/>
            <a:ext cx="1180311" cy="47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4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0159DC-53D3-473A-972F-15C1CCA37CC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5543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9DB96DA-FBB2-45F5-BA55-733FF75B299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799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C0E3CA7-1FE3-4CB9-8FDD-97171484CFE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6408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124F912-6943-46C7-A051-B04D30BBD15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4812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286CAF5-41BE-495D-8AC4-A54BA3D071A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9882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8F32110-1480-4A92-B98B-ABC96A4F7EC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6365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EBE68BD-43DD-48AC-98FE-4FBD945F1FF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799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269CDBF-648D-4320-9590-DAB667ED27C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86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0533" y="609600"/>
            <a:ext cx="103970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7166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7" r:id="rId1"/>
    <p:sldLayoutId id="2147484368" r:id="rId2"/>
    <p:sldLayoutId id="2147484369" r:id="rId3"/>
    <p:sldLayoutId id="2147484370" r:id="rId4"/>
    <p:sldLayoutId id="2147484371" r:id="rId5"/>
    <p:sldLayoutId id="2147484372" r:id="rId6"/>
    <p:sldLayoutId id="2147484373" r:id="rId7"/>
    <p:sldLayoutId id="2147484374" r:id="rId8"/>
    <p:sldLayoutId id="2147484375" r:id="rId9"/>
    <p:sldLayoutId id="2147484376" r:id="rId10"/>
    <p:sldLayoutId id="2147484377" r:id="rId11"/>
    <p:sldLayoutId id="2147484355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990033"/>
          </a:solidFill>
          <a:latin typeface="Myriad Pro" panose="020B0503030403020204" pitchFamily="34" charset="0"/>
          <a:ea typeface="MS PGothic" panose="020B0600070205080204" pitchFamily="34" charset="-128"/>
          <a:cs typeface="Myriad Pro" panose="020B0503030403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Steps to Behavior Change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Class 2-B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86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 bwMode="auto">
          <a:xfrm>
            <a:off x="3151783" y="639246"/>
            <a:ext cx="5667752" cy="5667752"/>
          </a:xfrm>
          <a:prstGeom prst="ellipse">
            <a:avLst/>
          </a:prstGeom>
          <a:solidFill>
            <a:srgbClr val="990033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4066184" y="1937692"/>
            <a:ext cx="3838951" cy="3070860"/>
          </a:xfrm>
        </p:spPr>
        <p:txBody>
          <a:bodyPr/>
          <a:lstStyle/>
          <a:p>
            <a:pPr algn="ctr" eaLnBrk="1" hangingPunct="1"/>
            <a:r>
              <a:rPr lang="en-US" altLang="en-US" sz="5400" dirty="0" smtClean="0">
                <a:solidFill>
                  <a:schemeClr val="bg1"/>
                </a:solidFill>
              </a:rPr>
              <a:t>FOCUS</a:t>
            </a:r>
            <a:br>
              <a:rPr lang="en-US" altLang="en-US" sz="5400" dirty="0" smtClean="0">
                <a:solidFill>
                  <a:schemeClr val="bg1"/>
                </a:solidFill>
              </a:rPr>
            </a:br>
            <a:r>
              <a:rPr lang="en-US" altLang="en-US" sz="5400" dirty="0" smtClean="0">
                <a:solidFill>
                  <a:schemeClr val="bg1"/>
                </a:solidFill>
              </a:rPr>
              <a:t>DEMANDS</a:t>
            </a:r>
            <a:br>
              <a:rPr lang="en-US" altLang="en-US" sz="5400" dirty="0" smtClean="0">
                <a:solidFill>
                  <a:schemeClr val="bg1"/>
                </a:solidFill>
              </a:rPr>
            </a:br>
            <a:r>
              <a:rPr lang="en-US" altLang="en-US" sz="5400" dirty="0" smtClean="0">
                <a:solidFill>
                  <a:schemeClr val="bg1"/>
                </a:solidFill>
              </a:rPr>
              <a:t>SACRAFICE</a:t>
            </a:r>
            <a:endParaRPr lang="en-US" alt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1967189"/>
            <a:ext cx="10397067" cy="307086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GB" altLang="en-US" sz="3200" b="0" i="1" dirty="0">
                <a:solidFill>
                  <a:schemeClr val="tx1"/>
                </a:solidFill>
              </a:rPr>
              <a:t> “I apologize for the length of this letter, but I didn’t have the time to write a short one.”</a:t>
            </a:r>
          </a:p>
        </p:txBody>
      </p:sp>
      <p:sp>
        <p:nvSpPr>
          <p:cNvPr id="2" name="Rectangle 1"/>
          <p:cNvSpPr/>
          <p:nvPr/>
        </p:nvSpPr>
        <p:spPr>
          <a:xfrm>
            <a:off x="7635991" y="4161238"/>
            <a:ext cx="219976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990033"/>
                </a:solidFill>
                <a:latin typeface="Myriad Pro" panose="020B0503030403020204" pitchFamily="34" charset="0"/>
              </a:rPr>
              <a:t>- Mark Twain</a:t>
            </a:r>
          </a:p>
        </p:txBody>
      </p:sp>
    </p:spTree>
    <p:extLst>
      <p:ext uri="{BB962C8B-B14F-4D97-AF65-F5344CB8AC3E}">
        <p14:creationId xmlns:p14="http://schemas.microsoft.com/office/powerpoint/2010/main" val="86851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2498131"/>
            <a:ext cx="10397067" cy="3070860"/>
          </a:xfrm>
        </p:spPr>
        <p:txBody>
          <a:bodyPr/>
          <a:lstStyle/>
          <a:p>
            <a:pPr algn="ctr" eaLnBrk="1" hangingPunct="1"/>
            <a:r>
              <a:rPr lang="en-US" altLang="en-US" sz="3200" dirty="0" smtClean="0">
                <a:solidFill>
                  <a:schemeClr val="tx1"/>
                </a:solidFill>
              </a:rPr>
              <a:t/>
            </a:r>
            <a:br>
              <a:rPr lang="en-US" altLang="en-US" sz="3200" dirty="0" smtClean="0">
                <a:solidFill>
                  <a:schemeClr val="tx1"/>
                </a:solidFill>
              </a:rPr>
            </a:br>
            <a:r>
              <a:rPr lang="en-US" altLang="en-US" sz="3200" dirty="0">
                <a:solidFill>
                  <a:schemeClr val="tx1"/>
                </a:solidFill>
              </a:rPr>
              <a:t>Keep the </a:t>
            </a:r>
            <a:r>
              <a:rPr lang="en-US" altLang="en-US" sz="3200" dirty="0" smtClean="0">
                <a:solidFill>
                  <a:schemeClr val="tx1"/>
                </a:solidFill>
              </a:rPr>
              <a:t>message</a:t>
            </a:r>
            <a:br>
              <a:rPr lang="en-US" altLang="en-US" sz="3200" dirty="0" smtClean="0">
                <a:solidFill>
                  <a:schemeClr val="tx1"/>
                </a:solidFill>
              </a:rPr>
            </a:br>
            <a:r>
              <a:rPr lang="en-US" altLang="en-US" sz="3200" dirty="0" smtClean="0">
                <a:solidFill>
                  <a:schemeClr val="tx1"/>
                </a:solidFill>
              </a:rPr>
              <a:t/>
            </a:r>
            <a:br>
              <a:rPr lang="en-US" altLang="en-US" sz="3200" dirty="0" smtClean="0">
                <a:solidFill>
                  <a:schemeClr val="tx1"/>
                </a:solidFill>
              </a:rPr>
            </a:br>
            <a:r>
              <a:rPr lang="en-US" altLang="en-US" sz="5400" u="sng" dirty="0" smtClean="0">
                <a:latin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en-US" sz="54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onsistent</a:t>
            </a:r>
            <a:r>
              <a:rPr lang="en-US" altLang="en-US" sz="4800" dirty="0" smtClean="0"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en-US" sz="4800" dirty="0" smtClean="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endParaRPr lang="en-US" altLang="en-US" sz="54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15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agu-b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797" y="524669"/>
            <a:ext cx="5867400" cy="219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dagu-flyer-ins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2295">
            <a:off x="8120422" y="524669"/>
            <a:ext cx="1735138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dagu-poster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1131">
            <a:off x="4121510" y="3215481"/>
            <a:ext cx="1947862" cy="333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dagu-t-shi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8630">
            <a:off x="1333860" y="3115469"/>
            <a:ext cx="13414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dagu-stick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0121">
            <a:off x="8120422" y="3955256"/>
            <a:ext cx="18573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dagu-flyer-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8439">
            <a:off x="6632935" y="2969419"/>
            <a:ext cx="1358900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86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Consistent with the radio program content</a:t>
            </a:r>
            <a:endParaRPr lang="en-GB" dirty="0"/>
          </a:p>
        </p:txBody>
      </p:sp>
      <p:pic>
        <p:nvPicPr>
          <p:cNvPr id="4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4" b="3333"/>
          <a:stretch>
            <a:fillRect/>
          </a:stretch>
        </p:blipFill>
        <p:spPr bwMode="auto">
          <a:xfrm>
            <a:off x="2739759" y="1973826"/>
            <a:ext cx="667861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233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2498131"/>
            <a:ext cx="10397067" cy="3070860"/>
          </a:xfrm>
        </p:spPr>
        <p:txBody>
          <a:bodyPr/>
          <a:lstStyle/>
          <a:p>
            <a:pPr algn="ctr" eaLnBrk="1" hangingPunct="1"/>
            <a:r>
              <a:rPr lang="en-US" altLang="en-US" sz="3200" dirty="0" smtClean="0">
                <a:solidFill>
                  <a:schemeClr val="tx1"/>
                </a:solidFill>
              </a:rPr>
              <a:t/>
            </a:r>
            <a:br>
              <a:rPr lang="en-US" altLang="en-US" sz="3200" dirty="0" smtClean="0">
                <a:solidFill>
                  <a:schemeClr val="tx1"/>
                </a:solidFill>
              </a:rPr>
            </a:br>
            <a:r>
              <a:rPr lang="en-US" altLang="en-US" sz="3200" dirty="0" smtClean="0">
                <a:solidFill>
                  <a:schemeClr val="tx1"/>
                </a:solidFill>
              </a:rPr>
              <a:t/>
            </a:r>
            <a:br>
              <a:rPr lang="en-US" altLang="en-US" sz="3200" dirty="0" smtClean="0">
                <a:solidFill>
                  <a:schemeClr val="tx1"/>
                </a:solidFill>
              </a:rPr>
            </a:br>
            <a:r>
              <a:rPr lang="en-US" altLang="en-US" sz="3200" dirty="0" smtClean="0">
                <a:solidFill>
                  <a:schemeClr val="tx1"/>
                </a:solidFill>
              </a:rPr>
              <a:t/>
            </a:r>
            <a:br>
              <a:rPr lang="en-US" altLang="en-US" sz="3200" dirty="0" smtClean="0">
                <a:solidFill>
                  <a:schemeClr val="tx1"/>
                </a:solidFill>
              </a:rPr>
            </a:br>
            <a:r>
              <a:rPr lang="en-US" altLang="en-US" sz="5400" u="sng" dirty="0" smtClean="0">
                <a:latin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en-US" sz="54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ommunicate a Benefit</a:t>
            </a:r>
            <a:r>
              <a:rPr lang="en-US" altLang="en-US" sz="4800" dirty="0" smtClean="0"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en-US" sz="4800" dirty="0" smtClean="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endParaRPr lang="en-US" altLang="en-US" sz="54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74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1967189"/>
            <a:ext cx="10397067" cy="307086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GB" altLang="en-US" sz="3200" b="0" i="1" dirty="0">
                <a:solidFill>
                  <a:schemeClr val="tx1"/>
                </a:solidFill>
              </a:rPr>
              <a:t>“In the factory we make cosmetics: In the store we sell hope.”</a:t>
            </a:r>
          </a:p>
        </p:txBody>
      </p:sp>
      <p:sp>
        <p:nvSpPr>
          <p:cNvPr id="2" name="Rectangle 1"/>
          <p:cNvSpPr/>
          <p:nvPr/>
        </p:nvSpPr>
        <p:spPr>
          <a:xfrm>
            <a:off x="8166171" y="4345551"/>
            <a:ext cx="2724400" cy="12618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rgbClr val="990033"/>
                </a:solidFill>
                <a:latin typeface="Myriad Pro" panose="020B0503030403020204" pitchFamily="34" charset="0"/>
              </a:rPr>
              <a:t>-Charles </a:t>
            </a:r>
            <a:r>
              <a:rPr lang="en-GB" sz="2800" b="1" dirty="0" err="1" smtClean="0">
                <a:solidFill>
                  <a:srgbClr val="990033"/>
                </a:solidFill>
                <a:latin typeface="Myriad Pro" panose="020B0503030403020204" pitchFamily="34" charset="0"/>
              </a:rPr>
              <a:t>Revson</a:t>
            </a:r>
            <a:endParaRPr lang="en-GB" sz="2800" b="1" dirty="0" smtClean="0">
              <a:solidFill>
                <a:srgbClr val="990033"/>
              </a:solidFill>
              <a:latin typeface="Myriad Pro" panose="020B0503030403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srgbClr val="990033"/>
                </a:solidFill>
                <a:latin typeface="Myriad Pro" panose="020B0503030403020204" pitchFamily="34" charset="0"/>
              </a:rPr>
              <a:t>  Founder </a:t>
            </a:r>
            <a:r>
              <a:rPr lang="en-GB" dirty="0">
                <a:solidFill>
                  <a:srgbClr val="990033"/>
                </a:solidFill>
                <a:latin typeface="Myriad Pro" panose="020B0503030403020204" pitchFamily="34" charset="0"/>
              </a:rPr>
              <a:t>of </a:t>
            </a:r>
            <a:r>
              <a:rPr lang="en-GB" dirty="0" smtClean="0">
                <a:solidFill>
                  <a:srgbClr val="990033"/>
                </a:solidFill>
                <a:latin typeface="Myriad Pro" panose="020B0503030403020204" pitchFamily="34" charset="0"/>
              </a:rPr>
              <a:t>Revlon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srgbClr val="990033"/>
                </a:solidFill>
                <a:latin typeface="Myriad Pro" panose="020B0503030403020204" pitchFamily="34" charset="0"/>
              </a:rPr>
              <a:t>  Cosmetics</a:t>
            </a:r>
            <a:endParaRPr lang="en-GB" dirty="0">
              <a:solidFill>
                <a:srgbClr val="990033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65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7514227"/>
              </p:ext>
            </p:extLst>
          </p:nvPr>
        </p:nvGraphicFramePr>
        <p:xfrm>
          <a:off x="3896032" y="366409"/>
          <a:ext cx="4333568" cy="6132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8" name="Acrobat Document" r:id="rId3" imgW="7581900" imgH="10693400" progId="Acrobat.Document.11">
                  <p:embed/>
                </p:oleObj>
              </mc:Choice>
              <mc:Fallback>
                <p:oleObj name="Acrobat Document" r:id="rId3" imgW="7581900" imgH="10693400" progId="Acrobat.Document.11">
                  <p:embed/>
                  <p:pic>
                    <p:nvPicPr>
                      <p:cNvPr id="3379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6032" y="366409"/>
                        <a:ext cx="4333568" cy="61329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0122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880532" y="1988574"/>
            <a:ext cx="10397067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kern="0" dirty="0" smtClean="0">
                <a:latin typeface="Myriad Pro" panose="020B0503030403020204" pitchFamily="34" charset="0"/>
              </a:rPr>
              <a:t>KNOW your </a:t>
            </a:r>
            <a:r>
              <a:rPr lang="ja-JP" altLang="en-US" kern="0" dirty="0" smtClean="0">
                <a:latin typeface="Myriad Pro" panose="020B0503030403020204" pitchFamily="34" charset="0"/>
              </a:rPr>
              <a:t>“</a:t>
            </a:r>
            <a:r>
              <a:rPr lang="en-US" altLang="ja-JP" kern="0" dirty="0" smtClean="0">
                <a:latin typeface="Myriad Pro" panose="020B0503030403020204" pitchFamily="34" charset="0"/>
              </a:rPr>
              <a:t>audience</a:t>
            </a:r>
            <a:r>
              <a:rPr lang="ja-JP" altLang="en-US" kern="0" dirty="0" smtClean="0">
                <a:latin typeface="Myriad Pro" panose="020B0503030403020204" pitchFamily="34" charset="0"/>
              </a:rPr>
              <a:t>”</a:t>
            </a:r>
            <a:r>
              <a:rPr lang="en-US" altLang="ja-JP" kern="0" dirty="0" smtClean="0">
                <a:latin typeface="Myriad Pro" panose="020B0503030403020204" pitchFamily="34" charset="0"/>
              </a:rPr>
              <a:t> </a:t>
            </a:r>
          </a:p>
          <a:p>
            <a:pPr eaLnBrk="1" hangingPunct="1"/>
            <a:r>
              <a:rPr lang="en-US" altLang="en-US" kern="0" dirty="0" smtClean="0">
                <a:latin typeface="Myriad Pro" panose="020B0503030403020204" pitchFamily="34" charset="0"/>
              </a:rPr>
              <a:t>RESPECT your </a:t>
            </a:r>
            <a:r>
              <a:rPr lang="ja-JP" altLang="en-US" kern="0" dirty="0" smtClean="0">
                <a:latin typeface="Myriad Pro" panose="020B0503030403020204" pitchFamily="34" charset="0"/>
              </a:rPr>
              <a:t>“</a:t>
            </a:r>
            <a:r>
              <a:rPr lang="en-US" altLang="ja-JP" kern="0" dirty="0" smtClean="0">
                <a:latin typeface="Myriad Pro" panose="020B0503030403020204" pitchFamily="34" charset="0"/>
              </a:rPr>
              <a:t>audience</a:t>
            </a:r>
            <a:r>
              <a:rPr lang="ja-JP" altLang="en-US" kern="0" dirty="0" smtClean="0">
                <a:latin typeface="Myriad Pro" panose="020B0503030403020204" pitchFamily="34" charset="0"/>
              </a:rPr>
              <a:t>”</a:t>
            </a:r>
            <a:endParaRPr lang="en-US" altLang="ja-JP" kern="0" dirty="0" smtClean="0">
              <a:latin typeface="Myriad Pro" panose="020B0503030403020204" pitchFamily="34" charset="0"/>
            </a:endParaRPr>
          </a:p>
          <a:p>
            <a:pPr eaLnBrk="1" hangingPunct="1"/>
            <a:r>
              <a:rPr lang="en-US" altLang="en-US" kern="0" dirty="0" smtClean="0">
                <a:latin typeface="Myriad Pro" panose="020B0503030403020204" pitchFamily="34" charset="0"/>
              </a:rPr>
              <a:t>COMMUNICATE to your </a:t>
            </a:r>
            <a:r>
              <a:rPr lang="ja-JP" altLang="en-US" kern="0" dirty="0" smtClean="0">
                <a:latin typeface="Myriad Pro" panose="020B0503030403020204" pitchFamily="34" charset="0"/>
              </a:rPr>
              <a:t>“</a:t>
            </a:r>
            <a:r>
              <a:rPr lang="en-US" altLang="ja-JP" kern="0" dirty="0" smtClean="0">
                <a:latin typeface="Myriad Pro" panose="020B0503030403020204" pitchFamily="34" charset="0"/>
              </a:rPr>
              <a:t>audience</a:t>
            </a:r>
            <a:r>
              <a:rPr lang="ja-JP" altLang="en-US" kern="0" dirty="0" smtClean="0">
                <a:latin typeface="Myriad Pro" panose="020B0503030403020204" pitchFamily="34" charset="0"/>
              </a:rPr>
              <a:t>”</a:t>
            </a:r>
            <a:r>
              <a:rPr lang="en-US" altLang="ja-JP" kern="0" dirty="0" smtClean="0">
                <a:latin typeface="Myriad Pro" panose="020B0503030403020204" pitchFamily="34" charset="0"/>
              </a:rPr>
              <a:t> in a manner appropriate to </a:t>
            </a:r>
            <a:r>
              <a:rPr lang="en-US" altLang="ja-JP" u="sng" kern="0" dirty="0" smtClean="0">
                <a:latin typeface="Myriad Pro" panose="020B0503030403020204" pitchFamily="34" charset="0"/>
              </a:rPr>
              <a:t>their</a:t>
            </a:r>
            <a:r>
              <a:rPr lang="en-US" altLang="ja-JP" kern="0" dirty="0" smtClean="0">
                <a:latin typeface="Myriad Pro" panose="020B0503030403020204" pitchFamily="34" charset="0"/>
              </a:rPr>
              <a:t> culture, values. </a:t>
            </a:r>
          </a:p>
          <a:p>
            <a:pPr eaLnBrk="1" hangingPunct="1"/>
            <a:endParaRPr lang="en-US" altLang="en-US" kern="0" dirty="0" smtClean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45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675025" y="2363084"/>
            <a:ext cx="10397067" cy="3070860"/>
          </a:xfrm>
        </p:spPr>
        <p:txBody>
          <a:bodyPr/>
          <a:lstStyle/>
          <a:p>
            <a:pPr algn="ctr" eaLnBrk="1" hangingPunct="1"/>
            <a:r>
              <a:rPr lang="en-US" altLang="en-US" sz="3200" dirty="0" smtClean="0">
                <a:solidFill>
                  <a:schemeClr val="tx1"/>
                </a:solidFill>
              </a:rPr>
              <a:t/>
            </a:r>
            <a:br>
              <a:rPr lang="en-US" altLang="en-US" sz="3200" dirty="0" smtClean="0">
                <a:solidFill>
                  <a:schemeClr val="tx1"/>
                </a:solidFill>
              </a:rPr>
            </a:br>
            <a:r>
              <a:rPr lang="en-US" altLang="en-US" sz="3200" b="0" dirty="0" smtClean="0">
                <a:solidFill>
                  <a:schemeClr val="tx1"/>
                </a:solidFill>
              </a:rPr>
              <a:t/>
            </a:r>
            <a:br>
              <a:rPr lang="en-US" altLang="en-US" sz="3200" b="0" dirty="0" smtClean="0">
                <a:solidFill>
                  <a:schemeClr val="tx1"/>
                </a:solidFill>
              </a:rPr>
            </a:br>
            <a:r>
              <a:rPr lang="en-US" altLang="en-US" sz="5400" u="sng" dirty="0" smtClean="0">
                <a:latin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en-US" sz="54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ater to Heart and Head</a:t>
            </a:r>
            <a:br>
              <a:rPr lang="en-US" altLang="en-US" sz="54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GB" altLang="en-US" sz="54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GB" altLang="en-US" sz="54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sz="4800" dirty="0" smtClean="0"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en-US" sz="4800" dirty="0" smtClean="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sz="3600" dirty="0" smtClean="0">
                <a:solidFill>
                  <a:schemeClr val="tx1"/>
                </a:solidFill>
              </a:rPr>
              <a:t/>
            </a:r>
            <a:br>
              <a:rPr lang="en-US" altLang="en-US" sz="3600" dirty="0" smtClean="0">
                <a:solidFill>
                  <a:schemeClr val="tx1"/>
                </a:solidFill>
              </a:rPr>
            </a:br>
            <a:r>
              <a:rPr lang="en-US" altLang="en-US" sz="3600" dirty="0" smtClean="0">
                <a:solidFill>
                  <a:schemeClr val="tx1"/>
                </a:solidFill>
              </a:rPr>
              <a:t/>
            </a:r>
            <a:br>
              <a:rPr lang="en-US" altLang="en-US" sz="3600" dirty="0" smtClean="0">
                <a:solidFill>
                  <a:schemeClr val="tx1"/>
                </a:solidFill>
              </a:rPr>
            </a:br>
            <a:r>
              <a:rPr lang="en-US" altLang="en-US" sz="3600" dirty="0" smtClean="0">
                <a:solidFill>
                  <a:schemeClr val="tx1"/>
                </a:solidFill>
              </a:rPr>
              <a:t/>
            </a:r>
            <a:br>
              <a:rPr lang="en-US" altLang="en-US" sz="3600" dirty="0" smtClean="0">
                <a:solidFill>
                  <a:schemeClr val="tx1"/>
                </a:solidFill>
              </a:rPr>
            </a:br>
            <a:endParaRPr lang="en-US" altLang="en-US" sz="54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91149" y="3321851"/>
            <a:ext cx="83648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200" dirty="0">
                <a:latin typeface="Myriad Pro" panose="020B0503030403020204" pitchFamily="34" charset="0"/>
                <a:cs typeface="Tahoma" panose="020B0604030504040204" pitchFamily="34" charset="0"/>
              </a:rPr>
              <a:t>Better to appeal to the audience’s emotions,</a:t>
            </a:r>
            <a:br>
              <a:rPr lang="en-GB" altLang="en-US" sz="3200" dirty="0">
                <a:latin typeface="Myriad Pro" panose="020B0503030403020204" pitchFamily="34" charset="0"/>
                <a:cs typeface="Tahoma" panose="020B0604030504040204" pitchFamily="34" charset="0"/>
              </a:rPr>
            </a:br>
            <a:r>
              <a:rPr lang="en-GB" altLang="en-US" sz="3200" dirty="0" smtClean="0">
                <a:latin typeface="Myriad Pro" panose="020B0503030403020204" pitchFamily="34" charset="0"/>
                <a:cs typeface="Tahoma" panose="020B0604030504040204" pitchFamily="34" charset="0"/>
              </a:rPr>
              <a:t>intellect</a:t>
            </a:r>
            <a:r>
              <a:rPr lang="en-GB" altLang="en-US" sz="3200" dirty="0">
                <a:latin typeface="Myriad Pro" panose="020B0503030403020204" pitchFamily="34" charset="0"/>
                <a:cs typeface="Tahoma" panose="020B0604030504040204" pitchFamily="34" charset="0"/>
              </a:rPr>
              <a:t>, or both? </a:t>
            </a:r>
            <a:endParaRPr lang="en-GB" altLang="en-US" sz="3200" dirty="0" smtClean="0">
              <a:latin typeface="Myriad Pro" panose="020B050303040302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200" dirty="0" smtClean="0">
                <a:latin typeface="Myriad Pro" panose="020B0503030403020204" pitchFamily="34" charset="0"/>
                <a:cs typeface="Tahoma" panose="020B0604030504040204" pitchFamily="34" charset="0"/>
              </a:rPr>
              <a:t>Emotional </a:t>
            </a:r>
            <a:r>
              <a:rPr lang="en-GB" altLang="en-US" sz="3200" dirty="0">
                <a:latin typeface="Myriad Pro" panose="020B0503030403020204" pitchFamily="34" charset="0"/>
                <a:cs typeface="Tahoma" panose="020B0604030504040204" pitchFamily="34" charset="0"/>
              </a:rPr>
              <a:t>appeal often more convincing than facts</a:t>
            </a:r>
            <a:endParaRPr lang="en-GB" sz="32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31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Steps to </a:t>
            </a:r>
            <a:r>
              <a:rPr lang="en-GB" altLang="en-US" dirty="0" err="1"/>
              <a:t>Behavior</a:t>
            </a:r>
            <a:r>
              <a:rPr lang="en-GB" altLang="en-US" dirty="0"/>
              <a:t>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5" name="Freeform 3"/>
          <p:cNvSpPr>
            <a:spLocks/>
          </p:cNvSpPr>
          <p:nvPr/>
        </p:nvSpPr>
        <p:spPr bwMode="auto">
          <a:xfrm>
            <a:off x="2036481" y="2796540"/>
            <a:ext cx="7672388" cy="2871788"/>
          </a:xfrm>
          <a:custGeom>
            <a:avLst/>
            <a:gdLst>
              <a:gd name="T0" fmla="*/ 2147483646 w 4833"/>
              <a:gd name="T1" fmla="*/ 0 h 1809"/>
              <a:gd name="T2" fmla="*/ 2147483646 w 4833"/>
              <a:gd name="T3" fmla="*/ 0 h 1809"/>
              <a:gd name="T4" fmla="*/ 2147483646 w 4833"/>
              <a:gd name="T5" fmla="*/ 2147483646 h 1809"/>
              <a:gd name="T6" fmla="*/ 2147483646 w 4833"/>
              <a:gd name="T7" fmla="*/ 2147483646 h 1809"/>
              <a:gd name="T8" fmla="*/ 2147483646 w 4833"/>
              <a:gd name="T9" fmla="*/ 2147483646 h 1809"/>
              <a:gd name="T10" fmla="*/ 2147483646 w 4833"/>
              <a:gd name="T11" fmla="*/ 2147483646 h 1809"/>
              <a:gd name="T12" fmla="*/ 2147483646 w 4833"/>
              <a:gd name="T13" fmla="*/ 2147483646 h 1809"/>
              <a:gd name="T14" fmla="*/ 2147483646 w 4833"/>
              <a:gd name="T15" fmla="*/ 2147483646 h 1809"/>
              <a:gd name="T16" fmla="*/ 2147483646 w 4833"/>
              <a:gd name="T17" fmla="*/ 2147483646 h 1809"/>
              <a:gd name="T18" fmla="*/ 0 w 4833"/>
              <a:gd name="T19" fmla="*/ 2147483646 h 180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833"/>
              <a:gd name="T31" fmla="*/ 0 h 1809"/>
              <a:gd name="T32" fmla="*/ 4833 w 4833"/>
              <a:gd name="T33" fmla="*/ 1809 h 180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833" h="1809">
                <a:moveTo>
                  <a:pt x="4832" y="0"/>
                </a:moveTo>
                <a:lnTo>
                  <a:pt x="3888" y="0"/>
                </a:lnTo>
                <a:lnTo>
                  <a:pt x="3888" y="452"/>
                </a:lnTo>
                <a:lnTo>
                  <a:pt x="2944" y="452"/>
                </a:lnTo>
                <a:lnTo>
                  <a:pt x="2944" y="903"/>
                </a:lnTo>
                <a:lnTo>
                  <a:pt x="2000" y="903"/>
                </a:lnTo>
                <a:lnTo>
                  <a:pt x="2000" y="1355"/>
                </a:lnTo>
                <a:lnTo>
                  <a:pt x="1056" y="1355"/>
                </a:lnTo>
                <a:lnTo>
                  <a:pt x="1056" y="1806"/>
                </a:lnTo>
                <a:lnTo>
                  <a:pt x="0" y="1808"/>
                </a:lnTo>
              </a:path>
            </a:pathLst>
          </a:custGeom>
          <a:noFill/>
          <a:ln w="50800" cap="rnd" cmpd="sng">
            <a:solidFill>
              <a:srgbClr val="FDD136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106170" y="5193514"/>
            <a:ext cx="259680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yriad Pro" panose="020B0503030403020204" pitchFamily="34" charset="0"/>
              </a:rPr>
              <a:t>Pre-contemplation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995930" y="4390564"/>
            <a:ext cx="2116284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yriad Pro" panose="020B0503030403020204" pitchFamily="34" charset="0"/>
              </a:rPr>
              <a:t>Contemplation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702970" y="3733342"/>
            <a:ext cx="3007169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yriad Pro" panose="020B0503030403020204" pitchFamily="34" charset="0"/>
              </a:rPr>
              <a:t>Preparation for Action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710139" y="2930392"/>
            <a:ext cx="1024575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yriad Pro" panose="020B0503030403020204" pitchFamily="34" charset="0"/>
              </a:rPr>
              <a:t>Action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142699" y="2055042"/>
            <a:ext cx="1859611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yriad Pro" panose="020B0503030403020204" pitchFamily="34" charset="0"/>
              </a:rPr>
              <a:t>Maintenance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526904" y="2368868"/>
            <a:ext cx="1151789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solidFill>
                  <a:srgbClr val="AC481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" panose="020B0503030403020204" pitchFamily="34" charset="0"/>
              </a:rPr>
              <a:t>Barriers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8325724" y="4963964"/>
            <a:ext cx="1565236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solidFill>
                  <a:srgbClr val="AC481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" panose="020B0503030403020204" pitchFamily="34" charset="0"/>
              </a:rPr>
              <a:t>Facilitators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8325724" y="5778099"/>
            <a:ext cx="2868028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solidFill>
                  <a:srgbClr val="AC481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" panose="020B0503030403020204" pitchFamily="34" charset="0"/>
              </a:rPr>
              <a:t>Know your audience!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675025" y="2363084"/>
            <a:ext cx="10397067" cy="3070860"/>
          </a:xfrm>
        </p:spPr>
        <p:txBody>
          <a:bodyPr/>
          <a:lstStyle/>
          <a:p>
            <a:pPr algn="ctr" eaLnBrk="1" hangingPunct="1"/>
            <a:r>
              <a:rPr lang="en-US" altLang="en-US" sz="3200" dirty="0" smtClean="0">
                <a:solidFill>
                  <a:schemeClr val="tx1"/>
                </a:solidFill>
              </a:rPr>
              <a:t/>
            </a:r>
            <a:br>
              <a:rPr lang="en-US" altLang="en-US" sz="3200" dirty="0" smtClean="0">
                <a:solidFill>
                  <a:schemeClr val="tx1"/>
                </a:solidFill>
              </a:rPr>
            </a:br>
            <a:r>
              <a:rPr lang="en-US" altLang="en-US" sz="3200" b="0" dirty="0" smtClean="0">
                <a:solidFill>
                  <a:schemeClr val="tx1"/>
                </a:solidFill>
              </a:rPr>
              <a:t/>
            </a:r>
            <a:br>
              <a:rPr lang="en-US" altLang="en-US" sz="3200" b="0" dirty="0" smtClean="0">
                <a:solidFill>
                  <a:schemeClr val="tx1"/>
                </a:solidFill>
              </a:rPr>
            </a:br>
            <a:r>
              <a:rPr lang="en-US" altLang="en-US" sz="5400" u="sng" dirty="0" smtClean="0">
                <a:latin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en-US" sz="54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reate Trust</a:t>
            </a:r>
            <a:br>
              <a:rPr lang="en-US" altLang="en-US" sz="54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GB" altLang="en-US" sz="54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GB" altLang="en-US" sz="54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sz="4800" dirty="0" smtClean="0"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en-US" sz="4800" dirty="0" smtClean="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sz="3600" dirty="0" smtClean="0">
                <a:solidFill>
                  <a:schemeClr val="tx1"/>
                </a:solidFill>
              </a:rPr>
              <a:t/>
            </a:r>
            <a:br>
              <a:rPr lang="en-US" altLang="en-US" sz="3600" dirty="0" smtClean="0">
                <a:solidFill>
                  <a:schemeClr val="tx1"/>
                </a:solidFill>
              </a:rPr>
            </a:br>
            <a:r>
              <a:rPr lang="en-US" altLang="en-US" sz="3600" dirty="0" smtClean="0">
                <a:solidFill>
                  <a:schemeClr val="tx1"/>
                </a:solidFill>
              </a:rPr>
              <a:t/>
            </a:r>
            <a:br>
              <a:rPr lang="en-US" altLang="en-US" sz="3600" dirty="0" smtClean="0">
                <a:solidFill>
                  <a:schemeClr val="tx1"/>
                </a:solidFill>
              </a:rPr>
            </a:br>
            <a:r>
              <a:rPr lang="en-US" altLang="en-US" sz="3600" dirty="0" smtClean="0">
                <a:solidFill>
                  <a:schemeClr val="tx1"/>
                </a:solidFill>
              </a:rPr>
              <a:t/>
            </a:r>
            <a:br>
              <a:rPr lang="en-US" altLang="en-US" sz="3600" dirty="0" smtClean="0">
                <a:solidFill>
                  <a:schemeClr val="tx1"/>
                </a:solidFill>
              </a:rPr>
            </a:br>
            <a:endParaRPr lang="en-US" altLang="en-US" sz="54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91148" y="3321851"/>
            <a:ext cx="96946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200" dirty="0">
                <a:latin typeface="Myriad Pro" panose="020B0503030403020204" pitchFamily="34" charset="0"/>
                <a:cs typeface="Tahoma" panose="020B0604030504040204" pitchFamily="34" charset="0"/>
              </a:rPr>
              <a:t>Does information come from a credible source? Who is credible for the target audience?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altLang="en-US" sz="3200" dirty="0">
                <a:latin typeface="Myriad Pro" panose="020B0503030403020204" pitchFamily="34" charset="0"/>
                <a:cs typeface="Tahoma" panose="020B0604030504040204" pitchFamily="34" charset="0"/>
              </a:rPr>
              <a:t>Medical doctor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altLang="en-US" sz="3200" dirty="0">
                <a:latin typeface="Myriad Pro" panose="020B0503030403020204" pitchFamily="34" charset="0"/>
                <a:cs typeface="Tahoma" panose="020B0604030504040204" pitchFamily="34" charset="0"/>
              </a:rPr>
              <a:t>Ministry of Health 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altLang="en-US" sz="3200" dirty="0" err="1">
                <a:latin typeface="Myriad Pro" panose="020B0503030403020204" pitchFamily="34" charset="0"/>
                <a:cs typeface="Tahoma" panose="020B0604030504040204" pitchFamily="34" charset="0"/>
              </a:rPr>
              <a:t>Neighbors</a:t>
            </a:r>
            <a:r>
              <a:rPr lang="en-GB" altLang="en-US" sz="3200" dirty="0">
                <a:latin typeface="Myriad Pro" panose="020B0503030403020204" pitchFamily="34" charset="0"/>
                <a:cs typeface="Tahoma" panose="020B0604030504040204" pitchFamily="34" charset="0"/>
              </a:rPr>
              <a:t>/friends/peers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altLang="en-US" sz="3200" dirty="0">
                <a:latin typeface="Myriad Pro" panose="020B0503030403020204" pitchFamily="34" charset="0"/>
                <a:cs typeface="Tahoma" panose="020B0604030504040204" pitchFamily="34" charset="0"/>
              </a:rPr>
              <a:t>Celebrity</a:t>
            </a:r>
          </a:p>
        </p:txBody>
      </p:sp>
    </p:spTree>
    <p:extLst>
      <p:ext uri="{BB962C8B-B14F-4D97-AF65-F5344CB8AC3E}">
        <p14:creationId xmlns:p14="http://schemas.microsoft.com/office/powerpoint/2010/main" val="205360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2232660"/>
            <a:ext cx="10397067" cy="307086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Create a</a:t>
            </a:r>
            <a:br>
              <a:rPr lang="en-US" altLang="en-US" sz="3200" dirty="0">
                <a:solidFill>
                  <a:schemeClr val="tx1"/>
                </a:solidFill>
              </a:rPr>
            </a:br>
            <a:r>
              <a:rPr lang="en-US" altLang="en-US" sz="5400" u="sng" dirty="0" smtClean="0">
                <a:latin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en-US" sz="54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all to Action</a:t>
            </a: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endParaRPr lang="en-US" altLang="en-US" sz="54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59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LK PIDGI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33" y="609600"/>
            <a:ext cx="4245202" cy="599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735" y="294968"/>
            <a:ext cx="7054731" cy="545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21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C’</a:t>
            </a:r>
            <a:r>
              <a:rPr lang="en-US" altLang="ja-JP" dirty="0"/>
              <a:t>s for Effective Communication</a:t>
            </a:r>
            <a:endParaRPr lang="en-GB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80532" y="1752600"/>
            <a:ext cx="10397067" cy="485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990033"/>
                </a:solidFill>
                <a:latin typeface="Myriad Pro" panose="020B0503030403020204" pitchFamily="34" charset="0"/>
                <a:ea typeface="MS PGothic" panose="020B0600070205080204" pitchFamily="34" charset="-128"/>
                <a:cs typeface="Myriad Pro" panose="020B0503030403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529B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529B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529B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529B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529B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529B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529B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529B"/>
                </a:solidFill>
                <a:latin typeface="Arial" charset="0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kern="0" dirty="0">
                <a:solidFill>
                  <a:srgbClr val="AC4811"/>
                </a:solidFill>
              </a:rPr>
              <a:t>C</a:t>
            </a:r>
            <a:r>
              <a:rPr lang="en-GB" altLang="en-US" b="0" kern="0" dirty="0">
                <a:solidFill>
                  <a:schemeClr val="tx1"/>
                </a:solidFill>
              </a:rPr>
              <a:t>ommand Attention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kern="0" dirty="0">
                <a:solidFill>
                  <a:srgbClr val="AC4811"/>
                </a:solidFill>
              </a:rPr>
              <a:t>C</a:t>
            </a:r>
            <a:r>
              <a:rPr lang="en-GB" altLang="en-US" b="0" kern="0" dirty="0">
                <a:solidFill>
                  <a:schemeClr val="tx1"/>
                </a:solidFill>
              </a:rPr>
              <a:t>lear and Concise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kern="0" dirty="0">
                <a:solidFill>
                  <a:srgbClr val="AC4811"/>
                </a:solidFill>
              </a:rPr>
              <a:t>C</a:t>
            </a:r>
            <a:r>
              <a:rPr lang="en-GB" altLang="en-US" b="0" kern="0" dirty="0">
                <a:solidFill>
                  <a:schemeClr val="tx1"/>
                </a:solidFill>
              </a:rPr>
              <a:t>onsistent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kern="0" dirty="0">
                <a:solidFill>
                  <a:srgbClr val="AC4811"/>
                </a:solidFill>
              </a:rPr>
              <a:t>C</a:t>
            </a:r>
            <a:r>
              <a:rPr lang="en-GB" altLang="en-US" b="0" kern="0" dirty="0">
                <a:solidFill>
                  <a:schemeClr val="tx1"/>
                </a:solidFill>
              </a:rPr>
              <a:t>ommunicate a Benefit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kern="0" dirty="0">
                <a:solidFill>
                  <a:srgbClr val="AC4811"/>
                </a:solidFill>
              </a:rPr>
              <a:t>C</a:t>
            </a:r>
            <a:r>
              <a:rPr lang="en-GB" altLang="en-US" b="0" kern="0" dirty="0">
                <a:solidFill>
                  <a:schemeClr val="tx1"/>
                </a:solidFill>
              </a:rPr>
              <a:t>ulturally Appropriate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kern="0" dirty="0">
                <a:solidFill>
                  <a:srgbClr val="AC4811"/>
                </a:solidFill>
              </a:rPr>
              <a:t>C</a:t>
            </a:r>
            <a:r>
              <a:rPr lang="en-GB" altLang="en-US" b="0" kern="0" dirty="0">
                <a:solidFill>
                  <a:schemeClr val="tx1"/>
                </a:solidFill>
              </a:rPr>
              <a:t>ater to Heart and Head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kern="0" dirty="0">
                <a:solidFill>
                  <a:srgbClr val="AC4811"/>
                </a:solidFill>
              </a:rPr>
              <a:t>C</a:t>
            </a:r>
            <a:r>
              <a:rPr lang="en-GB" altLang="en-US" b="0" kern="0" dirty="0">
                <a:solidFill>
                  <a:schemeClr val="tx1"/>
                </a:solidFill>
              </a:rPr>
              <a:t>reate Trust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kern="0" dirty="0">
                <a:solidFill>
                  <a:srgbClr val="AC4811"/>
                </a:solidFill>
              </a:rPr>
              <a:t>C</a:t>
            </a:r>
            <a:r>
              <a:rPr lang="en-GB" altLang="en-US" b="0" kern="0" dirty="0">
                <a:solidFill>
                  <a:schemeClr val="tx1"/>
                </a:solidFill>
              </a:rPr>
              <a:t>all to Action</a:t>
            </a:r>
          </a:p>
        </p:txBody>
      </p:sp>
    </p:spTree>
    <p:extLst>
      <p:ext uri="{BB962C8B-B14F-4D97-AF65-F5344CB8AC3E}">
        <p14:creationId xmlns:p14="http://schemas.microsoft.com/office/powerpoint/2010/main" val="263815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Socio-Ecological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 smtClean="0"/>
          </a:p>
          <a:p>
            <a:endParaRPr lang="en-US" altLang="en-US" dirty="0" smtClean="0"/>
          </a:p>
        </p:txBody>
      </p:sp>
      <p:pic>
        <p:nvPicPr>
          <p:cNvPr id="14" name="Picture 4" descr="Transformational Communication Ch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878" y="1477168"/>
            <a:ext cx="7064375" cy="512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84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8 C’s for Effective Communication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altLang="en-US" b="1" dirty="0">
                <a:latin typeface="Myriad Pro" panose="020B0503030403020204" pitchFamily="34" charset="0"/>
              </a:rPr>
              <a:t>C</a:t>
            </a:r>
            <a:r>
              <a:rPr lang="en-US" altLang="en-US" dirty="0">
                <a:latin typeface="Myriad Pro" panose="020B0503030403020204" pitchFamily="34" charset="0"/>
              </a:rPr>
              <a:t>ommand Attention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en-US" b="1" dirty="0">
                <a:latin typeface="Myriad Pro" panose="020B0503030403020204" pitchFamily="34" charset="0"/>
              </a:rPr>
              <a:t>C</a:t>
            </a:r>
            <a:r>
              <a:rPr lang="en-US" altLang="en-US" dirty="0">
                <a:latin typeface="Myriad Pro" panose="020B0503030403020204" pitchFamily="34" charset="0"/>
              </a:rPr>
              <a:t>lear and </a:t>
            </a:r>
            <a:r>
              <a:rPr lang="en-US" altLang="en-US" b="1" dirty="0">
                <a:latin typeface="Myriad Pro" panose="020B0503030403020204" pitchFamily="34" charset="0"/>
              </a:rPr>
              <a:t>C</a:t>
            </a:r>
            <a:r>
              <a:rPr lang="en-US" altLang="en-US" dirty="0">
                <a:latin typeface="Myriad Pro" panose="020B0503030403020204" pitchFamily="34" charset="0"/>
              </a:rPr>
              <a:t>oncise</a:t>
            </a:r>
            <a:endParaRPr lang="en-US" altLang="en-US" b="1" dirty="0">
              <a:latin typeface="Myriad Pro" panose="020B0503030403020204" pitchFamily="34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en-US" b="1" dirty="0">
                <a:latin typeface="Myriad Pro" panose="020B0503030403020204" pitchFamily="34" charset="0"/>
              </a:rPr>
              <a:t>C</a:t>
            </a:r>
            <a:r>
              <a:rPr lang="en-US" altLang="en-US" dirty="0">
                <a:latin typeface="Myriad Pro" panose="020B0503030403020204" pitchFamily="34" charset="0"/>
              </a:rPr>
              <a:t>onsistent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en-US" b="1" dirty="0">
                <a:latin typeface="Myriad Pro" panose="020B0503030403020204" pitchFamily="34" charset="0"/>
              </a:rPr>
              <a:t>C</a:t>
            </a:r>
            <a:r>
              <a:rPr lang="en-US" altLang="en-US" dirty="0">
                <a:latin typeface="Myriad Pro" panose="020B0503030403020204" pitchFamily="34" charset="0"/>
              </a:rPr>
              <a:t>ommunicate a Benefit</a:t>
            </a:r>
            <a:endParaRPr lang="en-US" altLang="en-US" b="1" dirty="0">
              <a:latin typeface="Myriad Pro" panose="020B0503030403020204" pitchFamily="34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en-US" b="1" dirty="0">
                <a:latin typeface="Myriad Pro" panose="020B0503030403020204" pitchFamily="34" charset="0"/>
              </a:rPr>
              <a:t>C</a:t>
            </a:r>
            <a:r>
              <a:rPr lang="en-US" altLang="en-US" dirty="0">
                <a:latin typeface="Myriad Pro" panose="020B0503030403020204" pitchFamily="34" charset="0"/>
              </a:rPr>
              <a:t>ulturally Appropriate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en-US" b="1" dirty="0">
                <a:latin typeface="Myriad Pro" panose="020B0503030403020204" pitchFamily="34" charset="0"/>
              </a:rPr>
              <a:t>C</a:t>
            </a:r>
            <a:r>
              <a:rPr lang="en-US" altLang="en-US" dirty="0">
                <a:latin typeface="Myriad Pro" panose="020B0503030403020204" pitchFamily="34" charset="0"/>
              </a:rPr>
              <a:t>ater to Heart and Head</a:t>
            </a:r>
            <a:endParaRPr lang="en-US" altLang="en-US" b="1" dirty="0">
              <a:latin typeface="Myriad Pro" panose="020B0503030403020204" pitchFamily="34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en-US" b="1" dirty="0">
                <a:latin typeface="Myriad Pro" panose="020B0503030403020204" pitchFamily="34" charset="0"/>
              </a:rPr>
              <a:t>C</a:t>
            </a:r>
            <a:r>
              <a:rPr lang="en-US" altLang="en-US" dirty="0">
                <a:latin typeface="Myriad Pro" panose="020B0503030403020204" pitchFamily="34" charset="0"/>
              </a:rPr>
              <a:t>reate Trust</a:t>
            </a:r>
            <a:endParaRPr lang="en-US" altLang="en-US" b="1" dirty="0">
              <a:latin typeface="Myriad Pro" panose="020B0503030403020204" pitchFamily="34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en-US" b="1" dirty="0">
                <a:latin typeface="Myriad Pro" panose="020B0503030403020204" pitchFamily="34" charset="0"/>
              </a:rPr>
              <a:t>C</a:t>
            </a:r>
            <a:r>
              <a:rPr lang="en-US" altLang="en-US" dirty="0">
                <a:latin typeface="Myriad Pro" panose="020B0503030403020204" pitchFamily="34" charset="0"/>
              </a:rPr>
              <a:t>all to Action</a:t>
            </a:r>
            <a:endParaRPr lang="en-US" altLang="en-US" baseline="30000" dirty="0">
              <a:latin typeface="Myriad Pro" panose="020B05030304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2232660"/>
            <a:ext cx="10397067" cy="307086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/>
            </a:r>
            <a:br>
              <a:rPr lang="en-US" altLang="en-US" sz="3200" dirty="0">
                <a:solidFill>
                  <a:schemeClr val="tx1"/>
                </a:solidFill>
              </a:rPr>
            </a:br>
            <a:r>
              <a:rPr lang="en-US" altLang="en-US" sz="5400" u="sng" dirty="0">
                <a:latin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en-US" sz="54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ommand Attention</a:t>
            </a:r>
            <a:br>
              <a:rPr lang="en-US" altLang="en-US" sz="54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r>
              <a:rPr lang="en-US" altLang="en-US" sz="3600" dirty="0">
                <a:solidFill>
                  <a:schemeClr val="tx1"/>
                </a:solidFill>
              </a:rPr>
              <a:t>of the audience</a:t>
            </a:r>
            <a:br>
              <a:rPr lang="en-US" altLang="en-US" sz="3600" dirty="0">
                <a:solidFill>
                  <a:schemeClr val="tx1"/>
                </a:solidFill>
              </a:rPr>
            </a:br>
            <a:endParaRPr lang="en-US" altLang="en-US" sz="54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34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1967189"/>
            <a:ext cx="10397067" cy="307086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GB" altLang="en-US" sz="3200" b="0" i="1" dirty="0">
                <a:solidFill>
                  <a:schemeClr val="tx1"/>
                </a:solidFill>
              </a:rPr>
              <a:t>“The only thing worse than being talked about is not being talked about.”</a:t>
            </a:r>
          </a:p>
        </p:txBody>
      </p:sp>
      <p:sp>
        <p:nvSpPr>
          <p:cNvPr id="2" name="Rectangle 1"/>
          <p:cNvSpPr/>
          <p:nvPr/>
        </p:nvSpPr>
        <p:spPr>
          <a:xfrm>
            <a:off x="7659780" y="4161238"/>
            <a:ext cx="217598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rgbClr val="990033"/>
                </a:solidFill>
                <a:latin typeface="Myriad Pro" panose="020B0503030403020204" pitchFamily="34" charset="0"/>
              </a:rPr>
              <a:t>-Oscar </a:t>
            </a:r>
            <a:r>
              <a:rPr lang="en-US" sz="2800" b="1" dirty="0">
                <a:solidFill>
                  <a:srgbClr val="990033"/>
                </a:solidFill>
                <a:latin typeface="Myriad Pro" panose="020B0503030403020204" pitchFamily="34" charset="0"/>
              </a:rPr>
              <a:t>Wilde</a:t>
            </a:r>
          </a:p>
        </p:txBody>
      </p:sp>
    </p:spTree>
    <p:extLst>
      <p:ext uri="{BB962C8B-B14F-4D97-AF65-F5344CB8AC3E}">
        <p14:creationId xmlns:p14="http://schemas.microsoft.com/office/powerpoint/2010/main" val="176710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60" t="9143" r="3162" b="45714"/>
          <a:stretch>
            <a:fillRect/>
          </a:stretch>
        </p:blipFill>
        <p:spPr bwMode="auto">
          <a:xfrm>
            <a:off x="2162191" y="1752600"/>
            <a:ext cx="3551291" cy="4222955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7029701"/>
              </p:ext>
            </p:extLst>
          </p:nvPr>
        </p:nvGraphicFramePr>
        <p:xfrm>
          <a:off x="6995139" y="609600"/>
          <a:ext cx="4282461" cy="6133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6" name="Image" r:id="rId5" imgW="2742857" imgH="3631746" progId="Photoshop.Image.7">
                  <p:embed/>
                </p:oleObj>
              </mc:Choice>
              <mc:Fallback>
                <p:oleObj name="Image" r:id="rId5" imgW="2742857" imgH="3631746" progId="Photoshop.Image.7">
                  <p:embed/>
                  <p:pic>
                    <p:nvPicPr>
                      <p:cNvPr id="1331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5139" y="609600"/>
                        <a:ext cx="4282461" cy="61333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741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2498131"/>
            <a:ext cx="10397067" cy="3070860"/>
          </a:xfrm>
        </p:spPr>
        <p:txBody>
          <a:bodyPr/>
          <a:lstStyle/>
          <a:p>
            <a:pPr algn="ctr" eaLnBrk="1" hangingPunct="1"/>
            <a:r>
              <a:rPr lang="en-US" altLang="en-US" sz="3200" dirty="0" smtClean="0">
                <a:solidFill>
                  <a:schemeClr val="tx1"/>
                </a:solidFill>
              </a:rPr>
              <a:t/>
            </a:r>
            <a:br>
              <a:rPr lang="en-US" altLang="en-US" sz="3200" dirty="0" smtClean="0">
                <a:solidFill>
                  <a:schemeClr val="tx1"/>
                </a:solidFill>
              </a:rPr>
            </a:br>
            <a:r>
              <a:rPr lang="en-US" altLang="en-US" sz="3200" dirty="0">
                <a:solidFill>
                  <a:schemeClr val="tx1"/>
                </a:solidFill>
              </a:rPr>
              <a:t>Keep the message </a:t>
            </a:r>
            <a:r>
              <a:rPr lang="en-US" altLang="en-US" sz="3200" dirty="0" smtClean="0">
                <a:solidFill>
                  <a:schemeClr val="tx1"/>
                </a:solidFill>
              </a:rPr>
              <a:t>content</a:t>
            </a:r>
            <a:br>
              <a:rPr lang="en-US" altLang="en-US" sz="3200" dirty="0" smtClean="0">
                <a:solidFill>
                  <a:schemeClr val="tx1"/>
                </a:solidFill>
              </a:rPr>
            </a:br>
            <a:r>
              <a:rPr lang="en-US" altLang="en-US" sz="3200" dirty="0" smtClean="0">
                <a:solidFill>
                  <a:schemeClr val="tx1"/>
                </a:solidFill>
              </a:rPr>
              <a:t/>
            </a:r>
            <a:br>
              <a:rPr lang="en-US" altLang="en-US" sz="3200" dirty="0" smtClean="0">
                <a:solidFill>
                  <a:schemeClr val="tx1"/>
                </a:solidFill>
              </a:rPr>
            </a:br>
            <a:r>
              <a:rPr lang="en-US" altLang="en-US" sz="5400" u="sng" dirty="0" smtClean="0">
                <a:latin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en-US" sz="54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lear </a:t>
            </a:r>
            <a:r>
              <a:rPr lang="en-US" altLang="en-US" sz="48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lang="en-US" altLang="en-US" sz="5400" u="sng" dirty="0" smtClean="0">
                <a:latin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en-US" sz="54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oncise</a:t>
            </a:r>
            <a:r>
              <a:rPr lang="en-US" altLang="en-US" sz="4800" dirty="0" smtClean="0"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en-US" sz="4800" dirty="0" smtClean="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r>
              <a:rPr lang="en-US" altLang="en-US" sz="3600" dirty="0">
                <a:solidFill>
                  <a:schemeClr val="tx1"/>
                </a:solidFill>
              </a:rPr>
              <a:t/>
            </a:r>
            <a:br>
              <a:rPr lang="en-US" altLang="en-US" sz="3600" dirty="0">
                <a:solidFill>
                  <a:schemeClr val="tx1"/>
                </a:solidFill>
              </a:rPr>
            </a:br>
            <a:endParaRPr lang="en-US" altLang="en-US" sz="54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0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733049" y="2911085"/>
            <a:ext cx="10397067" cy="3070860"/>
          </a:xfrm>
        </p:spPr>
        <p:txBody>
          <a:bodyPr/>
          <a:lstStyle/>
          <a:p>
            <a:pPr eaLnBrk="1" hangingPunct="1"/>
            <a:r>
              <a:rPr lang="en-US" altLang="en-US" sz="5400" dirty="0"/>
              <a:t>K</a:t>
            </a:r>
            <a:r>
              <a:rPr lang="en-US" altLang="en-US" sz="5400" dirty="0">
                <a:solidFill>
                  <a:schemeClr val="tx1"/>
                </a:solidFill>
              </a:rPr>
              <a:t>eep </a:t>
            </a:r>
            <a:br>
              <a:rPr lang="en-US" altLang="en-US" sz="5400" dirty="0">
                <a:solidFill>
                  <a:schemeClr val="tx1"/>
                </a:solidFill>
              </a:rPr>
            </a:br>
            <a:r>
              <a:rPr lang="en-US" altLang="en-US" sz="5400" dirty="0"/>
              <a:t>I</a:t>
            </a:r>
            <a:r>
              <a:rPr lang="en-US" altLang="en-US" sz="5400" dirty="0">
                <a:solidFill>
                  <a:schemeClr val="tx1"/>
                </a:solidFill>
              </a:rPr>
              <a:t>t </a:t>
            </a:r>
            <a:br>
              <a:rPr lang="en-US" altLang="en-US" sz="5400" dirty="0">
                <a:solidFill>
                  <a:schemeClr val="tx1"/>
                </a:solidFill>
              </a:rPr>
            </a:br>
            <a:r>
              <a:rPr lang="en-US" altLang="en-US" sz="5400" dirty="0"/>
              <a:t>S</a:t>
            </a:r>
            <a:r>
              <a:rPr lang="en-US" altLang="en-US" sz="5400" dirty="0">
                <a:solidFill>
                  <a:schemeClr val="tx1"/>
                </a:solidFill>
              </a:rPr>
              <a:t>hort</a:t>
            </a:r>
            <a:br>
              <a:rPr lang="en-US" altLang="en-US" sz="5400" dirty="0">
                <a:solidFill>
                  <a:schemeClr val="tx1"/>
                </a:solidFill>
              </a:rPr>
            </a:br>
            <a:r>
              <a:rPr lang="en-US" altLang="en-US" sz="5400" dirty="0" smtClean="0"/>
              <a:t>S</a:t>
            </a:r>
            <a:r>
              <a:rPr lang="en-US" altLang="en-US" sz="5400" dirty="0" smtClean="0">
                <a:solidFill>
                  <a:schemeClr val="tx1"/>
                </a:solidFill>
              </a:rPr>
              <a:t>imple</a:t>
            </a:r>
            <a:br>
              <a:rPr lang="en-US" altLang="en-US" sz="5400" dirty="0" smtClean="0">
                <a:solidFill>
                  <a:schemeClr val="tx1"/>
                </a:solidFill>
              </a:rPr>
            </a:br>
            <a:r>
              <a:rPr lang="en-US" altLang="en-US" sz="5400" dirty="0" smtClean="0">
                <a:solidFill>
                  <a:schemeClr val="tx1"/>
                </a:solidFill>
              </a:rPr>
              <a:t/>
            </a:r>
            <a:br>
              <a:rPr lang="en-US" altLang="en-US" sz="5400" dirty="0" smtClean="0">
                <a:solidFill>
                  <a:schemeClr val="tx1"/>
                </a:solidFill>
              </a:rPr>
            </a:br>
            <a:r>
              <a:rPr lang="en-US" altLang="en-US" sz="3200" i="1" dirty="0" smtClean="0">
                <a:solidFill>
                  <a:srgbClr val="AC4811"/>
                </a:solidFill>
              </a:rPr>
              <a:t>(</a:t>
            </a:r>
            <a:r>
              <a:rPr lang="en-US" altLang="en-US" sz="3200" i="1" dirty="0">
                <a:solidFill>
                  <a:srgbClr val="AC4811"/>
                </a:solidFill>
              </a:rPr>
              <a:t>3-4 New points in a 27 minute radio program)</a:t>
            </a:r>
            <a:r>
              <a:rPr lang="en-US" altLang="en-US" sz="5400" i="1" dirty="0"/>
              <a:t/>
            </a:r>
            <a:br>
              <a:rPr lang="en-US" altLang="en-US" sz="5400" i="1" dirty="0"/>
            </a:br>
            <a:r>
              <a:rPr lang="en-US" altLang="en-US" sz="5400" dirty="0">
                <a:solidFill>
                  <a:schemeClr val="tx1"/>
                </a:solidFill>
              </a:rPr>
              <a:t/>
            </a:r>
            <a:br>
              <a:rPr lang="en-US" altLang="en-US" sz="5400" dirty="0">
                <a:solidFill>
                  <a:schemeClr val="tx1"/>
                </a:solidFill>
              </a:rPr>
            </a:br>
            <a:endParaRPr lang="en-US" altLang="en-U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36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2 A" id="{4808B8E8-23CF-4A58-83CC-65CC5A7545A7}" vid="{06FD0DE3-9360-4EDB-9394-8B4090E1E2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4E16842AEB2C46A4CD3245271CCB32" ma:contentTypeVersion="2" ma:contentTypeDescription="Create a new document." ma:contentTypeScope="" ma:versionID="bb24abbf33be77d3121f7cb73866360a">
  <xsd:schema xmlns:xsd="http://www.w3.org/2001/XMLSchema" xmlns:xs="http://www.w3.org/2001/XMLSchema" xmlns:p="http://schemas.microsoft.com/office/2006/metadata/properties" xmlns:ns2="f996eb00-712e-496f-82d8-af161b8d2fa0" xmlns:ns3="2e60505b-e9d5-44ae-86ed-25a79902a601" targetNamespace="http://schemas.microsoft.com/office/2006/metadata/properties" ma:root="true" ma:fieldsID="e1204d3c299ef264b9f5bec9569aef9b" ns2:_="" ns3:_="">
    <xsd:import namespace="f996eb00-712e-496f-82d8-af161b8d2fa0"/>
    <xsd:import namespace="2e60505b-e9d5-44ae-86ed-25a79902a601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3:choic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6eb00-712e-496f-82d8-af161b8d2fa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0505b-e9d5-44ae-86ed-25a79902a601" elementFormDefault="qualified">
    <xsd:import namespace="http://schemas.microsoft.com/office/2006/documentManagement/types"/>
    <xsd:import namespace="http://schemas.microsoft.com/office/infopath/2007/PartnerControls"/>
    <xsd:element name="choices" ma:index="9" nillable="true" ma:displayName="Topic" ma:format="Dropdown" ma:internalName="choices">
      <xsd:simpleType>
        <xsd:restriction base="dms:Choice">
          <xsd:enumeration value="Intellectual Property"/>
          <xsd:enumeration value="Contracts"/>
          <xsd:enumeration value="Forms / Templates"/>
          <xsd:enumeration value="Organigrams"/>
          <xsd:enumeration value="Travel Documents"/>
          <xsd:enumeration value="Intellectual Property"/>
          <xsd:enumeration value="Staff Listing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hoices xmlns="2e60505b-e9d5-44ae-86ed-25a79902a601">Forms / Templates</choices>
    <Description0 xmlns="f996eb00-712e-496f-82d8-af161b8d2fa0">NEW with Bloomberg logo</Description0>
  </documentManagement>
</p:properties>
</file>

<file path=customXml/itemProps1.xml><?xml version="1.0" encoding="utf-8"?>
<ds:datastoreItem xmlns:ds="http://schemas.openxmlformats.org/officeDocument/2006/customXml" ds:itemID="{85110E89-C867-4576-8F9E-27B827996107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0288A997-BFBE-4539-8B66-E1222DEF84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96eb00-712e-496f-82d8-af161b8d2fa0"/>
    <ds:schemaRef ds:uri="2e60505b-e9d5-44ae-86ed-25a79902a6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43F90B-BC3D-48AD-B967-36DDDC87E2B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E073E8B-DBD8-411B-8876-6BDC98BDB7C2}">
  <ds:schemaRefs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f996eb00-712e-496f-82d8-af161b8d2fa0"/>
    <ds:schemaRef ds:uri="2e60505b-e9d5-44ae-86ed-25a79902a601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EE Template 2</Template>
  <TotalTime>3768</TotalTime>
  <Words>550</Words>
  <Application>Microsoft Office PowerPoint</Application>
  <PresentationFormat>Widescreen</PresentationFormat>
  <Paragraphs>97</Paragraphs>
  <Slides>23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ＭＳ Ｐゴシック</vt:lpstr>
      <vt:lpstr>ＭＳ Ｐゴシック</vt:lpstr>
      <vt:lpstr>Arial</vt:lpstr>
      <vt:lpstr>Calibri</vt:lpstr>
      <vt:lpstr>Myriad Pro</vt:lpstr>
      <vt:lpstr>Tahoma</vt:lpstr>
      <vt:lpstr>Times</vt:lpstr>
      <vt:lpstr>Wingdings</vt:lpstr>
      <vt:lpstr>Blank Presentation</vt:lpstr>
      <vt:lpstr>Image</vt:lpstr>
      <vt:lpstr>Acrobat Document</vt:lpstr>
      <vt:lpstr>PowerPoint Presentation</vt:lpstr>
      <vt:lpstr>Steps to Behavior Change</vt:lpstr>
      <vt:lpstr>Socio-Ecological Model</vt:lpstr>
      <vt:lpstr>8 C’s for Effective Communication</vt:lpstr>
      <vt:lpstr> Command Attention  of the audience </vt:lpstr>
      <vt:lpstr>“The only thing worse than being talked about is not being talked about.”</vt:lpstr>
      <vt:lpstr>PowerPoint Presentation</vt:lpstr>
      <vt:lpstr> Keep the message content  Clear and Concise    </vt:lpstr>
      <vt:lpstr>Keep  It  Short Simple  (3-4 New points in a 27 minute radio program)  </vt:lpstr>
      <vt:lpstr>FOCUS DEMANDS SACRAFICE</vt:lpstr>
      <vt:lpstr> “I apologize for the length of this letter, but I didn’t have the time to write a short one.”</vt:lpstr>
      <vt:lpstr> Keep the message  Consistent    </vt:lpstr>
      <vt:lpstr>PowerPoint Presentation</vt:lpstr>
      <vt:lpstr>Consistent with the radio program content</vt:lpstr>
      <vt:lpstr>   Communicate a Benefit    </vt:lpstr>
      <vt:lpstr>“In the factory we make cosmetics: In the store we sell hope.”</vt:lpstr>
      <vt:lpstr>PowerPoint Presentation</vt:lpstr>
      <vt:lpstr>PowerPoint Presentation</vt:lpstr>
      <vt:lpstr>  Cater to Heart and Head      </vt:lpstr>
      <vt:lpstr>  Create Trust      </vt:lpstr>
      <vt:lpstr>Create a Call to Action  </vt:lpstr>
      <vt:lpstr>PowerPoint Presentation</vt:lpstr>
      <vt:lpstr>C’s for Effective Communication</vt:lpstr>
    </vt:vector>
  </TitlesOfParts>
  <Company>JHUCCP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BEISSER</dc:creator>
  <cp:lastModifiedBy>smile</cp:lastModifiedBy>
  <cp:revision>121</cp:revision>
  <cp:lastPrinted>2016-01-05T19:42:29Z</cp:lastPrinted>
  <dcterms:created xsi:type="dcterms:W3CDTF">2011-02-18T19:32:43Z</dcterms:created>
  <dcterms:modified xsi:type="dcterms:W3CDTF">2017-12-26T07:38:05Z</dcterms:modified>
</cp:coreProperties>
</file>