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38"/>
  </p:notesMasterIdLst>
  <p:sldIdLst>
    <p:sldId id="338" r:id="rId6"/>
    <p:sldId id="324" r:id="rId7"/>
    <p:sldId id="326" r:id="rId8"/>
    <p:sldId id="337" r:id="rId9"/>
    <p:sldId id="328" r:id="rId10"/>
    <p:sldId id="329" r:id="rId11"/>
    <p:sldId id="330" r:id="rId12"/>
    <p:sldId id="331" r:id="rId13"/>
    <p:sldId id="332" r:id="rId14"/>
    <p:sldId id="333" r:id="rId15"/>
    <p:sldId id="334" r:id="rId16"/>
    <p:sldId id="335" r:id="rId17"/>
    <p:sldId id="336" r:id="rId18"/>
    <p:sldId id="275" r:id="rId19"/>
    <p:sldId id="276" r:id="rId20"/>
    <p:sldId id="278" r:id="rId21"/>
    <p:sldId id="280" r:id="rId22"/>
    <p:sldId id="281" r:id="rId23"/>
    <p:sldId id="284" r:id="rId24"/>
    <p:sldId id="320" r:id="rId25"/>
    <p:sldId id="321" r:id="rId26"/>
    <p:sldId id="294" r:id="rId27"/>
    <p:sldId id="297" r:id="rId28"/>
    <p:sldId id="296" r:id="rId29"/>
    <p:sldId id="305" r:id="rId30"/>
    <p:sldId id="339" r:id="rId31"/>
    <p:sldId id="312" r:id="rId32"/>
    <p:sldId id="313" r:id="rId33"/>
    <p:sldId id="316" r:id="rId34"/>
    <p:sldId id="291" r:id="rId35"/>
    <p:sldId id="292" r:id="rId36"/>
    <p:sldId id="298" r:id="rId37"/>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990033"/>
    <a:srgbClr val="AC4811"/>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343" autoAdjust="0"/>
  </p:normalViewPr>
  <p:slideViewPr>
    <p:cSldViewPr snapToGrid="0">
      <p:cViewPr varScale="1">
        <p:scale>
          <a:sx n="68" d="100"/>
          <a:sy n="68" d="100"/>
        </p:scale>
        <p:origin x="72"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12/26/2017</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While there are several definitions of the EE, the most commonly used definitions are broadly around how Brown and Sighal have defined the term.</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2</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smtClean="0"/>
              <a:t>After his initial success, he was inspired to move to India to develop Hum Log</a:t>
            </a:r>
            <a:r>
              <a:rPr lang="is-IS" altLang="en-US" smtClean="0"/>
              <a:t>…</a:t>
            </a:r>
            <a:endParaRPr lang="en-US" altLang="en-US" smtClean="0"/>
          </a:p>
          <a:p>
            <a:endParaRPr lang="en-US" altLang="en-US" smtClean="0"/>
          </a:p>
          <a:p>
            <a:r>
              <a:rPr lang="en-US" altLang="en-US" smtClean="0"/>
              <a:t>A content analysis of the Hum Log series indicated it addressed many of the important social issues confronting Indian society: family harmony, women's status, moral development, national integration, family planning, health, urbanization, and national welfare programs. About 50 million people watched the average Hum Log episode, which at the time (1984-85) was the largest television audience for any program. A survey of 1170 viewers indicated that 94% considered the program entertaining, 91% felt it addressed important social problems, and 83% found it educational. Although the initial episodes focused on family planning, pressures from audiences, sponsors, and the Indian Parliament forced producers to dilute the family planning theme and emphasize closely related themes such as women's status, family harmony, and family welfare. This shows that the educational content of soap operas cannot be too blatant or hard-sell. During the 17 months its broadcast, Hum Log received letters from 400,000 viewers, most of which confirmed the pro-social impact of the program. Hum Log's commercial success further led to a proliferation of domestically produced television serials and a decreased reliance on imported programming.</a:t>
            </a: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89152912-ED28-4BED-85B1-D82F393E1850}" type="slidenum">
              <a:rPr lang="en-US" altLang="en-US" sz="1200"/>
              <a:pPr/>
              <a:t>11</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Pakistan also developed another important Entertainment Education TV show called Aahat.  A reading bout the impact of Aahat is a part of the course.</a:t>
            </a: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6B5E300-F51C-4CB4-BBF8-CFD159266F9E}" type="slidenum">
              <a:rPr lang="en-US" altLang="en-US" sz="1200"/>
              <a:pPr/>
              <a:t>13</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EE is not a theory it is a strategy</a:t>
            </a:r>
          </a:p>
          <a:p>
            <a:pPr eaLnBrk="1" hangingPunct="1">
              <a:spcBef>
                <a:spcPct val="0"/>
              </a:spcBef>
            </a:pPr>
            <a:endParaRPr lang="en-US" altLang="en-US" smtClean="0"/>
          </a:p>
          <a:p>
            <a:pPr eaLnBrk="1" hangingPunct="1">
              <a:spcBef>
                <a:spcPct val="0"/>
              </a:spcBef>
            </a:pPr>
            <a:r>
              <a:rPr lang="en-US" altLang="en-US" smtClean="0"/>
              <a:t>As the class to discuss the difference between Entertainment and Entertainment-education</a:t>
            </a:r>
          </a:p>
          <a:p>
            <a:pPr eaLnBrk="1" hangingPunct="1">
              <a:spcBef>
                <a:spcPct val="0"/>
              </a:spcBef>
            </a:pPr>
            <a:r>
              <a:rPr lang="en-US" altLang="en-US" smtClean="0"/>
              <a:t>What’s the proper balance?  70-30? 80-20?</a:t>
            </a:r>
          </a:p>
          <a:p>
            <a:pPr eaLnBrk="1" hangingPunct="1">
              <a:spcBef>
                <a:spcPct val="0"/>
              </a:spcBef>
            </a:pPr>
            <a:endParaRPr lang="en-US" altLang="en-US" smtClean="0"/>
          </a:p>
          <a:p>
            <a:pPr eaLnBrk="1" hangingPunct="1">
              <a:spcBef>
                <a:spcPct val="0"/>
              </a:spcBef>
            </a:pPr>
            <a:endParaRPr lang="en-US" altLang="en-US"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2BF2355-6B6C-4D45-9CF7-0DBCE107E18E}" type="slidenum">
              <a:rPr lang="en-US" altLang="en-US" sz="1200"/>
              <a:pPr/>
              <a:t>14</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In Nepal, the ‘Aama’ or mother radio program about maternal and newborn health (linked with community action) inspired communities to set up transport and savings funds for emergencies, community dialogue about improved service provision  and supported groundswell of support for MNH policy in the new constitution.</a:t>
            </a:r>
          </a:p>
          <a:p>
            <a:pPr eaLnBrk="1" hangingPunct="1">
              <a:spcBef>
                <a:spcPct val="0"/>
              </a:spcBef>
            </a:pPr>
            <a:endParaRPr lang="en-US" altLang="en-US" smtClean="0"/>
          </a:p>
          <a:p>
            <a:pPr eaLnBrk="1" hangingPunct="1">
              <a:spcBef>
                <a:spcPct val="0"/>
              </a:spcBef>
            </a:pPr>
            <a:endParaRPr lang="en-US" altLang="en-US"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A14C612-B0B8-4D80-BEEE-A707394842F4}" type="slidenum">
              <a:rPr lang="en-US" altLang="en-US" sz="1200"/>
              <a:pPr/>
              <a:t>15</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There are many EE issues and formats. If you click on the link at the bottom, should get a video that shows a number of examples.</a:t>
            </a:r>
          </a:p>
          <a:p>
            <a:pPr eaLnBrk="1" hangingPunct="1">
              <a:spcBef>
                <a:spcPct val="0"/>
              </a:spcBef>
            </a:pPr>
            <a:endParaRPr lang="en-US" altLang="en-US" smtClean="0"/>
          </a:p>
          <a:p>
            <a:pPr eaLnBrk="1" hangingPunct="1">
              <a:spcBef>
                <a:spcPct val="0"/>
              </a:spcBef>
            </a:pPr>
            <a:r>
              <a:rPr lang="en-US" altLang="en-US" smtClean="0"/>
              <a:t>US – based EE incorporated into existing media  - like a Harvard Alcohol Project that incorporated episodes of 75 television programs in the 80s. </a:t>
            </a:r>
          </a:p>
          <a:p>
            <a:pPr eaLnBrk="1" hangingPunct="1">
              <a:spcBef>
                <a:spcPct val="0"/>
              </a:spcBef>
            </a:pPr>
            <a:r>
              <a:rPr lang="en-US" altLang="en-US" smtClean="0"/>
              <a:t>For more on how to incorporate entertainment education messages or modeling into existing popular programs can check out the Hollywood health and society. https://hollywoodhealthandsociety.org/</a:t>
            </a:r>
          </a:p>
          <a:p>
            <a:pPr eaLnBrk="1" hangingPunct="1">
              <a:spcBef>
                <a:spcPct val="0"/>
              </a:spcBef>
            </a:pPr>
            <a:endParaRPr lang="en-US" altLang="en-US" smtClean="0"/>
          </a:p>
          <a:p>
            <a:pPr eaLnBrk="1" hangingPunct="1">
              <a:spcBef>
                <a:spcPct val="0"/>
              </a:spcBef>
            </a:pPr>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0188" indent="-230188" eaLnBrk="1" hangingPunct="1">
              <a:spcBef>
                <a:spcPct val="0"/>
              </a:spcBef>
            </a:pPr>
            <a:r>
              <a:rPr lang="en-US" altLang="en-US" smtClean="0"/>
              <a:t>Serial Drama - The Wire, Soap operas,  </a:t>
            </a:r>
          </a:p>
          <a:p>
            <a:pPr marL="230188" indent="-230188" eaLnBrk="1" hangingPunct="1">
              <a:spcBef>
                <a:spcPct val="0"/>
              </a:spcBef>
            </a:pPr>
            <a:endParaRPr lang="en-US" altLang="en-US" smtClean="0"/>
          </a:p>
          <a:p>
            <a:pPr marL="230188" indent="-230188" eaLnBrk="1" hangingPunct="1">
              <a:spcBef>
                <a:spcPct val="0"/>
              </a:spcBef>
            </a:pPr>
            <a:r>
              <a:rPr lang="en-US" altLang="en-US" smtClean="0"/>
              <a:t>Series Examples - Seinfeld, 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Placeholder 2"/>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The “magazine” format allows the educational content to be repeated in several segments of a single program.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CA54984-9C81-4849-87E9-B7CAB1620AEE}" type="slidenum">
              <a:rPr lang="en-US" altLang="en-US" sz="1200"/>
              <a:pPr/>
              <a:t>19</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People who watched the show were more likely to know about and used newlywed counseling.</a:t>
            </a: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69682FA2-54F0-4649-97B1-FFB7550ED326}" type="slidenum">
              <a:rPr lang="en-US" altLang="en-US" sz="1200"/>
              <a:pPr/>
              <a:t>24</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Shifting norms requires showing new norms by characters and families others can recognize and associate with.</a:t>
            </a:r>
          </a:p>
          <a:p>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71D3D3E-5B27-44CF-AC39-BE4E3B03D62B}" type="slidenum">
              <a:rPr lang="en-US" altLang="en-US" sz="1200">
                <a:latin typeface="Times New Roman" panose="02020603050405020304" pitchFamily="18" charset="0"/>
              </a:rPr>
              <a:pPr/>
              <a:t>25</a:t>
            </a:fld>
            <a:endParaRPr lang="en-US" altLang="en-US" sz="120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Two crucial factors, as per this definition, makes an entertainment product an EE. One, if the educational element is purposeful and the design of the product is based social and behavior change communication theory and evidence.</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Shifting norms requires showing new norms by characters and families others can recognize and associate with.</a:t>
            </a:r>
          </a:p>
          <a:p>
            <a:endParaRPr lang="en-US" alt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71D3D3E-5B27-44CF-AC39-BE4E3B03D62B}" type="slidenum">
              <a:rPr lang="en-US" altLang="en-US" sz="1200">
                <a:latin typeface="Times New Roman" panose="02020603050405020304" pitchFamily="18" charset="0"/>
              </a:rPr>
              <a:pPr/>
              <a:t>26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754654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C27C506-0E01-4F88-B667-99144251F33D}" type="slidenum">
              <a:rPr lang="en-US" altLang="en-US" sz="1200">
                <a:latin typeface="Times New Roman" panose="02020603050405020304" pitchFamily="18" charset="0"/>
              </a:rPr>
              <a:pPr/>
              <a:t>27</a:t>
            </a:fld>
            <a:endParaRPr lang="en-US" altLang="en-US" sz="1200">
              <a:latin typeface="Times New Roman" panose="02020603050405020304" pitchFamily="18" charset="0"/>
            </a:endParaRPr>
          </a:p>
        </p:txBody>
      </p:sp>
      <p:sp>
        <p:nvSpPr>
          <p:cNvPr id="58370" name="Rectangle 2"/>
          <p:cNvSpPr>
            <a:spLocks noGrp="1" noRot="1" noChangeAspect="1" noChangeArrowheads="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Based on household surveys conducted with over 1800 women of reproductive age, and 640 husbands and Mothers in law, in Sukkur, Jaffarabad, and Rawalpindi.  One in three people had seen the drama and those that saw it liked it a lot, as much as regular TV. </a:t>
            </a:r>
          </a:p>
          <a:p>
            <a:pPr eaLnBrk="1" hangingPunct="1"/>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panose="02020603050405020304" pitchFamily="18" charset="0"/>
                <a:ea typeface="MS PGothic" panose="020B0600070205080204" pitchFamily="34" charset="-128"/>
              </a:defRPr>
            </a:lvl1pPr>
            <a:lvl2pPr marL="742950" indent="-285750" defTabSz="931863">
              <a:defRPr sz="2400">
                <a:solidFill>
                  <a:schemeClr val="tx1"/>
                </a:solidFill>
                <a:latin typeface="Times" panose="02020603050405020304" pitchFamily="18" charset="0"/>
                <a:ea typeface="MS PGothic" panose="020B0600070205080204" pitchFamily="34" charset="-128"/>
              </a:defRPr>
            </a:lvl2pPr>
            <a:lvl3pPr marL="1143000" indent="-228600" defTabSz="931863">
              <a:defRPr sz="2400">
                <a:solidFill>
                  <a:schemeClr val="tx1"/>
                </a:solidFill>
                <a:latin typeface="Times" panose="02020603050405020304" pitchFamily="18" charset="0"/>
                <a:ea typeface="MS PGothic" panose="020B0600070205080204" pitchFamily="34" charset="-128"/>
              </a:defRPr>
            </a:lvl3pPr>
            <a:lvl4pPr marL="1600200" indent="-228600" defTabSz="931863">
              <a:defRPr sz="2400">
                <a:solidFill>
                  <a:schemeClr val="tx1"/>
                </a:solidFill>
                <a:latin typeface="Times" panose="02020603050405020304" pitchFamily="18" charset="0"/>
                <a:ea typeface="MS PGothic" panose="020B0600070205080204" pitchFamily="34" charset="-128"/>
              </a:defRPr>
            </a:lvl4pPr>
            <a:lvl5pPr marL="2057400" indent="-228600" defTabSz="931863">
              <a:defRPr sz="2400">
                <a:solidFill>
                  <a:schemeClr val="tx1"/>
                </a:solidFill>
                <a:latin typeface="Times" panose="02020603050405020304" pitchFamily="18" charset="0"/>
                <a:ea typeface="MS PGothic"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57A82CD3-DBE2-472D-9070-EA2041AB5131}" type="slidenum">
              <a:rPr lang="en-US" altLang="en-US" sz="1200">
                <a:latin typeface="Times New Roman" panose="02020603050405020304" pitchFamily="18" charset="0"/>
              </a:rPr>
              <a:pPr/>
              <a:t>28</a:t>
            </a:fld>
            <a:endParaRPr lang="en-US" altLang="en-US" sz="1200">
              <a:latin typeface="Times New Roman" panose="02020603050405020304" pitchFamily="18" charset="0"/>
            </a:endParaRPr>
          </a:p>
        </p:txBody>
      </p:sp>
      <p:sp>
        <p:nvSpPr>
          <p:cNvPr id="60418" name="Rectangle 2"/>
          <p:cNvSpPr>
            <a:spLocks noGrp="1" noRot="1" noChangeAspect="1" noChangeArrowheads="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Paiman TV show also had impact on attitudes. That is , that those watching it compared to those not watching were more likely to report the importance of key health behaviors related to maternal health such as Antenatal care, importance of hospital delivery and postpartum care (after birth of a child)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xfrm>
            <a:off x="427038" y="692150"/>
            <a:ext cx="6157912"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p:cNvSpPr>
            <a:spLocks noGrp="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ct val="0"/>
              </a:spcBef>
            </a:pPr>
            <a:r>
              <a:rPr lang="en-US" altLang="en-US" smtClean="0"/>
              <a:t>Transmedia is a ‘new’ concept in Entertainment education for behavior and social change. </a:t>
            </a:r>
          </a:p>
          <a:p>
            <a:pPr eaLnBrk="1" hangingPunct="1">
              <a:spcBef>
                <a:spcPct val="0"/>
              </a:spcBef>
            </a:pPr>
            <a:endParaRPr lang="en-US" altLang="en-US" smtClean="0"/>
          </a:p>
          <a:p>
            <a:pPr eaLnBrk="1" hangingPunct="1">
              <a:spcBef>
                <a:spcPct val="0"/>
              </a:spcBef>
            </a:pPr>
            <a:r>
              <a:rPr lang="en-US" altLang="en-US" smtClean="0"/>
              <a:t>Transmedia is a process where popular characters a story are systematically spread across multiple media platforms: radio, television, videos, music, mobile applications, print materials, books, social media, games, and more.</a:t>
            </a:r>
            <a:r>
              <a:rPr lang="en-US" altLang="en-US" b="1" smtClean="0"/>
              <a:t>  </a:t>
            </a:r>
            <a:r>
              <a:rPr lang="en-US" altLang="en-US" smtClean="0"/>
              <a:t>This approach engages audiences on more than one platform in the characters, their lives, conflicts, decisions, and evolution.  It gets the characters and their stories out to people through their preferred media, and reinforces messages through multiple channels.  </a:t>
            </a:r>
          </a:p>
          <a:p>
            <a:pPr eaLnBrk="1" hangingPunct="1">
              <a:spcBef>
                <a:spcPct val="0"/>
              </a:spcBef>
            </a:pPr>
            <a:endParaRPr lang="en-US" altLang="en-US" smtClean="0"/>
          </a:p>
          <a:p>
            <a:pPr eaLnBrk="1" hangingPunct="1">
              <a:spcBef>
                <a:spcPct val="0"/>
              </a:spcBef>
            </a:pPr>
            <a:r>
              <a:rPr lang="en-US" altLang="en-US" smtClean="0"/>
              <a:t>In this example of Newman Street from Nigeria, scenes (use the clip 3:29 – 6:20) from the show that feature key characters and moments in the drama are used in a popular music video to reinforce messages.  In this case, the scene is to increase people’s risk perception that if they have child with a fever, it could kill a child from malaria if they don</a:t>
            </a:r>
            <a:r>
              <a:rPr lang="uk-UA" altLang="en-US" smtClean="0"/>
              <a:t>’</a:t>
            </a:r>
            <a:r>
              <a:rPr lang="en-US" altLang="ja-JP" smtClean="0"/>
              <a:t>t get tested and treatment.  </a:t>
            </a:r>
          </a:p>
          <a:p>
            <a:pPr eaLnBrk="1" hangingPunct="1">
              <a:spcBef>
                <a:spcPct val="0"/>
              </a:spcBef>
            </a:pPr>
            <a:endParaRPr lang="en-US" altLang="en-US" smtClean="0"/>
          </a:p>
        </p:txBody>
      </p:sp>
      <p:sp>
        <p:nvSpPr>
          <p:cNvPr id="6349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r"/>
            <a:fld id="{5FF6A1F5-784D-46FA-9602-E16D690772AA}" type="slidenum">
              <a:rPr lang="en-US" altLang="en-US" sz="1200"/>
              <a:pPr algn="r"/>
              <a:t>30</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11A8B6BA-6F58-494A-9B7C-033577479810}" type="slidenum">
              <a:rPr lang="en-US" altLang="en-US" sz="1200"/>
              <a:pPr/>
              <a:t>31</a:t>
            </a:fld>
            <a:endParaRPr lang="en-US"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a:p>
            <a:r>
              <a:rPr lang="en-US" altLang="en-US" smtClean="0"/>
              <a:t>Study to test the efficacy of the TV drama</a:t>
            </a:r>
          </a:p>
          <a:p>
            <a:r>
              <a:rPr lang="en-US" altLang="en-US" smtClean="0"/>
              <a:t>Cluster-randomized control trial with with pre and post intervention survey data collection;</a:t>
            </a:r>
          </a:p>
          <a:p>
            <a:endParaRPr lang="en-US" altLang="en-US" smtClean="0"/>
          </a:p>
          <a:p>
            <a:r>
              <a:rPr lang="en-US" altLang="en-US" smtClean="0"/>
              <a:t>Control arm-126 respondents</a:t>
            </a:r>
          </a:p>
          <a:p>
            <a:r>
              <a:rPr lang="en-US" altLang="en-US" smtClean="0"/>
              <a:t>Partial intervention arm-120 respondents</a:t>
            </a:r>
          </a:p>
          <a:p>
            <a:r>
              <a:rPr lang="en-US" altLang="en-US" smtClean="0"/>
              <a:t>Full intervention arm- 117 respondents</a:t>
            </a:r>
          </a:p>
          <a:p>
            <a:endParaRPr lang="en-US" altLang="en-US" smtClean="0"/>
          </a:p>
          <a:p>
            <a:r>
              <a:rPr lang="en-US" altLang="en-US" sz="2800" smtClean="0"/>
              <a:t>Participants:</a:t>
            </a:r>
            <a:r>
              <a:rPr lang="en-US" altLang="en-US" sz="2800" b="1" smtClean="0"/>
              <a:t> </a:t>
            </a:r>
            <a:r>
              <a:rPr lang="en-US" altLang="en-US" sz="2800" smtClean="0"/>
              <a:t>Men and women, 18-49 years</a:t>
            </a:r>
          </a:p>
          <a:p>
            <a:r>
              <a:rPr lang="en-US" altLang="en-US" sz="2800" smtClean="0"/>
              <a:t>Intervention conditions:</a:t>
            </a:r>
            <a:r>
              <a:rPr lang="en-US" altLang="en-US" sz="2800" b="1" smtClean="0"/>
              <a:t> </a:t>
            </a:r>
          </a:p>
          <a:p>
            <a:pPr lvl="1"/>
            <a:r>
              <a:rPr lang="en-US" altLang="en-US" sz="2400" smtClean="0"/>
              <a:t>Control group - No intervention</a:t>
            </a:r>
          </a:p>
          <a:p>
            <a:pPr lvl="1"/>
            <a:r>
              <a:rPr lang="en-US" altLang="en-US" sz="2400" smtClean="0"/>
              <a:t>Partial intervention group – 6 episodes over three weeks</a:t>
            </a:r>
          </a:p>
          <a:p>
            <a:pPr lvl="1"/>
            <a:r>
              <a:rPr lang="en-US" altLang="en-US" sz="2400" smtClean="0"/>
              <a:t>Full intervention group – 12 episodes</a:t>
            </a:r>
          </a:p>
          <a:p>
            <a:r>
              <a:rPr lang="en-US" altLang="en-US" sz="2800" smtClean="0"/>
              <a:t>Pre- and post intervention data collection conducted in July/August 2016</a:t>
            </a:r>
          </a:p>
          <a:p>
            <a:r>
              <a:rPr lang="en-US" altLang="en-US" sz="2800" smtClean="0"/>
              <a:t>Sample size: 369 respondents followed up pre-post</a:t>
            </a:r>
          </a:p>
          <a:p>
            <a:endParaRPr lang="en-US" altLang="en-US" smtClean="0"/>
          </a:p>
          <a:p>
            <a:r>
              <a:rPr lang="en-US" altLang="en-US" smtClean="0"/>
              <a:t>Socio-demographic characteristics;</a:t>
            </a:r>
          </a:p>
          <a:p>
            <a:r>
              <a:rPr lang="en-US" altLang="en-US" smtClean="0"/>
              <a:t>Contraceptive awareness;</a:t>
            </a:r>
          </a:p>
          <a:p>
            <a:r>
              <a:rPr lang="en-US" altLang="en-US" smtClean="0"/>
              <a:t>Perceived self-efficacy to take contraceptive-related actions;</a:t>
            </a:r>
          </a:p>
          <a:p>
            <a:r>
              <a:rPr lang="en-US" altLang="en-US" smtClean="0"/>
              <a:t>Myths and rumors about family planning;</a:t>
            </a:r>
          </a:p>
          <a:p>
            <a:r>
              <a:rPr lang="en-US" altLang="en-US" smtClean="0"/>
              <a:t>Current contraceptive use and intention; </a:t>
            </a:r>
          </a:p>
          <a:p>
            <a:r>
              <a:rPr lang="en-US" altLang="en-US" smtClean="0"/>
              <a:t>Contraceptive method preferences </a:t>
            </a:r>
          </a:p>
          <a:p>
            <a:r>
              <a:rPr lang="en-US" altLang="en-US" smtClean="0"/>
              <a:t>Opinions about the episodes watched </a:t>
            </a:r>
          </a:p>
          <a:p>
            <a:endParaRPr lang="en-US" altLang="en-US" smtClean="0"/>
          </a:p>
          <a:p>
            <a:endParaRPr lang="en-US" altLang="en-US" smtClean="0"/>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B38746-3D8C-47F7-ABB7-D16231834BFE}" type="slidenum">
              <a:rPr lang="en-US" altLang="en-US" sz="1200"/>
              <a:pPr/>
              <a:t>32</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Is entertainment Education a new approach?  No. Entertainment education has been used in different media starting at different times.  It has been used in theater and music perhaps since the beginning of time through stories, texts and songs.  The approach was incorporated into radio in the early part of the 1900s.  And into TV and film closer to the 1950s (which will be the focus of this presentation.) More recently, the approach is being incorporated into video games and social media.  As people’s media habits change, the entertainment education approach is adapted to the media channel.</a:t>
            </a:r>
          </a:p>
          <a:p>
            <a:endParaRPr lang="en-US" altLang="en-US" smtClean="0"/>
          </a:p>
          <a:p>
            <a:r>
              <a:rPr lang="en-US" altLang="en-US" smtClean="0"/>
              <a:t>Some of the documented pioneering products of EE in different media are listed in this table. </a:t>
            </a:r>
          </a:p>
          <a:p>
            <a:endParaRPr lang="en-US" altLang="en-US" smtClean="0"/>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BCF2983-E318-4238-9C16-3C56A836AB5B}" type="slidenum">
              <a:rPr lang="en-US" altLang="en-US" sz="1200"/>
              <a:pPr/>
              <a:t>4</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If we are to locate the origin and history of EE, there are three key moments.</a:t>
            </a: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F9F93BA2-0834-4016-94DE-B23F38D295E3}" type="slidenum">
              <a:rPr lang="en-US" altLang="en-US" sz="1200"/>
              <a:pPr/>
              <a:t>5</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first key moment is the introduction of the Social Learning Theory in 1963 by Albert Bandura based on his experiments with children on how modeling violence effects their behaviors. When Bandura introduced his theory in 1963, it was revolutionary at the time as it negated the established Behaviorism in psychology and instigated the cognitivism in science. The theory is roughly based on people imitate what they observe around them. For the model to be able to inculcate imitation if those who are observing it are attentive of what they see, and they are able to retain what they have observed, also they have the means to reproduce the same behavior. Finally, they need to be motivated of imitating the behavior of the model they observe.</a:t>
            </a: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631DAFB0-4C41-48D0-A1E3-A3D1006C2347}" type="slidenum">
              <a:rPr lang="en-US" altLang="en-US" sz="1200"/>
              <a:pPr/>
              <a:t>6</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Here is a BBC documentary introducing the Social Learning Theory and the impact it had on the science.</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A24FE4D-6E75-425B-A4F2-268D4652A11B}" type="slidenum">
              <a:rPr lang="en-US" altLang="en-US" sz="1200"/>
              <a:pPr/>
              <a:t>7</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This is an example of </a:t>
            </a:r>
          </a:p>
          <a:p>
            <a:endParaRPr lang="en-US" altLang="en-US" smtClean="0"/>
          </a:p>
          <a:p>
            <a:r>
              <a:rPr lang="en-US" altLang="en-US" smtClean="0"/>
              <a:t>Broadcast in black-and-white over 21 months between April 1969 and January 1971 in Peru, contained 448 episodes of one hour each. </a:t>
            </a:r>
          </a:p>
          <a:p>
            <a:r>
              <a:rPr lang="en-US" altLang="en-US" smtClean="0"/>
              <a:t>Maria is an illiterate peasant girl who travels to the capital in search of a better life. Roberto is the prosperous urbanite who impregnates her, balks at marriage, then drops her. Esteban teaches her to read and write, giving her an opportunity to take a job as a seamstress. Maria uses her skills to establish a profitable dress shop of her own as her son Tony grows up. When he is a young man, he falls in love with his cousin Ita. The union is opposed by both families, and Ita goes into hiding in the provinces when she becomes pregnant. Her condition prompts the divided families to give their blessings to the wedding. Maria feels the empty nest syndrome when Tony leaves home, but she soon learns the patient and virtuous Esteban has loved her for all these years. </a:t>
            </a:r>
          </a:p>
          <a:p>
            <a:endParaRPr lang="en-US" altLang="en-US" smtClean="0"/>
          </a:p>
          <a:p>
            <a:r>
              <a:rPr lang="en-US" altLang="en-US" smtClean="0"/>
              <a:t>Over the course of the show there were ‘unintended consequences’ there was a dramatic rise in sewing, rise in adult literacy, rise in consideration of maids.  (ATIF – WHAT DOES THIS MEAN?)</a:t>
            </a:r>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B2E26CD-A993-4365-BEB0-B9614CF64DE3}" type="slidenum">
              <a:rPr lang="en-US" altLang="en-US" sz="1200"/>
              <a:pPr/>
              <a:t>8</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Miguel Sabido was inspired by the impact of the Simplemente Maria as well as the social learning theory.  He sought to understand how Simplemente Maria was so powerful and incorporated social learning theory in order to be able to design TV shows that would have impact on people’s behaviors.</a:t>
            </a:r>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710D4D3-B7AE-4F09-A545-9BA37F4A4833}" type="slidenum">
              <a:rPr lang="en-US" altLang="en-US" sz="1200"/>
              <a:pPr/>
              <a:t>9</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Using the ‘</a:t>
            </a:r>
            <a:r>
              <a:rPr lang="en-US" altLang="ja-JP" smtClean="0"/>
              <a:t>Sabido Methodology</a:t>
            </a:r>
            <a:r>
              <a:rPr lang="en-US" altLang="en-US" smtClean="0"/>
              <a:t>’</a:t>
            </a:r>
            <a:r>
              <a:rPr lang="en-US" altLang="ja-JP" smtClean="0"/>
              <a:t>, he developed and broadcast two successful TV shows in Mexico that changed behavior and social norms.</a:t>
            </a:r>
            <a:endParaRPr lang="en-US" altLang="en-US" smtClean="0"/>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E11E8419-08E7-4C6C-BBE8-04816C472C59}" type="slidenum">
              <a:rPr lang="en-US" altLang="en-US" sz="1200"/>
              <a:pPr/>
              <a:t>10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75"/>
            <a:ext cx="12192000" cy="686355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6" name="Picture 5"/>
          <p:cNvPicPr>
            <a:picLocks noChangeAspect="1"/>
          </p:cNvPicPr>
          <p:nvPr userDrawn="1"/>
        </p:nvPicPr>
        <p:blipFill>
          <a:blip r:embed="rId6"/>
          <a:stretch>
            <a:fillRect/>
          </a:stretch>
        </p:blipFill>
        <p:spPr>
          <a:xfrm>
            <a:off x="3800735" y="6215530"/>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DKjXsB0YUjo"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7.jpeg"/><Relationship Id="rId3" Type="http://schemas.openxmlformats.org/officeDocument/2006/relationships/notesSlide" Target="../notesSlides/notesSlide14.xml"/><Relationship Id="rId7" Type="http://schemas.openxmlformats.org/officeDocument/2006/relationships/image" Target="../media/image13.jpeg"/><Relationship Id="rId12"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jpeg"/><Relationship Id="rId11" Type="http://schemas.openxmlformats.org/officeDocument/2006/relationships/oleObject" Target="../embeddings/oleObject1.bin"/><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hyperlink" Target="https://www.dropbox.com/s/ngicsnd2pbclks1/Final%20with%20Intro-Logo-H.264%20800Kbps%20Streaming.mov" TargetMode="External"/><Relationship Id="rId9" Type="http://schemas.openxmlformats.org/officeDocument/2006/relationships/image" Target="../media/image15.jpeg"/><Relationship Id="rId1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23.emf"/><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4.emf"/><Relationship Id="rId4"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wBorL6Xb7n415:56"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s://www.youtube.com/watch?v=sI6ND_O96K0&amp;feature=youtu.be"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erCK0lRjp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a:t>What is Entertainment- Education?</a:t>
            </a:r>
          </a:p>
          <a:p>
            <a:r>
              <a:rPr lang="en-GB" dirty="0"/>
              <a:t>History, Definitions and Impact.</a:t>
            </a:r>
          </a:p>
        </p:txBody>
      </p:sp>
      <p:sp>
        <p:nvSpPr>
          <p:cNvPr id="5" name="Content Placeholder 4"/>
          <p:cNvSpPr>
            <a:spLocks noGrp="1"/>
          </p:cNvSpPr>
          <p:nvPr>
            <p:ph sz="quarter" idx="13"/>
          </p:nvPr>
        </p:nvSpPr>
        <p:spPr/>
        <p:txBody>
          <a:bodyPr/>
          <a:lstStyle/>
          <a:p>
            <a:r>
              <a:rPr lang="en-US" dirty="0" smtClean="0"/>
              <a:t>Class 1</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s-ES_tradnl" altLang="en-US" smtClean="0"/>
              <a:t>Miguel Sabido</a:t>
            </a:r>
            <a:endParaRPr lang="en-US" altLang="en-US" smtClean="0"/>
          </a:p>
        </p:txBody>
      </p:sp>
      <p:sp>
        <p:nvSpPr>
          <p:cNvPr id="5" name="Content Placeholder 4"/>
          <p:cNvSpPr>
            <a:spLocks noGrp="1"/>
          </p:cNvSpPr>
          <p:nvPr>
            <p:ph idx="1"/>
          </p:nvPr>
        </p:nvSpPr>
        <p:spPr/>
        <p:txBody>
          <a:bodyPr>
            <a:normAutofit/>
          </a:bodyPr>
          <a:lstStyle/>
          <a:p>
            <a:pPr>
              <a:lnSpc>
                <a:spcPct val="90000"/>
              </a:lnSpc>
            </a:pPr>
            <a:r>
              <a:rPr lang="en-US" altLang="en-US" sz="3000" dirty="0" err="1"/>
              <a:t>Ven</a:t>
            </a:r>
            <a:r>
              <a:rPr lang="en-US" altLang="en-US" sz="3000" dirty="0"/>
              <a:t> </a:t>
            </a:r>
            <a:r>
              <a:rPr lang="en-US" altLang="en-US" sz="3000" dirty="0" err="1"/>
              <a:t>Conmigo</a:t>
            </a:r>
            <a:r>
              <a:rPr lang="en-US" altLang="en-US" sz="3000" dirty="0"/>
              <a:t> (Come With Me) encouraged 840,000 adults to enroll in adult literacy in 1975-76</a:t>
            </a:r>
          </a:p>
          <a:p>
            <a:pPr>
              <a:lnSpc>
                <a:spcPct val="90000"/>
              </a:lnSpc>
            </a:pPr>
            <a:r>
              <a:rPr lang="en-US" altLang="en-US" sz="3000" dirty="0" err="1"/>
              <a:t>Acompáñame</a:t>
            </a:r>
            <a:r>
              <a:rPr lang="en-US" altLang="en-US" sz="3000" dirty="0"/>
              <a:t> (Come Along With Me) encouraged 562,464 Mexicans to visit government family planning clinics and registration of over 2,500 Mexican women as voluntary family planning workers in 1977</a:t>
            </a:r>
          </a:p>
          <a:p>
            <a:pPr>
              <a:lnSpc>
                <a:spcPct val="90000"/>
              </a:lnSpc>
            </a:pPr>
            <a:endParaRPr lang="en-US" altLang="en-U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ea typeface="ＭＳ Ｐゴシック" pitchFamily="34" charset="-128"/>
              </a:rPr>
              <a:t>Entertainment Education in Subcontinent</a:t>
            </a:r>
            <a:endParaRPr lang="en-US" dirty="0">
              <a:ea typeface="ＭＳ Ｐゴシック" pitchFamily="34" charset="-128"/>
            </a:endParaRPr>
          </a:p>
        </p:txBody>
      </p:sp>
      <p:sp>
        <p:nvSpPr>
          <p:cNvPr id="32770" name="Text Placeholder 2"/>
          <p:cNvSpPr>
            <a:spLocks noGrp="1"/>
          </p:cNvSpPr>
          <p:nvPr>
            <p:ph type="body" idx="1"/>
          </p:nvPr>
        </p:nvSpPr>
        <p:spPr/>
        <p:txBody>
          <a:bodyPr/>
          <a:lstStyle/>
          <a:p>
            <a:r>
              <a:rPr lang="en-US" altLang="en-US" smtClean="0"/>
              <a:t>First ever soap opera in India</a:t>
            </a:r>
          </a:p>
        </p:txBody>
      </p:sp>
      <p:sp>
        <p:nvSpPr>
          <p:cNvPr id="32771" name="Content Placeholder 3"/>
          <p:cNvSpPr>
            <a:spLocks noGrp="1"/>
          </p:cNvSpPr>
          <p:nvPr>
            <p:ph sz="half" idx="2"/>
          </p:nvPr>
        </p:nvSpPr>
        <p:spPr/>
        <p:txBody>
          <a:bodyPr/>
          <a:lstStyle/>
          <a:p>
            <a:r>
              <a:rPr lang="en-US" altLang="en-US" smtClean="0"/>
              <a:t>156 episodes</a:t>
            </a:r>
          </a:p>
          <a:p>
            <a:r>
              <a:rPr lang="en-US" altLang="en-US" smtClean="0"/>
              <a:t>Women empowerment</a:t>
            </a:r>
          </a:p>
          <a:p>
            <a:r>
              <a:rPr lang="en-US" altLang="en-US" smtClean="0"/>
              <a:t>Had the largest television audience at the time</a:t>
            </a:r>
          </a:p>
          <a:p>
            <a:r>
              <a:rPr lang="en-US" altLang="en-US" smtClean="0"/>
              <a:t>94% considered the program entertaining</a:t>
            </a:r>
          </a:p>
          <a:p>
            <a:r>
              <a:rPr lang="en-US" altLang="en-US" smtClean="0"/>
              <a:t>Received letters from 400,000 viewers</a:t>
            </a:r>
          </a:p>
        </p:txBody>
      </p:sp>
      <p:sp>
        <p:nvSpPr>
          <p:cNvPr id="32772" name="Text Placeholder 4"/>
          <p:cNvSpPr>
            <a:spLocks noGrp="1"/>
          </p:cNvSpPr>
          <p:nvPr>
            <p:ph type="body" sz="quarter" idx="3"/>
          </p:nvPr>
        </p:nvSpPr>
        <p:spPr/>
        <p:txBody>
          <a:bodyPr/>
          <a:lstStyle/>
          <a:p>
            <a:r>
              <a:rPr lang="en-US" altLang="en-US" smtClean="0"/>
              <a:t>Hum Log, 1984-1985</a:t>
            </a:r>
          </a:p>
        </p:txBody>
      </p:sp>
      <p:pic>
        <p:nvPicPr>
          <p:cNvPr id="32773"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rcRect l="2200" r="2200"/>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6"/>
          <p:cNvSpPr>
            <a:spLocks noGrp="1"/>
          </p:cNvSpPr>
          <p:nvPr>
            <p:ph type="title"/>
          </p:nvPr>
        </p:nvSpPr>
        <p:spPr/>
        <p:txBody>
          <a:bodyPr/>
          <a:lstStyle/>
          <a:p>
            <a:r>
              <a:rPr lang="en-US" altLang="en-US" smtClean="0"/>
              <a:t>Hum Log, 1984 - 1985 </a:t>
            </a:r>
          </a:p>
        </p:txBody>
      </p:sp>
      <p:sp>
        <p:nvSpPr>
          <p:cNvPr id="34818" name="Content Placeholder 1"/>
          <p:cNvSpPr>
            <a:spLocks noGrp="1"/>
          </p:cNvSpPr>
          <p:nvPr>
            <p:ph idx="1"/>
          </p:nvPr>
        </p:nvSpPr>
        <p:spPr/>
        <p:txBody>
          <a:bodyPr/>
          <a:lstStyle/>
          <a:p>
            <a:r>
              <a:rPr lang="en-US" altLang="en-US" smtClean="0">
                <a:hlinkClick r:id="rId2"/>
              </a:rPr>
              <a:t>https://www.youtube.com/watch?v=DKjXsB0YUjo</a:t>
            </a:r>
            <a:endParaRPr lang="en-US" altLang="en-US" smtClean="0"/>
          </a:p>
          <a:p>
            <a:endParaRPr lang="en-US" alt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altLang="en-US" smtClean="0"/>
              <a:t>Aahat, </a:t>
            </a:r>
            <a:r>
              <a:rPr lang="en-US" altLang="en-US" i="1" smtClean="0"/>
              <a:t>Approaching Sound</a:t>
            </a:r>
          </a:p>
        </p:txBody>
      </p:sp>
      <p:sp>
        <p:nvSpPr>
          <p:cNvPr id="35842" name="Content Placeholder 3"/>
          <p:cNvSpPr>
            <a:spLocks noGrp="1"/>
          </p:cNvSpPr>
          <p:nvPr>
            <p:ph sz="half" idx="1"/>
          </p:nvPr>
        </p:nvSpPr>
        <p:spPr/>
        <p:txBody>
          <a:bodyPr/>
          <a:lstStyle/>
          <a:p>
            <a:r>
              <a:rPr lang="en-US" altLang="en-US" smtClean="0"/>
              <a:t>Six-episode mini serial</a:t>
            </a:r>
          </a:p>
          <a:p>
            <a:r>
              <a:rPr lang="en-US" altLang="en-US" smtClean="0"/>
              <a:t>October 1991</a:t>
            </a:r>
          </a:p>
          <a:p>
            <a:r>
              <a:rPr lang="en-US" altLang="en-US" smtClean="0"/>
              <a:t>Family planning </a:t>
            </a:r>
          </a:p>
          <a:p>
            <a:r>
              <a:rPr lang="fi-FI" altLang="en-US" smtClean="0"/>
              <a:t>Written by Haseena Moin</a:t>
            </a:r>
          </a:p>
          <a:p>
            <a:r>
              <a:rPr lang="en-US" altLang="en-US" smtClean="0"/>
              <a:t>Directed by Sahira Kazmi</a:t>
            </a:r>
          </a:p>
        </p:txBody>
      </p:sp>
      <p:pic>
        <p:nvPicPr>
          <p:cNvPr id="35843" name="Content Placeholder 5" descr="Aahat - 1992.jpg"/>
          <p:cNvPicPr>
            <a:picLocks noGrp="1" noChangeAspect="1"/>
          </p:cNvPicPr>
          <p:nvPr>
            <p:ph sz="half" idx="2"/>
          </p:nvPr>
        </p:nvPicPr>
        <p:blipFill>
          <a:blip r:embed="rId3">
            <a:extLst>
              <a:ext uri="{28A0092B-C50C-407E-A947-70E740481C1C}">
                <a14:useLocalDpi xmlns:a14="http://schemas.microsoft.com/office/drawing/2010/main" val="0"/>
              </a:ext>
            </a:extLst>
          </a:blip>
          <a:srcRect l="-17599" r="-17599"/>
          <a:stretch>
            <a:fillRect/>
          </a:stretch>
        </p:blip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2"/>
          <p:cNvSpPr>
            <a:spLocks noGrp="1"/>
          </p:cNvSpPr>
          <p:nvPr>
            <p:ph type="title"/>
          </p:nvPr>
        </p:nvSpPr>
        <p:spPr/>
        <p:txBody>
          <a:bodyPr/>
          <a:lstStyle/>
          <a:p>
            <a:r>
              <a:rPr lang="en-US" altLang="en-US" smtClean="0"/>
              <a:t>Meaning of EE</a:t>
            </a:r>
          </a:p>
        </p:txBody>
      </p:sp>
      <p:sp>
        <p:nvSpPr>
          <p:cNvPr id="36866" name="Content Placeholder 3"/>
          <p:cNvSpPr>
            <a:spLocks noGrp="1"/>
          </p:cNvSpPr>
          <p:nvPr>
            <p:ph idx="1"/>
          </p:nvPr>
        </p:nvSpPr>
        <p:spPr/>
        <p:txBody>
          <a:bodyPr/>
          <a:lstStyle/>
          <a:p>
            <a:r>
              <a:rPr lang="en-US" altLang="en-US" smtClean="0">
                <a:solidFill>
                  <a:srgbClr val="0070C0"/>
                </a:solidFill>
              </a:rPr>
              <a:t>Entertainment</a:t>
            </a:r>
            <a:r>
              <a:rPr lang="en-US" altLang="en-US" smtClean="0"/>
              <a:t>: holds the attention of the audience, engages emotion and stimulates senses</a:t>
            </a:r>
          </a:p>
          <a:p>
            <a:endParaRPr lang="en-US" altLang="en-US" smtClean="0"/>
          </a:p>
          <a:p>
            <a:r>
              <a:rPr lang="en-US" altLang="en-US" smtClean="0">
                <a:solidFill>
                  <a:srgbClr val="0070C0"/>
                </a:solidFill>
              </a:rPr>
              <a:t>Education: </a:t>
            </a:r>
            <a:r>
              <a:rPr lang="en-US" altLang="en-US" smtClean="0"/>
              <a:t>encourages and enables a person to develop and grow; enriches, enhances our knowledge and our life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tLang="en-US" smtClean="0"/>
              <a:t>Entertainment - Education	</a:t>
            </a:r>
          </a:p>
        </p:txBody>
      </p:sp>
      <p:sp>
        <p:nvSpPr>
          <p:cNvPr id="38914" name="Content Placeholder 2"/>
          <p:cNvSpPr>
            <a:spLocks noGrp="1"/>
          </p:cNvSpPr>
          <p:nvPr>
            <p:ph idx="1"/>
          </p:nvPr>
        </p:nvSpPr>
        <p:spPr>
          <a:xfrm>
            <a:off x="880533" y="1371600"/>
            <a:ext cx="9254067" cy="4800600"/>
          </a:xfrm>
        </p:spPr>
        <p:txBody>
          <a:bodyPr/>
          <a:lstStyle/>
          <a:p>
            <a:pPr>
              <a:buFontTx/>
              <a:buNone/>
            </a:pPr>
            <a:endParaRPr lang="en-US" altLang="en-US" sz="1800" dirty="0">
              <a:latin typeface="Times" panose="02020603050405020304" pitchFamily="18" charset="0"/>
            </a:endParaRPr>
          </a:p>
          <a:p>
            <a:r>
              <a:rPr lang="en-US" altLang="en-US" sz="2800" dirty="0"/>
              <a:t>Often uses stories</a:t>
            </a:r>
          </a:p>
          <a:p>
            <a:r>
              <a:rPr lang="en-US" altLang="en-US" sz="2800" dirty="0"/>
              <a:t>Uses drama, music, or other communication formats that engage the emotions to inform audiences and change attitudes, behavior, and social norms.</a:t>
            </a:r>
          </a:p>
          <a:p>
            <a:r>
              <a:rPr lang="en-US" altLang="en-US" sz="2800" dirty="0"/>
              <a:t>Presents role models who can show the audience how to adopt healthy behaviors.</a:t>
            </a:r>
          </a:p>
          <a:p>
            <a:r>
              <a:rPr lang="en-US" altLang="en-US" sz="2800" dirty="0"/>
              <a:t>Commercially viable, where possible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3962400" y="228600"/>
            <a:ext cx="6705600" cy="533400"/>
          </a:xfrm>
        </p:spPr>
        <p:txBody>
          <a:bodyPr/>
          <a:lstStyle/>
          <a:p>
            <a:pPr eaLnBrk="1" hangingPunct="1"/>
            <a:r>
              <a:rPr lang="en-US" altLang="en-US" sz="2800"/>
              <a:t>The power of Entertainment-education</a:t>
            </a:r>
          </a:p>
        </p:txBody>
      </p:sp>
      <p:sp>
        <p:nvSpPr>
          <p:cNvPr id="40962" name="Rectangle 3"/>
          <p:cNvSpPr>
            <a:spLocks noGrp="1" noChangeArrowheads="1"/>
          </p:cNvSpPr>
          <p:nvPr>
            <p:ph type="body" idx="1"/>
          </p:nvPr>
        </p:nvSpPr>
        <p:spPr>
          <a:xfrm>
            <a:off x="1830388" y="5937251"/>
            <a:ext cx="7423150" cy="485775"/>
          </a:xfrm>
        </p:spPr>
        <p:txBody>
          <a:bodyPr/>
          <a:lstStyle/>
          <a:p>
            <a:pPr eaLnBrk="1" hangingPunct="1">
              <a:lnSpc>
                <a:spcPct val="90000"/>
              </a:lnSpc>
              <a:buFontTx/>
              <a:buNone/>
            </a:pPr>
            <a:r>
              <a:rPr lang="en-US" altLang="en-US" sz="1800" u="sng">
                <a:hlinkClick r:id="rId4"/>
              </a:rPr>
              <a:t>https://www.dropbox.com/s/ngicsnd2pbclks1/Final%20with%20Intro-Logo-H.264%20800Kbps%20Streaming.mov</a:t>
            </a:r>
            <a:r>
              <a:rPr lang="en-US" altLang="en-US" sz="1800"/>
              <a:t> </a:t>
            </a:r>
          </a:p>
          <a:p>
            <a:pPr eaLnBrk="1" hangingPunct="1">
              <a:lnSpc>
                <a:spcPct val="90000"/>
              </a:lnSpc>
              <a:buFont typeface="Times" panose="02020603050405020304" pitchFamily="18" charset="0"/>
              <a:buNone/>
            </a:pPr>
            <a:endParaRPr lang="en-US" altLang="en-US" sz="1800"/>
          </a:p>
        </p:txBody>
      </p:sp>
      <p:pic>
        <p:nvPicPr>
          <p:cNvPr id="40963" name="Picture 5" descr="83-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0076" y="2740025"/>
            <a:ext cx="21685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6" descr="51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8876" y="857251"/>
            <a:ext cx="166052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7" descr="44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1439" y="3857626"/>
            <a:ext cx="214312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9" descr="488-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6875" y="3643314"/>
            <a:ext cx="20510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10" descr="2567-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1439" y="785813"/>
            <a:ext cx="17351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8" name="Text Box 13"/>
          <p:cNvSpPr txBox="1">
            <a:spLocks noChangeArrowheads="1"/>
          </p:cNvSpPr>
          <p:nvPr/>
        </p:nvSpPr>
        <p:spPr bwMode="auto">
          <a:xfrm>
            <a:off x="4310064" y="3214688"/>
            <a:ext cx="8715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TV dramas</a:t>
            </a:r>
          </a:p>
        </p:txBody>
      </p:sp>
      <p:sp>
        <p:nvSpPr>
          <p:cNvPr id="40969" name="Text Box 14"/>
          <p:cNvSpPr txBox="1">
            <a:spLocks noChangeArrowheads="1"/>
          </p:cNvSpPr>
          <p:nvPr/>
        </p:nvSpPr>
        <p:spPr bwMode="auto">
          <a:xfrm>
            <a:off x="7881938" y="1928813"/>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Songs</a:t>
            </a:r>
          </a:p>
        </p:txBody>
      </p:sp>
      <p:sp>
        <p:nvSpPr>
          <p:cNvPr id="40970" name="Text Box 15"/>
          <p:cNvSpPr txBox="1">
            <a:spLocks noChangeArrowheads="1"/>
          </p:cNvSpPr>
          <p:nvPr/>
        </p:nvSpPr>
        <p:spPr bwMode="auto">
          <a:xfrm>
            <a:off x="9429053" y="2500314"/>
            <a:ext cx="7681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Sports</a:t>
            </a:r>
          </a:p>
        </p:txBody>
      </p:sp>
      <p:sp>
        <p:nvSpPr>
          <p:cNvPr id="40971" name="Text Box 16"/>
          <p:cNvSpPr txBox="1">
            <a:spLocks noChangeArrowheads="1"/>
          </p:cNvSpPr>
          <p:nvPr/>
        </p:nvSpPr>
        <p:spPr bwMode="auto">
          <a:xfrm>
            <a:off x="3942470" y="5500689"/>
            <a:ext cx="14622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Street theater</a:t>
            </a:r>
          </a:p>
        </p:txBody>
      </p:sp>
      <p:sp>
        <p:nvSpPr>
          <p:cNvPr id="40972" name="Text Box 17"/>
          <p:cNvSpPr txBox="1">
            <a:spLocks noChangeArrowheads="1"/>
          </p:cNvSpPr>
          <p:nvPr/>
        </p:nvSpPr>
        <p:spPr bwMode="auto">
          <a:xfrm>
            <a:off x="6591373" y="3286125"/>
            <a:ext cx="7729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Radio</a:t>
            </a:r>
          </a:p>
          <a:p>
            <a:pPr algn="ctr"/>
            <a:r>
              <a:rPr lang="en-US" altLang="en-US" sz="1400" b="1">
                <a:latin typeface="Tahoma" panose="020B0604030504040204" pitchFamily="34" charset="0"/>
              </a:rPr>
              <a:t>serials</a:t>
            </a:r>
          </a:p>
        </p:txBody>
      </p:sp>
      <p:sp>
        <p:nvSpPr>
          <p:cNvPr id="40973" name="Text Box 18"/>
          <p:cNvSpPr txBox="1">
            <a:spLocks noChangeArrowheads="1"/>
          </p:cNvSpPr>
          <p:nvPr/>
        </p:nvSpPr>
        <p:spPr bwMode="auto">
          <a:xfrm>
            <a:off x="1738313" y="5214938"/>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Community events</a:t>
            </a:r>
          </a:p>
        </p:txBody>
      </p:sp>
      <p:pic>
        <p:nvPicPr>
          <p:cNvPr id="40974" name="Picture 5" descr="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39250" y="4714875"/>
            <a:ext cx="1149350" cy="144780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79208" name="Object 8"/>
          <p:cNvGraphicFramePr>
            <a:graphicFrameLocks noChangeAspect="1"/>
          </p:cNvGraphicFramePr>
          <p:nvPr/>
        </p:nvGraphicFramePr>
        <p:xfrm>
          <a:off x="1738313" y="1928814"/>
          <a:ext cx="1790700" cy="1431925"/>
        </p:xfrm>
        <a:graphic>
          <a:graphicData uri="http://schemas.openxmlformats.org/presentationml/2006/ole">
            <mc:AlternateContent xmlns:mc="http://schemas.openxmlformats.org/markup-compatibility/2006">
              <mc:Choice xmlns:v="urn:schemas-microsoft-com:vml" Requires="v">
                <p:oleObj spid="_x0000_s40992" r:id="rId11" imgW="6857143" imgH="5485714" progId="">
                  <p:embed/>
                </p:oleObj>
              </mc:Choice>
              <mc:Fallback>
                <p:oleObj r:id="rId11" imgW="6857143" imgH="5485714" progId="">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38313" y="1928814"/>
                        <a:ext cx="17907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76" name="Text Box 18"/>
          <p:cNvSpPr txBox="1">
            <a:spLocks noChangeArrowheads="1"/>
          </p:cNvSpPr>
          <p:nvPr/>
        </p:nvSpPr>
        <p:spPr bwMode="auto">
          <a:xfrm>
            <a:off x="1809750" y="1571625"/>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Animation</a:t>
            </a:r>
          </a:p>
        </p:txBody>
      </p:sp>
      <p:sp>
        <p:nvSpPr>
          <p:cNvPr id="40977" name="Text Box 11"/>
          <p:cNvSpPr txBox="1">
            <a:spLocks noChangeArrowheads="1"/>
          </p:cNvSpPr>
          <p:nvPr/>
        </p:nvSpPr>
        <p:spPr bwMode="auto">
          <a:xfrm>
            <a:off x="9159438" y="6143626"/>
            <a:ext cx="13708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Children’s TV</a:t>
            </a:r>
          </a:p>
        </p:txBody>
      </p:sp>
      <p:pic>
        <p:nvPicPr>
          <p:cNvPr id="40978" name="Object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69038" y="4441826"/>
            <a:ext cx="27813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8"/>
          <p:cNvSpPr txBox="1">
            <a:spLocks noChangeArrowheads="1"/>
          </p:cNvSpPr>
          <p:nvPr/>
        </p:nvSpPr>
        <p:spPr bwMode="auto">
          <a:xfrm>
            <a:off x="6837363" y="5988050"/>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n-US" altLang="en-US" sz="1400" b="1">
                <a:latin typeface="Tahoma" panose="020B0604030504040204" pitchFamily="34" charset="0"/>
              </a:rPr>
              <a:t>Comic Books</a:t>
            </a:r>
          </a:p>
        </p:txBody>
      </p:sp>
      <p:pic>
        <p:nvPicPr>
          <p:cNvPr id="40980" name="Picture 5" descr="VCD cover final 1_Myagdi"/>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67751" y="785813"/>
            <a:ext cx="16859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79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altLang="en-US" smtClean="0"/>
              <a:t>Formats</a:t>
            </a:r>
          </a:p>
        </p:txBody>
      </p:sp>
      <p:sp>
        <p:nvSpPr>
          <p:cNvPr id="43010" name="Content Placeholder 2"/>
          <p:cNvSpPr>
            <a:spLocks noGrp="1"/>
          </p:cNvSpPr>
          <p:nvPr>
            <p:ph idx="1"/>
          </p:nvPr>
        </p:nvSpPr>
        <p:spPr>
          <a:xfrm>
            <a:off x="880533" y="1606550"/>
            <a:ext cx="9263592" cy="4267200"/>
          </a:xfrm>
        </p:spPr>
        <p:txBody>
          <a:bodyPr/>
          <a:lstStyle/>
          <a:p>
            <a:r>
              <a:rPr lang="en-US" altLang="en-US" sz="2800" dirty="0">
                <a:solidFill>
                  <a:srgbClr val="0070C0"/>
                </a:solidFill>
              </a:rPr>
              <a:t>Drama Serial </a:t>
            </a:r>
            <a:r>
              <a:rPr lang="en-US" altLang="en-US" sz="2800" dirty="0"/>
              <a:t>– “Soap Operas” Radio drama programs that have a story that continues takes place over a number of different episodes or  chapters. </a:t>
            </a:r>
          </a:p>
          <a:p>
            <a:endParaRPr lang="en-US" altLang="en-US" sz="2800" dirty="0"/>
          </a:p>
          <a:p>
            <a:r>
              <a:rPr lang="en-US" altLang="en-US" sz="2800" dirty="0">
                <a:solidFill>
                  <a:srgbClr val="0070C0"/>
                </a:solidFill>
              </a:rPr>
              <a:t>Drama Series </a:t>
            </a:r>
            <a:r>
              <a:rPr lang="en-US" altLang="en-US" sz="2800" dirty="0"/>
              <a:t>– a program where key characters, settings are the same across different episodes but each episode is a complete story.</a:t>
            </a:r>
          </a:p>
          <a:p>
            <a:endParaRPr lang="en-US" alt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altLang="en-US" smtClean="0"/>
              <a:t>More formats</a:t>
            </a:r>
          </a:p>
        </p:txBody>
      </p:sp>
      <p:sp>
        <p:nvSpPr>
          <p:cNvPr id="45058" name="Content Placeholder 2"/>
          <p:cNvSpPr>
            <a:spLocks noGrp="1"/>
          </p:cNvSpPr>
          <p:nvPr>
            <p:ph idx="1"/>
          </p:nvPr>
        </p:nvSpPr>
        <p:spPr>
          <a:xfrm>
            <a:off x="880533" y="1644650"/>
            <a:ext cx="9198505" cy="4724400"/>
          </a:xfrm>
        </p:spPr>
        <p:txBody>
          <a:bodyPr/>
          <a:lstStyle/>
          <a:p>
            <a:r>
              <a:rPr lang="en-US" altLang="en-US" sz="2800" dirty="0">
                <a:solidFill>
                  <a:srgbClr val="0070C0"/>
                </a:solidFill>
              </a:rPr>
              <a:t>Magazine</a:t>
            </a:r>
            <a:r>
              <a:rPr lang="en-US" altLang="en-US" sz="2800" dirty="0"/>
              <a:t> Comprise a number of segments or formats, which hosts weave together into a single presentation. </a:t>
            </a:r>
          </a:p>
          <a:p>
            <a:pPr marL="1200150" lvl="3" indent="-342900"/>
            <a:r>
              <a:rPr lang="en-US" altLang="en-US" sz="2800" dirty="0" err="1" smtClean="0">
                <a:cs typeface="MS PGothic" panose="020B0600070205080204" pitchFamily="34" charset="-128"/>
              </a:rPr>
              <a:t>ExampIe</a:t>
            </a:r>
            <a:r>
              <a:rPr lang="en-US" altLang="en-US" sz="2800" dirty="0" smtClean="0">
                <a:cs typeface="MS PGothic" panose="020B0600070205080204" pitchFamily="34" charset="-128"/>
              </a:rPr>
              <a:t>: </a:t>
            </a:r>
            <a:r>
              <a:rPr lang="en-US" altLang="en-US" sz="2800" dirty="0">
                <a:cs typeface="MS PGothic" panose="020B0600070205080204" pitchFamily="34" charset="-128"/>
              </a:rPr>
              <a:t>songs, dramas, </a:t>
            </a:r>
            <a:r>
              <a:rPr lang="en-US" altLang="en-US" sz="2800" dirty="0" err="1">
                <a:cs typeface="MS PGothic" panose="020B0600070205080204" pitchFamily="34" charset="-128"/>
              </a:rPr>
              <a:t>vox</a:t>
            </a:r>
            <a:r>
              <a:rPr lang="en-US" altLang="en-US" sz="2800" dirty="0">
                <a:cs typeface="MS PGothic" panose="020B0600070205080204" pitchFamily="34" charset="-128"/>
              </a:rPr>
              <a:t>-pop, reality segments, expert interviews, call-in, quizzes, etc.</a:t>
            </a:r>
          </a:p>
          <a:p>
            <a:r>
              <a:rPr lang="en-US" altLang="en-US" sz="2800" dirty="0">
                <a:solidFill>
                  <a:srgbClr val="0070C0"/>
                </a:solidFill>
              </a:rPr>
              <a:t>Reality Programming</a:t>
            </a:r>
          </a:p>
          <a:p>
            <a:pPr>
              <a:buFontTx/>
              <a:buNone/>
            </a:pPr>
            <a:r>
              <a:rPr lang="en-US" altLang="en-US" sz="2800" dirty="0"/>
              <a:t>	Often in form of testimonials.  Popular but has challenges.</a:t>
            </a:r>
            <a:endParaRPr lang="en-US" altLang="en-US" sz="2800" dirty="0">
              <a:latin typeface="Times" panose="02020603050405020304" pitchFamily="18" charset="0"/>
            </a:endParaRPr>
          </a:p>
          <a:p>
            <a:pPr marL="342900" lvl="1" indent="-342900"/>
            <a:endParaRPr lang="en-US" altLang="en-US" dirty="0" smtClean="0">
              <a:cs typeface="MS PGothic" panose="020B0600070205080204"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smtClean="0"/>
              <a:t>Challenges of EE</a:t>
            </a:r>
          </a:p>
        </p:txBody>
      </p:sp>
      <p:sp>
        <p:nvSpPr>
          <p:cNvPr id="29699" name="Rectangle 3"/>
          <p:cNvSpPr>
            <a:spLocks noGrp="1" noChangeArrowheads="1"/>
          </p:cNvSpPr>
          <p:nvPr>
            <p:ph type="body" idx="1"/>
          </p:nvPr>
        </p:nvSpPr>
        <p:spPr>
          <a:xfrm>
            <a:off x="880533" y="1600201"/>
            <a:ext cx="9025467" cy="4530725"/>
          </a:xfrm>
        </p:spPr>
        <p:txBody>
          <a:bodyPr/>
          <a:lstStyle/>
          <a:p>
            <a:r>
              <a:rPr lang="en-US" altLang="en-US" sz="2800" dirty="0"/>
              <a:t>Perceived as costly (though actually cost effective)</a:t>
            </a:r>
          </a:p>
          <a:p>
            <a:r>
              <a:rPr lang="en-US" altLang="en-US" sz="2800" dirty="0"/>
              <a:t>Difficult to show some sensitive topics</a:t>
            </a:r>
          </a:p>
          <a:p>
            <a:r>
              <a:rPr lang="en-US" altLang="en-US" sz="2800" dirty="0"/>
              <a:t>Hard to measure</a:t>
            </a:r>
          </a:p>
          <a:p>
            <a:r>
              <a:rPr lang="en-US" altLang="en-US" sz="2800" dirty="0"/>
              <a:t>Getting the entertainment and education balance right</a:t>
            </a:r>
          </a:p>
          <a:p>
            <a:r>
              <a:rPr lang="en-US" altLang="en-US" sz="2800" dirty="0"/>
              <a:t>A quality program is challenging to make</a:t>
            </a:r>
          </a:p>
          <a:p>
            <a:r>
              <a:rPr lang="en-US" altLang="en-US" sz="2800" dirty="0"/>
              <a:t>Making routine interesting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6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altLang="en-US" dirty="0" smtClean="0"/>
              <a:t>Definition</a:t>
            </a:r>
          </a:p>
        </p:txBody>
      </p:sp>
      <p:sp>
        <p:nvSpPr>
          <p:cNvPr id="3" name="Content Placeholder 2"/>
          <p:cNvSpPr>
            <a:spLocks noGrp="1"/>
          </p:cNvSpPr>
          <p:nvPr>
            <p:ph idx="1"/>
          </p:nvPr>
        </p:nvSpPr>
        <p:spPr>
          <a:xfrm>
            <a:off x="914400" y="1752600"/>
            <a:ext cx="10363200" cy="4343400"/>
          </a:xfrm>
        </p:spPr>
        <p:txBody>
          <a:bodyPr/>
          <a:lstStyle/>
          <a:p>
            <a:r>
              <a:rPr lang="en-US" altLang="en-US" dirty="0"/>
              <a:t>“</a:t>
            </a:r>
            <a:r>
              <a:rPr lang="en-US" altLang="en-US" dirty="0">
                <a:solidFill>
                  <a:srgbClr val="AC4811"/>
                </a:solidFill>
              </a:rPr>
              <a:t>P</a:t>
            </a:r>
            <a:r>
              <a:rPr lang="en-US" altLang="ja-JP" dirty="0">
                <a:solidFill>
                  <a:srgbClr val="AC4811"/>
                </a:solidFill>
              </a:rPr>
              <a:t>urposeful</a:t>
            </a:r>
            <a:r>
              <a:rPr lang="en-US" altLang="ja-JP" dirty="0"/>
              <a:t> use of entertainment media </a:t>
            </a:r>
            <a:r>
              <a:rPr lang="is-IS" altLang="ja-JP" dirty="0"/>
              <a:t>…</a:t>
            </a:r>
            <a:r>
              <a:rPr lang="en-US" altLang="ja-JP" dirty="0">
                <a:solidFill>
                  <a:srgbClr val="AC4811"/>
                </a:solidFill>
              </a:rPr>
              <a:t>designed</a:t>
            </a:r>
            <a:r>
              <a:rPr lang="en-US" altLang="ja-JP" dirty="0"/>
              <a:t> to educate viewers about certain social issues.</a:t>
            </a:r>
            <a:r>
              <a:rPr lang="en-US" altLang="en-US" dirty="0"/>
              <a:t>”</a:t>
            </a:r>
            <a:endParaRPr lang="en-US" altLang="ja-JP" dirty="0"/>
          </a:p>
          <a:p>
            <a:endParaRPr lang="en-US" altLang="en-US" dirty="0" smtClean="0"/>
          </a:p>
          <a:p>
            <a:endParaRPr lang="en-US" altLang="en-US" dirty="0" smtClean="0"/>
          </a:p>
          <a:p>
            <a:endParaRPr lang="en-US" altLang="en-US" dirty="0"/>
          </a:p>
          <a:p>
            <a:endParaRPr lang="en-US" altLang="en-US" dirty="0" smtClean="0"/>
          </a:p>
          <a:p>
            <a:pPr>
              <a:buFontTx/>
              <a:buNone/>
            </a:pPr>
            <a:r>
              <a:rPr lang="en-US" altLang="en-US" i="1" dirty="0" smtClean="0"/>
              <a:t>William J. Brown and Arvind </a:t>
            </a:r>
            <a:r>
              <a:rPr lang="en-US" altLang="en-US" i="1" dirty="0" err="1" smtClean="0"/>
              <a:t>Singhal</a:t>
            </a:r>
            <a:r>
              <a:rPr lang="en-US" altLang="en-US" i="1" dirty="0" smtClean="0"/>
              <a:t>, 1999</a:t>
            </a:r>
          </a:p>
          <a:p>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r>
              <a:rPr lang="en-US" altLang="en-US" smtClean="0"/>
              <a:t>Case Study 1: Aahat National Campaign</a:t>
            </a:r>
            <a:r>
              <a:rPr lang="en-US" altLang="en-US" u="sng" smtClean="0"/>
              <a:t> </a:t>
            </a:r>
          </a:p>
        </p:txBody>
      </p:sp>
      <p:sp>
        <p:nvSpPr>
          <p:cNvPr id="49154" name="Rectangle 3"/>
          <p:cNvSpPr>
            <a:spLocks noGrp="1" noChangeArrowheads="1"/>
          </p:cNvSpPr>
          <p:nvPr>
            <p:ph type="body" idx="1"/>
          </p:nvPr>
        </p:nvSpPr>
        <p:spPr>
          <a:xfrm>
            <a:off x="880533" y="1981200"/>
            <a:ext cx="9558867" cy="4343400"/>
          </a:xfrm>
        </p:spPr>
        <p:txBody>
          <a:bodyPr/>
          <a:lstStyle/>
          <a:p>
            <a:r>
              <a:rPr lang="en-US" altLang="en-US" dirty="0" smtClean="0"/>
              <a:t> (1990-92): 6-episode social drama, 3 TV spots, print IEC </a:t>
            </a:r>
            <a:r>
              <a:rPr lang="en-US" altLang="en-US" dirty="0" smtClean="0"/>
              <a:t>materials. </a:t>
            </a:r>
            <a:endParaRPr lang="en-US" alt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r>
              <a:rPr lang="en-US" altLang="en-US" smtClean="0"/>
              <a:t>Aahat Impact</a:t>
            </a:r>
          </a:p>
        </p:txBody>
      </p:sp>
      <p:sp>
        <p:nvSpPr>
          <p:cNvPr id="50178" name="Rectangle 3"/>
          <p:cNvSpPr>
            <a:spLocks noGrp="1" noChangeArrowheads="1"/>
          </p:cNvSpPr>
          <p:nvPr>
            <p:ph type="body" idx="1"/>
          </p:nvPr>
        </p:nvSpPr>
        <p:spPr>
          <a:xfrm>
            <a:off x="880533" y="1555750"/>
            <a:ext cx="9019117" cy="4114800"/>
          </a:xfrm>
        </p:spPr>
        <p:txBody>
          <a:bodyPr/>
          <a:lstStyle/>
          <a:p>
            <a:pPr>
              <a:buFont typeface="Monotype Sorts" pitchFamily="1" charset="2"/>
              <a:buChar char="ä"/>
            </a:pPr>
            <a:r>
              <a:rPr lang="en-US" altLang="en-US" sz="2400" dirty="0" smtClean="0"/>
              <a:t> 2 National Media Surveys conducted (pre- and post campaign, Sample size 2,100)</a:t>
            </a:r>
          </a:p>
          <a:p>
            <a:pPr>
              <a:buClr>
                <a:schemeClr val="tx2"/>
              </a:buClr>
              <a:buFont typeface="Monotype Sorts" pitchFamily="1" charset="2"/>
              <a:buChar char="ä"/>
            </a:pPr>
            <a:r>
              <a:rPr lang="en-US" altLang="en-US" sz="2400" dirty="0" smtClean="0"/>
              <a:t>60% of respondents viewed at least 1 episode (3/4 of those with access to TV)</a:t>
            </a:r>
          </a:p>
          <a:p>
            <a:pPr>
              <a:buClr>
                <a:schemeClr val="tx2"/>
              </a:buClr>
              <a:buFont typeface="Monotype Sorts" pitchFamily="1" charset="2"/>
              <a:buChar char="ä"/>
            </a:pPr>
            <a:r>
              <a:rPr lang="en-US" altLang="en-US" sz="2400" dirty="0" smtClean="0"/>
              <a:t>17-20 million people in Pakistan viewed at least 1 episode; 93% of viewers were satisfied to very satisfied</a:t>
            </a:r>
          </a:p>
          <a:p>
            <a:pPr>
              <a:buClr>
                <a:schemeClr val="tx2"/>
              </a:buClr>
              <a:buFont typeface="Monotype Sorts" pitchFamily="1" charset="2"/>
              <a:buChar char="ä"/>
            </a:pPr>
            <a:r>
              <a:rPr lang="en-US" altLang="en-US" sz="2400" dirty="0" smtClean="0"/>
              <a:t>Approval for FP rose from 65%(pre) to 75% (post) among viewers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altLang="en-US" smtClean="0"/>
              <a:t>Case Study 2:</a:t>
            </a:r>
          </a:p>
        </p:txBody>
      </p:sp>
      <p:sp>
        <p:nvSpPr>
          <p:cNvPr id="51202" name="Content Placeholder 3"/>
          <p:cNvSpPr>
            <a:spLocks noGrp="1"/>
          </p:cNvSpPr>
          <p:nvPr>
            <p:ph idx="1"/>
          </p:nvPr>
        </p:nvSpPr>
        <p:spPr/>
        <p:txBody>
          <a:bodyPr/>
          <a:lstStyle/>
          <a:p>
            <a:r>
              <a:rPr lang="en-US" altLang="en-US" smtClean="0"/>
              <a:t>TV Drama for youth</a:t>
            </a:r>
          </a:p>
          <a:p>
            <a:endParaRPr lang="en-US" altLang="en-US" smtClean="0"/>
          </a:p>
          <a:p>
            <a:r>
              <a:rPr lang="en-US" altLang="en-US" smtClean="0"/>
              <a:t>11 episode (one hour per episode) serial drama titled </a:t>
            </a:r>
            <a:r>
              <a:rPr lang="en-US" altLang="en-US" i="1" smtClean="0"/>
              <a:t>Kaisey Kahoon</a:t>
            </a:r>
            <a:r>
              <a:rPr lang="en-US" altLang="en-US" smtClean="0"/>
              <a:t> (How Shall I Say It?)</a:t>
            </a:r>
          </a:p>
          <a:p>
            <a:endParaRPr lang="en-US" altLang="en-US" smtClean="0"/>
          </a:p>
        </p:txBody>
      </p:sp>
      <p:pic>
        <p:nvPicPr>
          <p:cNvPr id="51203" name="Picture 3" descr="J:\Shares\StratCom Unit\Country-Regional Projects\Pakistan\PAIMAN\PICTURES\Shana Images GHC 2006\Launch Images -Backdrop etc\Release 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50" y="-76200"/>
            <a:ext cx="3594100"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tLang="en-US" smtClean="0"/>
              <a:t>Objectives</a:t>
            </a:r>
          </a:p>
        </p:txBody>
      </p:sp>
      <p:sp>
        <p:nvSpPr>
          <p:cNvPr id="3" name="Content Placeholder 2"/>
          <p:cNvSpPr>
            <a:spLocks noGrp="1"/>
          </p:cNvSpPr>
          <p:nvPr>
            <p:ph idx="1"/>
          </p:nvPr>
        </p:nvSpPr>
        <p:spPr/>
        <p:txBody>
          <a:bodyPr/>
          <a:lstStyle/>
          <a:p>
            <a:pPr>
              <a:defRPr/>
            </a:pPr>
            <a:r>
              <a:rPr lang="en-US" dirty="0" smtClean="0">
                <a:cs typeface="MS PGothic" charset="0"/>
              </a:rPr>
              <a:t>An </a:t>
            </a:r>
            <a:r>
              <a:rPr lang="en-US" dirty="0">
                <a:cs typeface="MS PGothic" charset="0"/>
              </a:rPr>
              <a:t>enabling environment for healthy reproductive health and family </a:t>
            </a:r>
            <a:r>
              <a:rPr lang="en-US" dirty="0" smtClean="0">
                <a:cs typeface="MS PGothic" charset="0"/>
              </a:rPr>
              <a:t>planning (RH/FP) </a:t>
            </a:r>
            <a:r>
              <a:rPr lang="en-US" dirty="0">
                <a:cs typeface="MS PGothic" charset="0"/>
              </a:rPr>
              <a:t>attitudes and behaviors. </a:t>
            </a:r>
            <a:endParaRPr lang="en-US" dirty="0" smtClean="0">
              <a:cs typeface="MS PGothic" charset="0"/>
            </a:endParaRPr>
          </a:p>
          <a:p>
            <a:pPr>
              <a:defRPr/>
            </a:pPr>
            <a:r>
              <a:rPr lang="en-US" dirty="0" smtClean="0">
                <a:cs typeface="MS PGothic" charset="0"/>
              </a:rPr>
              <a:t>create youth demand </a:t>
            </a:r>
            <a:r>
              <a:rPr lang="en-US" dirty="0">
                <a:cs typeface="MS PGothic" charset="0"/>
              </a:rPr>
              <a:t>for young adult </a:t>
            </a:r>
            <a:r>
              <a:rPr lang="en-US" dirty="0" smtClean="0">
                <a:cs typeface="MS PGothic" charset="0"/>
              </a:rPr>
              <a:t>RH/FP services </a:t>
            </a:r>
          </a:p>
          <a:p>
            <a:pPr>
              <a:defRPr/>
            </a:pPr>
            <a:r>
              <a:rPr lang="en-US" dirty="0" smtClean="0">
                <a:cs typeface="MS PGothic" charset="0"/>
              </a:rPr>
              <a:t>encourage </a:t>
            </a:r>
            <a:r>
              <a:rPr lang="en-US" dirty="0">
                <a:cs typeface="MS PGothic" charset="0"/>
              </a:rPr>
              <a:t>young people to discuss </a:t>
            </a:r>
            <a:r>
              <a:rPr lang="en-US" dirty="0" smtClean="0">
                <a:cs typeface="MS PGothic" charset="0"/>
              </a:rPr>
              <a:t>life issues with </a:t>
            </a:r>
            <a:r>
              <a:rPr lang="en-US" dirty="0">
                <a:cs typeface="MS PGothic" charset="0"/>
              </a:rPr>
              <a:t>adults. </a:t>
            </a:r>
            <a:endParaRPr lang="en-US" dirty="0" smtClean="0">
              <a:cs typeface="MS PGothic" charset="0"/>
            </a:endParaRPr>
          </a:p>
          <a:p>
            <a:pPr marL="0" indent="0">
              <a:buNone/>
              <a:defRPr/>
            </a:pPr>
            <a:endParaRPr lang="en-US" dirty="0">
              <a:cs typeface="MS PGothic"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19238" y="1293814"/>
            <a:ext cx="9156701" cy="47005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09600" y="304800"/>
            <a:ext cx="10841502" cy="1143000"/>
          </a:xfrm>
        </p:spPr>
        <p:txBody>
          <a:bodyPr/>
          <a:lstStyle/>
          <a:p>
            <a:r>
              <a:rPr lang="en-GB" altLang="en-US" dirty="0"/>
              <a:t>CASE STUDY </a:t>
            </a:r>
            <a:r>
              <a:rPr lang="en-GB" altLang="en-US" dirty="0" smtClean="0"/>
              <a:t>3:Using </a:t>
            </a:r>
            <a:r>
              <a:rPr lang="en-GB" altLang="en-US" dirty="0"/>
              <a:t>Entertainment-Education </a:t>
            </a:r>
            <a:br>
              <a:rPr lang="en-GB" altLang="en-US" dirty="0"/>
            </a:br>
            <a:r>
              <a:rPr lang="en-GB" altLang="en-US" dirty="0"/>
              <a:t>to change MNCH in Pakistan</a:t>
            </a:r>
            <a:endParaRPr lang="en-US" altLang="en-US" dirty="0" smtClean="0"/>
          </a:p>
        </p:txBody>
      </p:sp>
      <p:sp>
        <p:nvSpPr>
          <p:cNvPr id="55298" name="Content Placeholder 5"/>
          <p:cNvSpPr>
            <a:spLocks noGrp="1"/>
          </p:cNvSpPr>
          <p:nvPr>
            <p:ph idx="1"/>
          </p:nvPr>
        </p:nvSpPr>
        <p:spPr>
          <a:xfrm>
            <a:off x="609601" y="1828800"/>
            <a:ext cx="10377054" cy="4572000"/>
          </a:xfrm>
        </p:spPr>
        <p:txBody>
          <a:bodyPr/>
          <a:lstStyle/>
          <a:p>
            <a:r>
              <a:rPr lang="en-US" altLang="en-US" sz="2000" dirty="0"/>
              <a:t>PAIMAN (Promise) </a:t>
            </a:r>
            <a:r>
              <a:rPr lang="en-US" altLang="en-US" sz="2000" dirty="0" smtClean="0"/>
              <a:t>- TV </a:t>
            </a:r>
            <a:r>
              <a:rPr lang="en-US" altLang="en-US" sz="2000" dirty="0"/>
              <a:t>Drama Series</a:t>
            </a:r>
            <a:endParaRPr lang="en-US" altLang="en-US" dirty="0" smtClean="0">
              <a:cs typeface="MS PGothic" panose="020B0600070205080204" pitchFamily="34" charset="-128"/>
            </a:endParaRPr>
          </a:p>
        </p:txBody>
      </p:sp>
      <p:pic>
        <p:nvPicPr>
          <p:cNvPr id="7" name="Picture 11" descr="Paiman-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085" y="1726636"/>
            <a:ext cx="3689570" cy="477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09600" y="304800"/>
            <a:ext cx="7772400" cy="1143000"/>
          </a:xfrm>
        </p:spPr>
        <p:txBody>
          <a:bodyPr/>
          <a:lstStyle/>
          <a:p>
            <a:r>
              <a:rPr lang="en-US" altLang="en-US" dirty="0" err="1" smtClean="0"/>
              <a:t>Paiman</a:t>
            </a:r>
            <a:r>
              <a:rPr lang="en-US" altLang="en-US" dirty="0" smtClean="0"/>
              <a:t> Goals</a:t>
            </a:r>
          </a:p>
        </p:txBody>
      </p:sp>
      <p:sp>
        <p:nvSpPr>
          <p:cNvPr id="55298" name="Content Placeholder 5"/>
          <p:cNvSpPr>
            <a:spLocks noGrp="1"/>
          </p:cNvSpPr>
          <p:nvPr>
            <p:ph idx="1"/>
          </p:nvPr>
        </p:nvSpPr>
        <p:spPr>
          <a:xfrm>
            <a:off x="2736847" y="1828800"/>
            <a:ext cx="8249807" cy="4572000"/>
          </a:xfrm>
        </p:spPr>
        <p:txBody>
          <a:bodyPr/>
          <a:lstStyle/>
          <a:p>
            <a:r>
              <a:rPr lang="en-US" altLang="en-US" sz="2000" dirty="0"/>
              <a:t>Ensure safe pregnancy and delivery through collective efforts of households and communities by </a:t>
            </a:r>
            <a:r>
              <a:rPr lang="en-US" altLang="en-US" sz="2000" dirty="0">
                <a:solidFill>
                  <a:srgbClr val="AC4811"/>
                </a:solidFill>
              </a:rPr>
              <a:t>shifting norms </a:t>
            </a:r>
            <a:r>
              <a:rPr lang="en-US" altLang="en-US" sz="2000" dirty="0"/>
              <a:t>and </a:t>
            </a:r>
            <a:r>
              <a:rPr lang="en-US" altLang="en-US" sz="2000" dirty="0">
                <a:solidFill>
                  <a:srgbClr val="AC4811"/>
                </a:solidFill>
              </a:rPr>
              <a:t>motivating supportive MNCH behaviors from </a:t>
            </a:r>
            <a:r>
              <a:rPr lang="en-US" altLang="en-US" sz="2000" dirty="0" smtClean="0">
                <a:solidFill>
                  <a:srgbClr val="AC4811"/>
                </a:solidFill>
              </a:rPr>
              <a:t>influencers</a:t>
            </a:r>
          </a:p>
          <a:p>
            <a:endParaRPr lang="en-US" altLang="en-US" sz="2000" dirty="0">
              <a:solidFill>
                <a:srgbClr val="AC4811"/>
              </a:solidFill>
            </a:endParaRPr>
          </a:p>
          <a:p>
            <a:endParaRPr lang="en-US" altLang="en-US" sz="2000" dirty="0"/>
          </a:p>
          <a:p>
            <a:r>
              <a:rPr lang="en-US" altLang="en-US" sz="2000" dirty="0"/>
              <a:t>Promote pregnancy as a special time requiring proper care</a:t>
            </a:r>
          </a:p>
          <a:p>
            <a:r>
              <a:rPr lang="en-US" altLang="en-US" sz="2000" dirty="0"/>
              <a:t>Promote proactive informed MNCH attitudes </a:t>
            </a:r>
          </a:p>
          <a:p>
            <a:r>
              <a:rPr lang="en-US" altLang="en-US" sz="2000" dirty="0"/>
              <a:t>Encourage birth preparedness among family members</a:t>
            </a:r>
          </a:p>
          <a:p>
            <a:r>
              <a:rPr lang="en-US" altLang="en-US" sz="2000" dirty="0"/>
              <a:t>Increase knowledge about danger signs</a:t>
            </a:r>
          </a:p>
          <a:p>
            <a:r>
              <a:rPr lang="en-US" altLang="en-US" sz="2000" dirty="0"/>
              <a:t>Promote husbands as caring role models</a:t>
            </a:r>
          </a:p>
          <a:p>
            <a:pPr lvl="1"/>
            <a:endParaRPr lang="en-US" altLang="en-US" dirty="0" smtClean="0">
              <a:cs typeface="MS PGothic" panose="020B0600070205080204" pitchFamily="34" charset="-128"/>
            </a:endParaRPr>
          </a:p>
        </p:txBody>
      </p:sp>
      <p:pic>
        <p:nvPicPr>
          <p:cNvPr id="552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188" y="188913"/>
            <a:ext cx="1490663" cy="163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7"/>
          <p:cNvSpPr txBox="1">
            <a:spLocks noChangeArrowheads="1"/>
          </p:cNvSpPr>
          <p:nvPr/>
        </p:nvSpPr>
        <p:spPr bwMode="auto">
          <a:xfrm>
            <a:off x="609600" y="1828801"/>
            <a:ext cx="212724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2800" b="1" dirty="0">
                <a:solidFill>
                  <a:srgbClr val="990033"/>
                </a:solidFill>
                <a:latin typeface="Helvetica" panose="020B0604020202020204" pitchFamily="2" charset="0"/>
              </a:rPr>
              <a:t>Goal</a:t>
            </a:r>
            <a:endParaRPr lang="en-US" altLang="en-US" b="1" dirty="0">
              <a:solidFill>
                <a:srgbClr val="990033"/>
              </a:solidFill>
              <a:latin typeface="Helvetica" panose="020B0604020202020204" pitchFamily="2" charset="0"/>
            </a:endParaRPr>
          </a:p>
        </p:txBody>
      </p:sp>
      <p:sp>
        <p:nvSpPr>
          <p:cNvPr id="55301" name="TextBox 8"/>
          <p:cNvSpPr txBox="1">
            <a:spLocks noChangeArrowheads="1"/>
          </p:cNvSpPr>
          <p:nvPr/>
        </p:nvSpPr>
        <p:spPr bwMode="auto">
          <a:xfrm>
            <a:off x="609599" y="3505201"/>
            <a:ext cx="21272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2800" b="1" dirty="0">
                <a:solidFill>
                  <a:srgbClr val="990033"/>
                </a:solidFill>
                <a:latin typeface="Helvetica" panose="020B0604020202020204" pitchFamily="2" charset="0"/>
              </a:rPr>
              <a:t>Objectives</a:t>
            </a:r>
            <a:endParaRPr lang="en-US" altLang="en-US" b="1" dirty="0">
              <a:solidFill>
                <a:srgbClr val="990033"/>
              </a:solidFill>
              <a:latin typeface="Helvetica" panose="020B0604020202020204" pitchFamily="2" charset="0"/>
            </a:endParaRPr>
          </a:p>
        </p:txBody>
      </p:sp>
    </p:spTree>
    <p:extLst>
      <p:ext uri="{BB962C8B-B14F-4D97-AF65-F5344CB8AC3E}">
        <p14:creationId xmlns:p14="http://schemas.microsoft.com/office/powerpoint/2010/main" val="18760938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15"/>
          <p:cNvGraphicFramePr>
            <a:graphicFrameLocks noGrp="1" noChangeAspect="1"/>
          </p:cNvGraphicFramePr>
          <p:nvPr>
            <p:ph sz="half" idx="1"/>
          </p:nvPr>
        </p:nvGraphicFramePr>
        <p:xfrm>
          <a:off x="4648200" y="1524000"/>
          <a:ext cx="5334000" cy="4267200"/>
        </p:xfrm>
        <a:graphic>
          <a:graphicData uri="http://schemas.openxmlformats.org/presentationml/2006/ole">
            <mc:AlternateContent xmlns:mc="http://schemas.openxmlformats.org/markup-compatibility/2006">
              <mc:Choice xmlns:v="urn:schemas-microsoft-com:vml" Requires="v">
                <p:oleObj spid="_x0000_s57360" name="Chart" r:id="rId4" imgW="3263900" imgH="2641600" progId="Excel.Chart.8">
                  <p:embed/>
                </p:oleObj>
              </mc:Choice>
              <mc:Fallback>
                <p:oleObj name="Chart" r:id="rId4" imgW="3263900" imgH="2641600" progId="Excel.Chart.8">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l="3999" t="3580" r="2667" b="3889"/>
                      <a:stretch>
                        <a:fillRect/>
                      </a:stretch>
                    </p:blipFill>
                    <p:spPr bwMode="auto">
                      <a:xfrm>
                        <a:off x="4648200" y="1524000"/>
                        <a:ext cx="5334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6" name="Text Box 19"/>
          <p:cNvSpPr txBox="1">
            <a:spLocks noChangeArrowheads="1"/>
          </p:cNvSpPr>
          <p:nvPr/>
        </p:nvSpPr>
        <p:spPr bwMode="auto">
          <a:xfrm>
            <a:off x="1905000" y="1905001"/>
            <a:ext cx="77724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600">
                <a:latin typeface="Helvetica" panose="020B0604020202020204" pitchFamily="2" charset="0"/>
              </a:rPr>
              <a:t>Household surveys </a:t>
            </a:r>
          </a:p>
          <a:p>
            <a:pPr>
              <a:spcBef>
                <a:spcPct val="50000"/>
              </a:spcBef>
              <a:buFontTx/>
              <a:buChar char="-"/>
            </a:pPr>
            <a:r>
              <a:rPr lang="en-US" altLang="en-US" sz="1600">
                <a:latin typeface="Helvetica" panose="020B0604020202020204" pitchFamily="2" charset="0"/>
              </a:rPr>
              <a:t>1894 women</a:t>
            </a:r>
          </a:p>
          <a:p>
            <a:pPr>
              <a:spcBef>
                <a:spcPct val="50000"/>
              </a:spcBef>
              <a:buFontTx/>
              <a:buChar char="-"/>
            </a:pPr>
            <a:r>
              <a:rPr lang="en-US" altLang="en-US" sz="1600">
                <a:latin typeface="Helvetica" panose="020B0604020202020204" pitchFamily="2" charset="0"/>
              </a:rPr>
              <a:t> 630 husbands</a:t>
            </a:r>
          </a:p>
          <a:p>
            <a:pPr>
              <a:spcBef>
                <a:spcPct val="50000"/>
              </a:spcBef>
              <a:buFontTx/>
              <a:buChar char="-"/>
            </a:pPr>
            <a:r>
              <a:rPr lang="en-US" altLang="en-US" sz="1600">
                <a:latin typeface="Helvetica" panose="020B0604020202020204" pitchFamily="2" charset="0"/>
              </a:rPr>
              <a:t> 630 mothers-in-law</a:t>
            </a:r>
          </a:p>
        </p:txBody>
      </p:sp>
      <p:sp>
        <p:nvSpPr>
          <p:cNvPr id="57347" name="Text Box 20"/>
          <p:cNvSpPr txBox="1">
            <a:spLocks noChangeArrowheads="1"/>
          </p:cNvSpPr>
          <p:nvPr/>
        </p:nvSpPr>
        <p:spPr bwMode="auto">
          <a:xfrm>
            <a:off x="4419600" y="5943600"/>
            <a:ext cx="6019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PAIMAN Project Behavior Change Communication (BCC) Evaluation Report, 2009</a:t>
            </a:r>
          </a:p>
        </p:txBody>
      </p:sp>
      <p:sp>
        <p:nvSpPr>
          <p:cNvPr id="57348" name="Title 8"/>
          <p:cNvSpPr>
            <a:spLocks noGrp="1"/>
          </p:cNvSpPr>
          <p:nvPr>
            <p:ph type="title"/>
          </p:nvPr>
        </p:nvSpPr>
        <p:spPr>
          <a:xfrm>
            <a:off x="599177" y="468920"/>
            <a:ext cx="10397067" cy="1143000"/>
          </a:xfrm>
        </p:spPr>
        <p:txBody>
          <a:bodyPr/>
          <a:lstStyle/>
          <a:p>
            <a:r>
              <a:rPr lang="en-US" altLang="en-US" dirty="0" smtClean="0"/>
              <a:t>Reach &amp; Likeability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Box 14"/>
          <p:cNvSpPr txBox="1">
            <a:spLocks noChangeArrowheads="1"/>
          </p:cNvSpPr>
          <p:nvPr/>
        </p:nvSpPr>
        <p:spPr bwMode="auto">
          <a:xfrm>
            <a:off x="998806" y="1596687"/>
            <a:ext cx="92881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800" dirty="0">
                <a:latin typeface="Calibri" panose="020F0502020204030204" pitchFamily="34" charset="0"/>
              </a:rPr>
              <a:t>Women exposed to TV drama compared with those not exposed reporting the importance of . . . </a:t>
            </a:r>
          </a:p>
        </p:txBody>
      </p:sp>
      <p:graphicFrame>
        <p:nvGraphicFramePr>
          <p:cNvPr id="59394" name="Object 14"/>
          <p:cNvGraphicFramePr>
            <a:graphicFrameLocks noGrp="1" noChangeAspect="1"/>
          </p:cNvGraphicFramePr>
          <p:nvPr>
            <p:ph idx="1"/>
            <p:extLst>
              <p:ext uri="{D42A27DB-BD31-4B8C-83A1-F6EECF244321}">
                <p14:modId xmlns:p14="http://schemas.microsoft.com/office/powerpoint/2010/main" val="1075653716"/>
              </p:ext>
            </p:extLst>
          </p:nvPr>
        </p:nvGraphicFramePr>
        <p:xfrm>
          <a:off x="2590800" y="2215120"/>
          <a:ext cx="7003366" cy="3580844"/>
        </p:xfrm>
        <a:graphic>
          <a:graphicData uri="http://schemas.openxmlformats.org/presentationml/2006/ole">
            <mc:AlternateContent xmlns:mc="http://schemas.openxmlformats.org/markup-compatibility/2006">
              <mc:Choice xmlns:v="urn:schemas-microsoft-com:vml" Requires="v">
                <p:oleObj spid="_x0000_s59415" name="Chart" r:id="rId4" imgW="5410200" imgH="2946400" progId="Excel.Chart.8">
                  <p:embed/>
                </p:oleObj>
              </mc:Choice>
              <mc:Fallback>
                <p:oleObj name="Chart" r:id="rId4" imgW="5410200" imgH="2946400" progId="Excel.Chart.8">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2215120"/>
                        <a:ext cx="7003366" cy="3580844"/>
                      </a:xfrm>
                      <a:prstGeom prst="rect">
                        <a:avLst/>
                      </a:prstGeom>
                      <a:noFill/>
                      <a:ln>
                        <a:noFill/>
                      </a:ln>
                      <a:effectLst/>
                      <a:extLst/>
                    </p:spPr>
                  </p:pic>
                </p:oleObj>
              </mc:Fallback>
            </mc:AlternateContent>
          </a:graphicData>
        </a:graphic>
      </p:graphicFrame>
      <p:sp>
        <p:nvSpPr>
          <p:cNvPr id="59395" name="Text Box 16"/>
          <p:cNvSpPr txBox="1">
            <a:spLocks noChangeArrowheads="1"/>
          </p:cNvSpPr>
          <p:nvPr/>
        </p:nvSpPr>
        <p:spPr bwMode="auto">
          <a:xfrm>
            <a:off x="7848600" y="51816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6" name="Text Box 17"/>
          <p:cNvSpPr txBox="1">
            <a:spLocks noChangeArrowheads="1"/>
          </p:cNvSpPr>
          <p:nvPr/>
        </p:nvSpPr>
        <p:spPr bwMode="auto">
          <a:xfrm>
            <a:off x="6400800" y="51816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7" name="Text Box 18"/>
          <p:cNvSpPr txBox="1">
            <a:spLocks noChangeArrowheads="1"/>
          </p:cNvSpPr>
          <p:nvPr/>
        </p:nvSpPr>
        <p:spPr bwMode="auto">
          <a:xfrm>
            <a:off x="5334000" y="49530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8" name="Text Box 19"/>
          <p:cNvSpPr txBox="1">
            <a:spLocks noChangeArrowheads="1"/>
          </p:cNvSpPr>
          <p:nvPr/>
        </p:nvSpPr>
        <p:spPr bwMode="auto">
          <a:xfrm>
            <a:off x="3962400" y="47244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399" name="Text Box 20"/>
          <p:cNvSpPr txBox="1">
            <a:spLocks noChangeArrowheads="1"/>
          </p:cNvSpPr>
          <p:nvPr/>
        </p:nvSpPr>
        <p:spPr bwMode="auto">
          <a:xfrm>
            <a:off x="2667000" y="5257801"/>
            <a:ext cx="38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a:latin typeface="Helvetica" panose="020B0604020202020204" pitchFamily="2" charset="0"/>
              </a:rPr>
              <a:t>*</a:t>
            </a:r>
          </a:p>
        </p:txBody>
      </p:sp>
      <p:sp>
        <p:nvSpPr>
          <p:cNvPr id="59400" name="Text Box 21"/>
          <p:cNvSpPr txBox="1">
            <a:spLocks noChangeArrowheads="1"/>
          </p:cNvSpPr>
          <p:nvPr/>
        </p:nvSpPr>
        <p:spPr bwMode="auto">
          <a:xfrm>
            <a:off x="3053867" y="5791200"/>
            <a:ext cx="6019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PAIMAN Project Behavior Change Communication (BCC) Evaluation Report, 2009</a:t>
            </a:r>
          </a:p>
        </p:txBody>
      </p:sp>
      <p:sp>
        <p:nvSpPr>
          <p:cNvPr id="59401" name="Text Box 22"/>
          <p:cNvSpPr txBox="1">
            <a:spLocks noChangeArrowheads="1"/>
          </p:cNvSpPr>
          <p:nvPr/>
        </p:nvSpPr>
        <p:spPr bwMode="auto">
          <a:xfrm>
            <a:off x="8382000" y="2667000"/>
            <a:ext cx="1752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n = 3,154</a:t>
            </a:r>
          </a:p>
        </p:txBody>
      </p:sp>
      <p:sp>
        <p:nvSpPr>
          <p:cNvPr id="59402" name="Text Box 23"/>
          <p:cNvSpPr txBox="1">
            <a:spLocks noChangeArrowheads="1"/>
          </p:cNvSpPr>
          <p:nvPr/>
        </p:nvSpPr>
        <p:spPr bwMode="auto">
          <a:xfrm>
            <a:off x="2819400" y="5334000"/>
            <a:ext cx="1752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latin typeface="Helvetica" panose="020B0604020202020204" pitchFamily="2" charset="0"/>
              </a:rPr>
              <a:t>Significant at .05 level</a:t>
            </a:r>
          </a:p>
        </p:txBody>
      </p:sp>
      <p:sp>
        <p:nvSpPr>
          <p:cNvPr id="59403" name="Title 13"/>
          <p:cNvSpPr>
            <a:spLocks noGrp="1"/>
          </p:cNvSpPr>
          <p:nvPr>
            <p:ph type="title"/>
          </p:nvPr>
        </p:nvSpPr>
        <p:spPr/>
        <p:txBody>
          <a:bodyPr/>
          <a:lstStyle/>
          <a:p>
            <a:r>
              <a:rPr lang="en-US" altLang="en-US" smtClean="0"/>
              <a:t>Knowledge &amp; Attitudes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6"/>
          <p:cNvSpPr>
            <a:spLocks noChangeArrowheads="1"/>
          </p:cNvSpPr>
          <p:nvPr/>
        </p:nvSpPr>
        <p:spPr bwMode="auto">
          <a:xfrm>
            <a:off x="2644725" y="1688123"/>
            <a:ext cx="7666893" cy="4459459"/>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US" altLang="en-US"/>
          </a:p>
        </p:txBody>
      </p:sp>
      <p:sp>
        <p:nvSpPr>
          <p:cNvPr id="8" name="Title 7"/>
          <p:cNvSpPr txBox="1">
            <a:spLocks/>
          </p:cNvSpPr>
          <p:nvPr/>
        </p:nvSpPr>
        <p:spPr bwMode="auto">
          <a:xfrm>
            <a:off x="620542" y="354037"/>
            <a:ext cx="7797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000" b="1">
                <a:solidFill>
                  <a:srgbClr val="00529B"/>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MS PGothic"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a:lstStyle>
          <a:p>
            <a:pPr>
              <a:defRPr/>
            </a:pPr>
            <a:r>
              <a:rPr lang="en-US" kern="0" dirty="0">
                <a:solidFill>
                  <a:srgbClr val="990033"/>
                </a:solidFill>
              </a:rPr>
              <a:t>Behaviors</a:t>
            </a:r>
          </a:p>
        </p:txBody>
      </p:sp>
      <p:graphicFrame>
        <p:nvGraphicFramePr>
          <p:cNvPr id="9" name="Chart 8"/>
          <p:cNvGraphicFramePr>
            <a:graphicFrameLocks/>
          </p:cNvGraphicFramePr>
          <p:nvPr/>
        </p:nvGraphicFramePr>
        <p:xfrm>
          <a:off x="2752726" y="1828801"/>
          <a:ext cx="7419975" cy="4219575"/>
        </p:xfrm>
        <a:graphic>
          <a:graphicData uri="http://schemas.openxmlformats.org/presentationml/2006/ole">
            <mc:AlternateContent xmlns:mc="http://schemas.openxmlformats.org/markup-compatibility/2006">
              <mc:Choice xmlns:v="urn:schemas-microsoft-com:vml" Requires="v">
                <p:oleObj spid="_x0000_s61458" r:id="rId3" imgW="7418219" imgH="4218083" progId="Excel.Chart.8">
                  <p:embed/>
                </p:oleObj>
              </mc:Choice>
              <mc:Fallback>
                <p:oleObj r:id="rId3" imgW="7418219" imgH="4218083" progId="Excel.Chart.8">
                  <p:embed/>
                  <p:pic>
                    <p:nvPicPr>
                      <p:cNvPr id="61445" name="Chart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2726" y="1828801"/>
                        <a:ext cx="741997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smtClean="0"/>
              <a:t>Definition</a:t>
            </a:r>
          </a:p>
        </p:txBody>
      </p:sp>
      <p:sp>
        <p:nvSpPr>
          <p:cNvPr id="3" name="Content Placeholder 2"/>
          <p:cNvSpPr>
            <a:spLocks noGrp="1"/>
          </p:cNvSpPr>
          <p:nvPr>
            <p:ph idx="1"/>
          </p:nvPr>
        </p:nvSpPr>
        <p:spPr>
          <a:xfrm>
            <a:off x="914400" y="1752600"/>
            <a:ext cx="10363200" cy="4343400"/>
          </a:xfrm>
        </p:spPr>
        <p:txBody>
          <a:bodyPr/>
          <a:lstStyle/>
          <a:p>
            <a:r>
              <a:rPr lang="en-US" altLang="en-US" dirty="0" smtClean="0"/>
              <a:t>“</a:t>
            </a:r>
            <a:r>
              <a:rPr lang="en-US" altLang="en-US" dirty="0" smtClean="0">
                <a:solidFill>
                  <a:srgbClr val="AC4811"/>
                </a:solidFill>
              </a:rPr>
              <a:t>P</a:t>
            </a:r>
            <a:r>
              <a:rPr lang="en-US" altLang="ja-JP" dirty="0" smtClean="0">
                <a:solidFill>
                  <a:srgbClr val="AC4811"/>
                </a:solidFill>
              </a:rPr>
              <a:t>urposeful</a:t>
            </a:r>
            <a:r>
              <a:rPr lang="en-US" altLang="ja-JP" dirty="0" smtClean="0"/>
              <a:t> use of entertainment media </a:t>
            </a:r>
            <a:r>
              <a:rPr lang="is-IS" altLang="ja-JP" dirty="0" smtClean="0"/>
              <a:t>…</a:t>
            </a:r>
            <a:r>
              <a:rPr lang="en-US" altLang="ja-JP" dirty="0" smtClean="0">
                <a:solidFill>
                  <a:srgbClr val="AC4811"/>
                </a:solidFill>
              </a:rPr>
              <a:t>designed</a:t>
            </a:r>
            <a:r>
              <a:rPr lang="en-US" altLang="ja-JP" dirty="0" smtClean="0"/>
              <a:t> to educate viewers about certain social issues.</a:t>
            </a:r>
            <a:r>
              <a:rPr lang="en-US" altLang="en-US" dirty="0" smtClean="0"/>
              <a:t>”</a:t>
            </a:r>
            <a:endParaRPr lang="en-US" altLang="ja-JP" dirty="0" smtClean="0"/>
          </a:p>
          <a:p>
            <a:pPr>
              <a:buFontTx/>
              <a:buNone/>
            </a:pPr>
            <a:endParaRPr lang="en-US" altLang="en-US" dirty="0" smtClean="0"/>
          </a:p>
          <a:p>
            <a:pPr lvl="1"/>
            <a:r>
              <a:rPr lang="en-US" altLang="en-US" dirty="0" smtClean="0">
                <a:cs typeface="MS PGothic" panose="020B0600070205080204" pitchFamily="34" charset="-128"/>
              </a:rPr>
              <a:t>Intentional </a:t>
            </a:r>
          </a:p>
          <a:p>
            <a:pPr lvl="1"/>
            <a:r>
              <a:rPr lang="en-US" altLang="en-US" dirty="0" smtClean="0">
                <a:cs typeface="MS PGothic" panose="020B0600070205080204" pitchFamily="34" charset="-128"/>
              </a:rPr>
              <a:t>Links theory and evidence</a:t>
            </a:r>
          </a:p>
          <a:p>
            <a:endParaRPr lang="en-US" altLang="en-US" dirty="0" smtClean="0"/>
          </a:p>
          <a:p>
            <a:pPr>
              <a:buFontTx/>
              <a:buNone/>
            </a:pPr>
            <a:r>
              <a:rPr lang="en-US" altLang="en-US" i="1" dirty="0" smtClean="0"/>
              <a:t>William J. Brown and Arvind </a:t>
            </a:r>
            <a:r>
              <a:rPr lang="en-US" altLang="en-US" i="1" dirty="0" err="1" smtClean="0"/>
              <a:t>Singhal</a:t>
            </a:r>
            <a:r>
              <a:rPr lang="en-US" altLang="en-US" i="1" dirty="0" smtClean="0"/>
              <a:t>, 1999</a:t>
            </a:r>
          </a:p>
          <a:p>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5"/>
          <p:cNvSpPr txBox="1">
            <a:spLocks noGrp="1"/>
          </p:cNvSpPr>
          <p:nvPr/>
        </p:nvSpPr>
        <p:spPr bwMode="auto">
          <a:xfrm>
            <a:off x="8077200" y="6243638"/>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3836396B-2494-4378-9250-0188EC21F804}" type="slidenum">
              <a:rPr lang="en-US" altLang="en-US"/>
              <a:pPr/>
              <a:t>30</a:t>
            </a:fld>
            <a:endParaRPr lang="en-US" altLang="en-US"/>
          </a:p>
        </p:txBody>
      </p:sp>
      <p:sp>
        <p:nvSpPr>
          <p:cNvPr id="62466" name="Rectangle 2"/>
          <p:cNvSpPr>
            <a:spLocks noGrp="1" noChangeArrowheads="1"/>
          </p:cNvSpPr>
          <p:nvPr>
            <p:ph type="title" idx="4294967295"/>
          </p:nvPr>
        </p:nvSpPr>
        <p:spPr>
          <a:xfrm>
            <a:off x="441036" y="687825"/>
            <a:ext cx="6705600" cy="762000"/>
          </a:xfrm>
        </p:spPr>
        <p:txBody>
          <a:bodyPr/>
          <a:lstStyle/>
          <a:p>
            <a:r>
              <a:rPr lang="en-US" altLang="en-US" dirty="0" smtClean="0"/>
              <a:t>Case Study 4: Nigeria Nollywood Transmedia</a:t>
            </a:r>
            <a:br>
              <a:rPr lang="en-US" altLang="en-US" dirty="0" smtClean="0"/>
            </a:br>
            <a:endParaRPr lang="en-US" altLang="en-US" dirty="0" smtClean="0"/>
          </a:p>
        </p:txBody>
      </p:sp>
      <p:sp>
        <p:nvSpPr>
          <p:cNvPr id="62467" name="Rectangle 3"/>
          <p:cNvSpPr>
            <a:spLocks noGrp="1" noChangeArrowheads="1"/>
          </p:cNvSpPr>
          <p:nvPr>
            <p:ph type="body" idx="4294967295"/>
          </p:nvPr>
        </p:nvSpPr>
        <p:spPr>
          <a:xfrm>
            <a:off x="457200" y="1600201"/>
            <a:ext cx="7620000" cy="4530725"/>
          </a:xfrm>
        </p:spPr>
        <p:txBody>
          <a:bodyPr/>
          <a:lstStyle/>
          <a:p>
            <a:pPr>
              <a:buFontTx/>
              <a:buNone/>
            </a:pPr>
            <a:r>
              <a:rPr lang="en-US" altLang="en-US" dirty="0" smtClean="0"/>
              <a:t>Newman Street….</a:t>
            </a:r>
          </a:p>
          <a:p>
            <a:pPr>
              <a:buFontTx/>
              <a:buNone/>
            </a:pPr>
            <a:r>
              <a:rPr lang="en-US" altLang="en-US" dirty="0" smtClean="0">
                <a:hlinkClick r:id="rId3"/>
              </a:rPr>
              <a:t>https://www.youtube.com/watch?v=wBorL6Xb7n415:56</a:t>
            </a:r>
            <a:endParaRPr lang="en-US" altLang="en-US" dirty="0" smtClean="0"/>
          </a:p>
          <a:p>
            <a:pPr>
              <a:buFontTx/>
              <a:buNone/>
            </a:pPr>
            <a:r>
              <a:rPr lang="en-US" altLang="en-US" dirty="0" smtClean="0"/>
              <a:t>(3:29 – 6:20)</a:t>
            </a:r>
          </a:p>
          <a:p>
            <a:pPr>
              <a:buFontTx/>
              <a:buNone/>
            </a:pPr>
            <a:r>
              <a:rPr lang="en-US" altLang="en-US" dirty="0" smtClean="0"/>
              <a:t>2Face Music Video</a:t>
            </a:r>
          </a:p>
          <a:p>
            <a:pPr>
              <a:buFontTx/>
              <a:buNone/>
            </a:pPr>
            <a:r>
              <a:rPr lang="en-US" altLang="en-US" dirty="0" smtClean="0">
                <a:hlinkClick r:id="rId4"/>
              </a:rPr>
              <a:t>https://www.youtube.com/watch?v=sI6ND_O96K0&amp;feature=youtu.be</a:t>
            </a:r>
            <a:endParaRPr lang="en-US" altLang="en-US" dirty="0" smtClean="0"/>
          </a:p>
          <a:p>
            <a:pPr>
              <a:buFontTx/>
              <a:buNone/>
            </a:pPr>
            <a:endParaRPr lang="en-US" alt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28572290"/>
              </p:ext>
            </p:extLst>
          </p:nvPr>
        </p:nvGraphicFramePr>
        <p:xfrm>
          <a:off x="2188841" y="805297"/>
          <a:ext cx="7758899" cy="5246689"/>
        </p:xfrm>
        <a:graphic>
          <a:graphicData uri="http://schemas.openxmlformats.org/drawingml/2006/table">
            <a:tbl>
              <a:tblPr/>
              <a:tblGrid>
                <a:gridCol w="4725385">
                  <a:extLst>
                    <a:ext uri="{9D8B030D-6E8A-4147-A177-3AD203B41FA5}">
                      <a16:colId xmlns:a16="http://schemas.microsoft.com/office/drawing/2014/main" val="3087773942"/>
                    </a:ext>
                  </a:extLst>
                </a:gridCol>
                <a:gridCol w="1143630">
                  <a:extLst>
                    <a:ext uri="{9D8B030D-6E8A-4147-A177-3AD203B41FA5}">
                      <a16:colId xmlns:a16="http://schemas.microsoft.com/office/drawing/2014/main" val="1240863580"/>
                    </a:ext>
                  </a:extLst>
                </a:gridCol>
                <a:gridCol w="961780">
                  <a:extLst>
                    <a:ext uri="{9D8B030D-6E8A-4147-A177-3AD203B41FA5}">
                      <a16:colId xmlns:a16="http://schemas.microsoft.com/office/drawing/2014/main" val="2440021660"/>
                    </a:ext>
                  </a:extLst>
                </a:gridCol>
                <a:gridCol w="928104">
                  <a:extLst>
                    <a:ext uri="{9D8B030D-6E8A-4147-A177-3AD203B41FA5}">
                      <a16:colId xmlns:a16="http://schemas.microsoft.com/office/drawing/2014/main" val="3796109750"/>
                    </a:ext>
                  </a:extLst>
                </a:gridCol>
              </a:tblGrid>
              <a:tr h="542854">
                <a:tc gridSpan="3">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5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Comparison of individuals exposed to Newman street and those not exposed (National)</a:t>
                      </a:r>
                      <a:endParaRPr kumimoji="0" lang="en-US" altLang="en-US" sz="15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GB"/>
                    </a:p>
                  </a:txBody>
                  <a:tcPr/>
                </a:tc>
                <a:tc hMerge="1">
                  <a:txBody>
                    <a:bodyPr/>
                    <a:lstStyle/>
                    <a:p>
                      <a:endParaRPr lang="en-GB"/>
                    </a:p>
                  </a:txBody>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endParaRPr kumimoji="0" lang="en-US" altLang="en-US" sz="900" b="1" i="0" u="none" strike="noStrike" cap="none" normalizeH="0" baseline="0" smtClean="0">
                        <a:ln>
                          <a:noFill/>
                        </a:ln>
                        <a:solidFill>
                          <a:srgbClr val="FFFFFF"/>
                        </a:solidFill>
                        <a:effectLst/>
                        <a:latin typeface="Calibri" panose="020F0502020204030204" pitchFamily="34" charset="0"/>
                        <a:ea typeface="MS PGothic" panose="020B0600070205080204" pitchFamily="34" charset="-128"/>
                      </a:endParaRPr>
                    </a:p>
                  </a:txBody>
                  <a:tcPr marL="58192" marR="58192"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272140819"/>
                  </a:ext>
                </a:extLst>
              </a:tr>
              <a:tr h="595388">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Indicator</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3">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June 2016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0470156"/>
                  </a:ext>
                </a:extLst>
              </a:tr>
              <a:tr h="903858">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 </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Exposed</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Not exposed</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P-value</a:t>
                      </a:r>
                      <a:endParaRPr kumimoji="0" lang="en-US" altLang="en-US" sz="17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67131749"/>
                  </a:ext>
                </a:extLst>
              </a:tr>
              <a:tr h="886347">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rPr>
                        <a:t>Proportion of people who know the main symptom of malaria</a:t>
                      </a:r>
                      <a:endParaRPr kumimoji="0" lang="en-US"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78.1%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78.1%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0.990</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507443915"/>
                  </a:ext>
                </a:extLst>
              </a:tr>
              <a:tr h="72335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know there is a drug for IPTp</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59.6%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43.6%</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&lt;0.001</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4152624507"/>
                  </a:ext>
                </a:extLst>
              </a:tr>
              <a:tr h="72335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know the treatment of malaria</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28.8%</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28.9%</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0.975</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228282714"/>
                  </a:ext>
                </a:extLst>
              </a:tr>
              <a:tr h="871530">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en-US" sz="2000" b="1" i="0" u="none" strike="noStrike" cap="none" normalizeH="0" baseline="0" smtClean="0">
                          <a:ln>
                            <a:noFill/>
                          </a:ln>
                          <a:solidFill>
                            <a:schemeClr val="tx1"/>
                          </a:solidFill>
                          <a:effectLst/>
                          <a:latin typeface="Arial" panose="020B0604020202020204" pitchFamily="34" charset="0"/>
                          <a:ea typeface="MS PGothic" panose="020B0600070205080204" pitchFamily="34" charset="-128"/>
                        </a:rPr>
                        <a:t>Proportion of people who slept inside LLIN</a:t>
                      </a:r>
                      <a:endParaRPr kumimoji="0" lang="en-US" altLang="en-US" sz="2000" b="1" i="0" u="none" strike="noStrike" cap="none" normalizeH="0" baseline="0" smtClean="0">
                        <a:ln>
                          <a:noFill/>
                        </a:ln>
                        <a:solidFill>
                          <a:schemeClr val="tx1"/>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55.9%</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35.7%</a:t>
                      </a:r>
                      <a:endParaRPr kumimoji="0" lang="en-US" altLang="en-US" sz="17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r" defTabSz="457200" rtl="0" eaLnBrk="1" fontAlgn="base" latinLnBrk="0" hangingPunct="1">
                        <a:lnSpc>
                          <a:spcPct val="107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&lt;0.001</a:t>
                      </a:r>
                      <a:endParaRPr kumimoji="0" lang="en-US" altLang="en-US" sz="17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endParaRPr>
                    </a:p>
                  </a:txBody>
                  <a:tcPr marL="58192" marR="58192"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464366008"/>
                  </a:ext>
                </a:extLst>
              </a:tr>
            </a:tbl>
          </a:graphicData>
        </a:graphic>
      </p:graphicFrame>
      <p:sp>
        <p:nvSpPr>
          <p:cNvPr id="60459" name="Rectangle 1"/>
          <p:cNvSpPr>
            <a:spLocks noChangeArrowheads="1"/>
          </p:cNvSpPr>
          <p:nvPr/>
        </p:nvSpPr>
        <p:spPr bwMode="auto">
          <a:xfrm>
            <a:off x="3028951" y="227278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1" hangingPunct="1">
              <a:defRPr/>
            </a:pPr>
            <a:endParaRPr lang="en-US" sz="1800">
              <a:latin typeface="Arial" charset="0"/>
              <a:ea typeface="ＭＳ Ｐゴシック" charset="0"/>
              <a:cs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731" y="387927"/>
            <a:ext cx="8105304" cy="60821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smtClean="0"/>
              <a:t>Origin of EE in Different Media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7509988"/>
              </p:ext>
            </p:extLst>
          </p:nvPr>
        </p:nvGraphicFramePr>
        <p:xfrm>
          <a:off x="2180902" y="1814949"/>
          <a:ext cx="7830197" cy="4617460"/>
        </p:xfrm>
        <a:graphic>
          <a:graphicData uri="http://schemas.openxmlformats.org/drawingml/2006/table">
            <a:tbl>
              <a:tblPr/>
              <a:tblGrid>
                <a:gridCol w="1321648">
                  <a:extLst>
                    <a:ext uri="{9D8B030D-6E8A-4147-A177-3AD203B41FA5}">
                      <a16:colId xmlns:a16="http://schemas.microsoft.com/office/drawing/2014/main" val="2109179599"/>
                    </a:ext>
                  </a:extLst>
                </a:gridCol>
                <a:gridCol w="771842">
                  <a:extLst>
                    <a:ext uri="{9D8B030D-6E8A-4147-A177-3AD203B41FA5}">
                      <a16:colId xmlns:a16="http://schemas.microsoft.com/office/drawing/2014/main" val="208545173"/>
                    </a:ext>
                  </a:extLst>
                </a:gridCol>
                <a:gridCol w="1607124">
                  <a:extLst>
                    <a:ext uri="{9D8B030D-6E8A-4147-A177-3AD203B41FA5}">
                      <a16:colId xmlns:a16="http://schemas.microsoft.com/office/drawing/2014/main" val="3979531025"/>
                    </a:ext>
                  </a:extLst>
                </a:gridCol>
                <a:gridCol w="2563242">
                  <a:extLst>
                    <a:ext uri="{9D8B030D-6E8A-4147-A177-3AD203B41FA5}">
                      <a16:colId xmlns:a16="http://schemas.microsoft.com/office/drawing/2014/main" val="996254738"/>
                    </a:ext>
                  </a:extLst>
                </a:gridCol>
                <a:gridCol w="1566341">
                  <a:extLst>
                    <a:ext uri="{9D8B030D-6E8A-4147-A177-3AD203B41FA5}">
                      <a16:colId xmlns:a16="http://schemas.microsoft.com/office/drawing/2014/main" val="1552237403"/>
                    </a:ext>
                  </a:extLst>
                </a:gridCol>
              </a:tblGrid>
              <a:tr h="353446">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Medium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Year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Producer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Program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Area</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29966563"/>
                  </a:ext>
                </a:extLst>
              </a:tr>
              <a:tr h="1392639">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Radio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1951</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BBC</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The Archers, UK</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Promote agriculture innovations among farmers</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903449061"/>
                  </a:ext>
                </a:extLst>
              </a:tr>
              <a:tr h="870022">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Television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1975</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Televisión Independiente de México</a:t>
                      </a:r>
                      <a:endPar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Ven Conmigo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Come with me, Mexico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Adult education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3276867031"/>
                  </a:ext>
                </a:extLst>
              </a:tr>
              <a:tr h="870022">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Music</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1986</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Johns Hopkins University</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Cuando Estemos Juntos (When we are together), Mexico</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Abstinence and contraception</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3438244919"/>
                  </a:ext>
                </a:extLst>
              </a:tr>
              <a:tr h="1131331">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Film</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1986</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John Riber, Media for Development Trust (MFD)</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Sonamoni""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rPr>
                        <a:t>(Golden Pearl)</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lvl1pPr defTabSz="457200">
                        <a:spcBef>
                          <a:spcPct val="20000"/>
                        </a:spcBef>
                        <a:defRPr sz="2800">
                          <a:solidFill>
                            <a:schemeClr val="tx2"/>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defTabSz="457200">
                        <a:spcBef>
                          <a:spcPct val="20000"/>
                        </a:spcBef>
                        <a:defRPr sz="2400">
                          <a:solidFill>
                            <a:schemeClr val="tx2"/>
                          </a:solidFill>
                          <a:latin typeface="Arial" panose="020B0604020202020204" pitchFamily="34" charset="0"/>
                          <a:ea typeface="MS PGothic" panose="020B0600070205080204" pitchFamily="34" charset="-128"/>
                          <a:cs typeface="MS PGothic" panose="020B0600070205080204" pitchFamily="34" charset="-128"/>
                        </a:defRPr>
                      </a:lvl2pPr>
                      <a:lvl3pPr marL="1143000" indent="-228600" defTabSz="457200">
                        <a:spcBef>
                          <a:spcPct val="20000"/>
                        </a:spcBef>
                        <a:defRPr sz="2000">
                          <a:solidFill>
                            <a:schemeClr val="tx2"/>
                          </a:solidFill>
                          <a:latin typeface="Arial" panose="020B0604020202020204" pitchFamily="34" charset="0"/>
                          <a:ea typeface="MS PGothic" panose="020B0600070205080204" pitchFamily="34" charset="-128"/>
                          <a:cs typeface="MS PGothic" panose="020B0600070205080204" pitchFamily="34" charset="-128"/>
                        </a:defRPr>
                      </a:lvl3pPr>
                      <a:lvl4pPr marL="16002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4pPr>
                      <a:lvl5pPr marL="2057400" indent="-228600" defTabSz="457200">
                        <a:spcBef>
                          <a:spcPct val="20000"/>
                        </a:spcBef>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defTabSz="457200" eaLnBrk="0" fontAlgn="base" hangingPunct="0">
                        <a:spcBef>
                          <a:spcPct val="20000"/>
                        </a:spcBef>
                        <a:spcAft>
                          <a:spcPct val="0"/>
                        </a:spcAft>
                        <a:defRPr>
                          <a:solidFill>
                            <a:schemeClr val="tx2"/>
                          </a:solidFill>
                          <a:latin typeface="Arial" panose="020B0604020202020204" pitchFamily="34" charset="0"/>
                          <a:ea typeface="MS PGothic" panose="020B0600070205080204" pitchFamily="34" charset="-128"/>
                          <a:cs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dirty="0" smtClean="0">
                          <a:ln>
                            <a:noFill/>
                          </a:ln>
                          <a:solidFill>
                            <a:srgbClr val="000000"/>
                          </a:solidFill>
                          <a:effectLst/>
                          <a:latin typeface="Arial" panose="020B0604020202020204" pitchFamily="34" charset="0"/>
                          <a:ea typeface="MS PGothic" panose="020B0600070205080204" pitchFamily="34" charset="-128"/>
                        </a:rPr>
                        <a:t>Clean drinking water</a:t>
                      </a:r>
                    </a:p>
                  </a:txBody>
                  <a:tcPr marL="87002" marR="87002" marT="43501" marB="4350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218868591"/>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altLang="en-US" smtClean="0"/>
              <a:t>Three key moments</a:t>
            </a:r>
          </a:p>
        </p:txBody>
      </p:sp>
      <p:sp>
        <p:nvSpPr>
          <p:cNvPr id="22530" name="Content Placeholder 2"/>
          <p:cNvSpPr>
            <a:spLocks noGrp="1"/>
          </p:cNvSpPr>
          <p:nvPr>
            <p:ph idx="1"/>
          </p:nvPr>
        </p:nvSpPr>
        <p:spPr/>
        <p:txBody>
          <a:bodyPr/>
          <a:lstStyle/>
          <a:p>
            <a:r>
              <a:rPr lang="en-US" altLang="en-US" dirty="0" smtClean="0"/>
              <a:t>Social Learning Theory, 1960 - 1963</a:t>
            </a:r>
          </a:p>
          <a:p>
            <a:r>
              <a:rPr lang="fr-FR" altLang="en-US" i="1" dirty="0" err="1" smtClean="0"/>
              <a:t>Simplemente</a:t>
            </a:r>
            <a:r>
              <a:rPr lang="fr-FR" altLang="en-US" i="1" dirty="0" smtClean="0"/>
              <a:t> Maria</a:t>
            </a:r>
            <a:r>
              <a:rPr lang="fr-FR" altLang="en-US" dirty="0" smtClean="0"/>
              <a:t>, 1969 - 1971</a:t>
            </a:r>
          </a:p>
          <a:p>
            <a:r>
              <a:rPr lang="en-US" altLang="en-US" dirty="0" smtClean="0"/>
              <a:t>Miguel </a:t>
            </a:r>
            <a:r>
              <a:rPr lang="en-US" altLang="en-US" dirty="0" err="1" smtClean="0"/>
              <a:t>Sabido</a:t>
            </a:r>
            <a:r>
              <a:rPr lang="en-US" altLang="en-US" dirty="0" smtClean="0"/>
              <a:t>, 1975 - 1982</a:t>
            </a:r>
            <a:endParaRPr lang="fr-FR" altLang="en-US" dirty="0" smtClean="0"/>
          </a:p>
          <a:p>
            <a:endParaRPr lang="en-US"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ea typeface="ＭＳ Ｐゴシック" pitchFamily="34" charset="-128"/>
              </a:rPr>
              <a:t>Social Learning Theory, 1960 - 1963</a:t>
            </a:r>
            <a:endParaRPr lang="en-US" dirty="0">
              <a:ea typeface="ＭＳ Ｐゴシック" pitchFamily="34" charset="-128"/>
            </a:endParaRPr>
          </a:p>
        </p:txBody>
      </p:sp>
      <p:sp>
        <p:nvSpPr>
          <p:cNvPr id="24578" name="Content Placeholder 2"/>
          <p:cNvSpPr>
            <a:spLocks noGrp="1"/>
          </p:cNvSpPr>
          <p:nvPr>
            <p:ph sz="half" idx="1"/>
          </p:nvPr>
        </p:nvSpPr>
        <p:spPr/>
        <p:txBody>
          <a:bodyPr/>
          <a:lstStyle/>
          <a:p>
            <a:r>
              <a:rPr lang="en-US" altLang="en-US" dirty="0" smtClean="0"/>
              <a:t>Albert Bandura, 1925 - </a:t>
            </a:r>
          </a:p>
          <a:p>
            <a:r>
              <a:rPr lang="en-US" altLang="en-US" dirty="0" smtClean="0"/>
              <a:t>Behaviorism versus </a:t>
            </a:r>
            <a:r>
              <a:rPr lang="en-US" altLang="en-US" dirty="0" err="1" smtClean="0"/>
              <a:t>Cognitivisim</a:t>
            </a:r>
            <a:r>
              <a:rPr lang="en-US" altLang="en-US" dirty="0" smtClean="0"/>
              <a:t> </a:t>
            </a:r>
          </a:p>
          <a:p>
            <a:r>
              <a:rPr lang="en-US" altLang="en-US" dirty="0" smtClean="0"/>
              <a:t>Imitation and Modeling</a:t>
            </a:r>
          </a:p>
          <a:p>
            <a:pPr lvl="1"/>
            <a:r>
              <a:rPr lang="en-US" altLang="en-US" dirty="0" smtClean="0">
                <a:cs typeface="MS PGothic" panose="020B0600070205080204" pitchFamily="34" charset="-128"/>
              </a:rPr>
              <a:t>Attention</a:t>
            </a:r>
          </a:p>
          <a:p>
            <a:pPr lvl="1"/>
            <a:r>
              <a:rPr lang="en-US" altLang="en-US" dirty="0" smtClean="0">
                <a:cs typeface="MS PGothic" panose="020B0600070205080204" pitchFamily="34" charset="-128"/>
              </a:rPr>
              <a:t>Retention</a:t>
            </a:r>
          </a:p>
          <a:p>
            <a:pPr lvl="1"/>
            <a:r>
              <a:rPr lang="en-US" altLang="en-US" dirty="0" smtClean="0">
                <a:cs typeface="MS PGothic" panose="020B0600070205080204" pitchFamily="34" charset="-128"/>
              </a:rPr>
              <a:t>Reproduction</a:t>
            </a:r>
          </a:p>
          <a:p>
            <a:pPr lvl="1"/>
            <a:r>
              <a:rPr lang="en-US" altLang="en-US" dirty="0" smtClean="0">
                <a:cs typeface="MS PGothic" panose="020B0600070205080204" pitchFamily="34" charset="-128"/>
              </a:rPr>
              <a:t>Motivation</a:t>
            </a:r>
          </a:p>
          <a:p>
            <a:endParaRPr lang="en-US" altLang="en-US" dirty="0" smtClean="0"/>
          </a:p>
        </p:txBody>
      </p:sp>
      <p:sp>
        <p:nvSpPr>
          <p:cNvPr id="24579" name="Content Placeholder 3"/>
          <p:cNvSpPr>
            <a:spLocks noGrp="1"/>
          </p:cNvSpPr>
          <p:nvPr>
            <p:ph sz="half" idx="2"/>
          </p:nvPr>
        </p:nvSpPr>
        <p:spPr/>
        <p:txBody>
          <a:bodyPr/>
          <a:lstStyle/>
          <a:p>
            <a:pPr marL="0" indent="0">
              <a:buNone/>
            </a:pPr>
            <a:endParaRPr lang="en-US" alt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ltLang="en-US" smtClean="0"/>
              <a:t>Social Learning Theory, 1963 </a:t>
            </a:r>
          </a:p>
        </p:txBody>
      </p:sp>
      <p:sp>
        <p:nvSpPr>
          <p:cNvPr id="26626" name="Content Placeholder 2"/>
          <p:cNvSpPr>
            <a:spLocks noGrp="1"/>
          </p:cNvSpPr>
          <p:nvPr>
            <p:ph idx="1"/>
          </p:nvPr>
        </p:nvSpPr>
        <p:spPr/>
        <p:txBody>
          <a:bodyPr/>
          <a:lstStyle/>
          <a:p>
            <a:r>
              <a:rPr lang="en-US" altLang="en-US" dirty="0" smtClean="0">
                <a:hlinkClick r:id="rId3"/>
              </a:rPr>
              <a:t>https://www.youtube.com/watch?v=zerCK0lRjp8</a:t>
            </a:r>
            <a:endParaRPr lang="en-US" altLang="en-US" dirty="0" smtClean="0"/>
          </a:p>
          <a:p>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fr-FR" dirty="0">
                <a:ea typeface="ＭＳ Ｐゴシック" pitchFamily="34" charset="-128"/>
              </a:rPr>
              <a:t>S</a:t>
            </a:r>
            <a:r>
              <a:rPr lang="fr-FR" dirty="0" smtClean="0">
                <a:ea typeface="ＭＳ Ｐゴシック" pitchFamily="34" charset="-128"/>
              </a:rPr>
              <a:t>implemente Maria, 1969 - 1971</a:t>
            </a:r>
            <a:endParaRPr lang="en-US" dirty="0">
              <a:ea typeface="ＭＳ Ｐゴシック" pitchFamily="34" charset="-128"/>
            </a:endParaRPr>
          </a:p>
        </p:txBody>
      </p:sp>
      <p:pic>
        <p:nvPicPr>
          <p:cNvPr id="2867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5341" b="5341"/>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altLang="en-US" smtClean="0"/>
              <a:t>Miguel Sabido, 1975 - 1982</a:t>
            </a:r>
          </a:p>
        </p:txBody>
      </p:sp>
      <p:sp>
        <p:nvSpPr>
          <p:cNvPr id="4" name="Content Placeholder 3"/>
          <p:cNvSpPr>
            <a:spLocks noGrp="1"/>
          </p:cNvSpPr>
          <p:nvPr>
            <p:ph sz="half" idx="1"/>
          </p:nvPr>
        </p:nvSpPr>
        <p:spPr/>
        <p:txBody>
          <a:bodyPr>
            <a:normAutofit/>
          </a:bodyPr>
          <a:lstStyle/>
          <a:p>
            <a:pPr>
              <a:defRPr/>
            </a:pPr>
            <a:endParaRPr lang="en-US" dirty="0" smtClean="0">
              <a:ea typeface="ＭＳ Ｐゴシック" pitchFamily="34" charset="-128"/>
              <a:cs typeface="ＭＳ Ｐゴシック" charset="0"/>
            </a:endParaRPr>
          </a:p>
          <a:p>
            <a:pPr>
              <a:defRPr/>
            </a:pPr>
            <a:r>
              <a:rPr lang="en-US" dirty="0" smtClean="0">
                <a:ea typeface="ＭＳ Ｐゴシック" pitchFamily="34" charset="-128"/>
                <a:cs typeface="ＭＳ Ｐゴシック" charset="0"/>
              </a:rPr>
              <a:t>Entertainment-Education</a:t>
            </a:r>
          </a:p>
          <a:p>
            <a:pPr lvl="1">
              <a:defRPr/>
            </a:pPr>
            <a:r>
              <a:rPr lang="en-US" dirty="0" smtClean="0">
                <a:ea typeface="ＭＳ Ｐゴシック" pitchFamily="34" charset="-128"/>
              </a:rPr>
              <a:t>Integrated multidisciplinary theoretical framework</a:t>
            </a:r>
          </a:p>
          <a:p>
            <a:pPr lvl="1">
              <a:defRPr/>
            </a:pPr>
            <a:r>
              <a:rPr lang="en-US" dirty="0" smtClean="0">
                <a:ea typeface="ＭＳ Ｐゴシック" pitchFamily="34" charset="-128"/>
              </a:rPr>
              <a:t>Qualities of a commercial soap opera </a:t>
            </a:r>
          </a:p>
          <a:p>
            <a:pPr>
              <a:defRPr/>
            </a:pPr>
            <a:r>
              <a:rPr lang="en-US" dirty="0" smtClean="0">
                <a:ea typeface="ＭＳ Ｐゴシック" pitchFamily="34" charset="-128"/>
                <a:cs typeface="ＭＳ Ｐゴシック" charset="0"/>
              </a:rPr>
              <a:t>Seven telenovelas </a:t>
            </a:r>
            <a:endParaRPr lang="en-US" dirty="0">
              <a:ea typeface="ＭＳ Ｐゴシック" pitchFamily="34" charset="-128"/>
              <a:cs typeface="ＭＳ Ｐゴシック" charset="0"/>
            </a:endParaRPr>
          </a:p>
        </p:txBody>
      </p:sp>
      <p:pic>
        <p:nvPicPr>
          <p:cNvPr id="30723"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5119" r="-5119"/>
          <a:stretch>
            <a:fillRect/>
          </a:stretch>
        </p:blip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073E8B-DBD8-411B-8876-6BDC98BDB7C2}">
  <ds:schemaRefs>
    <ds:schemaRef ds:uri="http://purl.org/dc/elements/1.1/"/>
    <ds:schemaRef ds:uri="http://schemas.microsoft.com/office/2006/documentManagement/types"/>
    <ds:schemaRef ds:uri="http://schemas.microsoft.com/office/2006/metadata/properties"/>
    <ds:schemaRef ds:uri="http://purl.org/dc/dcmitype/"/>
    <ds:schemaRef ds:uri="http://www.w3.org/XML/1998/namespace"/>
    <ds:schemaRef ds:uri="http://purl.org/dc/terms/"/>
    <ds:schemaRef ds:uri="f996eb00-712e-496f-82d8-af161b8d2fa0"/>
    <ds:schemaRef ds:uri="http://schemas.microsoft.com/office/infopath/2007/PartnerControls"/>
    <ds:schemaRef ds:uri="http://schemas.openxmlformats.org/package/2006/metadata/core-properties"/>
    <ds:schemaRef ds:uri="2e60505b-e9d5-44ae-86ed-25a79902a601"/>
  </ds:schemaRefs>
</ds:datastoreItem>
</file>

<file path=customXml/itemProps2.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110E89-C867-4576-8F9E-27B827996107}">
  <ds:schemaRefs>
    <ds:schemaRef ds:uri="http://schemas.microsoft.com/office/2006/metadata/longProperties"/>
  </ds:schemaRefs>
</ds:datastoreItem>
</file>

<file path=customXml/itemProps4.xml><?xml version="1.0" encoding="utf-8"?>
<ds:datastoreItem xmlns:ds="http://schemas.openxmlformats.org/officeDocument/2006/customXml" ds:itemID="{E743F90B-BC3D-48AD-B967-36DDDC87E2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3729</TotalTime>
  <Words>2574</Words>
  <Application>Microsoft Office PowerPoint</Application>
  <PresentationFormat>Widescreen</PresentationFormat>
  <Paragraphs>286</Paragraphs>
  <Slides>32</Slides>
  <Notes>25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5" baseType="lpstr">
      <vt:lpstr>ＭＳ Ｐゴシック</vt:lpstr>
      <vt:lpstr>ＭＳ Ｐゴシック</vt:lpstr>
      <vt:lpstr>Arial</vt:lpstr>
      <vt:lpstr>Calibri</vt:lpstr>
      <vt:lpstr>Helvetica</vt:lpstr>
      <vt:lpstr>Monotype Sorts</vt:lpstr>
      <vt:lpstr>Myriad Pro</vt:lpstr>
      <vt:lpstr>Tahoma</vt:lpstr>
      <vt:lpstr>Times</vt:lpstr>
      <vt:lpstr>Times New Roman</vt:lpstr>
      <vt:lpstr>Blank Presentation</vt:lpstr>
      <vt:lpstr>Chart</vt:lpstr>
      <vt:lpstr>Microsoft Excel Chart</vt:lpstr>
      <vt:lpstr>PowerPoint Presentation</vt:lpstr>
      <vt:lpstr>Definition</vt:lpstr>
      <vt:lpstr>Definition</vt:lpstr>
      <vt:lpstr>Origin of EE in Different Media</vt:lpstr>
      <vt:lpstr>Three key moments</vt:lpstr>
      <vt:lpstr>Social Learning Theory, 1960 - 1963</vt:lpstr>
      <vt:lpstr>Social Learning Theory, 1963 </vt:lpstr>
      <vt:lpstr>Simplemente Maria, 1969 - 1971</vt:lpstr>
      <vt:lpstr>Miguel Sabido, 1975 - 1982</vt:lpstr>
      <vt:lpstr>Miguel Sabido</vt:lpstr>
      <vt:lpstr>Entertainment Education in Subcontinent</vt:lpstr>
      <vt:lpstr>Hum Log, 1984 - 1985 </vt:lpstr>
      <vt:lpstr>Aahat, Approaching Sound</vt:lpstr>
      <vt:lpstr>Meaning of EE</vt:lpstr>
      <vt:lpstr>Entertainment - Education </vt:lpstr>
      <vt:lpstr>The power of Entertainment-education</vt:lpstr>
      <vt:lpstr>Formats</vt:lpstr>
      <vt:lpstr>More formats</vt:lpstr>
      <vt:lpstr>Challenges of EE</vt:lpstr>
      <vt:lpstr>Case Study 1: Aahat National Campaign </vt:lpstr>
      <vt:lpstr>Aahat Impact</vt:lpstr>
      <vt:lpstr>Case Study 2:</vt:lpstr>
      <vt:lpstr>Objectives</vt:lpstr>
      <vt:lpstr>PowerPoint Presentation</vt:lpstr>
      <vt:lpstr>CASE STUDY 3:Using Entertainment-Education  to change MNCH in Pakistan</vt:lpstr>
      <vt:lpstr>Paiman Goals</vt:lpstr>
      <vt:lpstr>Reach &amp; Likeability</vt:lpstr>
      <vt:lpstr>Knowledge &amp; Attitudes </vt:lpstr>
      <vt:lpstr>PowerPoint Presentation</vt:lpstr>
      <vt:lpstr>Case Study 4: Nigeria Nollywood Transmedia </vt:lpstr>
      <vt:lpstr>PowerPoint Presentation</vt:lpstr>
      <vt:lpstr>PowerPoint Presentation</vt:lpstr>
    </vt:vector>
  </TitlesOfParts>
  <Company>JHUCCP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smile</cp:lastModifiedBy>
  <cp:revision>114</cp:revision>
  <cp:lastPrinted>2016-01-05T19:42:29Z</cp:lastPrinted>
  <dcterms:created xsi:type="dcterms:W3CDTF">2011-02-18T19:32:43Z</dcterms:created>
  <dcterms:modified xsi:type="dcterms:W3CDTF">2017-12-26T07:35:49Z</dcterms:modified>
</cp:coreProperties>
</file>